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7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>
        <p:scale>
          <a:sx n="60" d="100"/>
          <a:sy n="60" d="100"/>
        </p:scale>
        <p:origin x="-79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2DAF0F-C0FE-4C86-95FE-E602EA217E3E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779895-B821-453F-A66E-FC2F50585B8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DAF0F-C0FE-4C86-95FE-E602EA217E3E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79895-B821-453F-A66E-FC2F50585B8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DAF0F-C0FE-4C86-95FE-E602EA217E3E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79895-B821-453F-A66E-FC2F50585B8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DAF0F-C0FE-4C86-95FE-E602EA217E3E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79895-B821-453F-A66E-FC2F50585B85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DAF0F-C0FE-4C86-95FE-E602EA217E3E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79895-B821-453F-A66E-FC2F50585B85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DAF0F-C0FE-4C86-95FE-E602EA217E3E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79895-B821-453F-A66E-FC2F50585B85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DAF0F-C0FE-4C86-95FE-E602EA217E3E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79895-B821-453F-A66E-FC2F50585B85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DAF0F-C0FE-4C86-95FE-E602EA217E3E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79895-B821-453F-A66E-FC2F50585B85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DAF0F-C0FE-4C86-95FE-E602EA217E3E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79895-B821-453F-A66E-FC2F50585B8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72DAF0F-C0FE-4C86-95FE-E602EA217E3E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79895-B821-453F-A66E-FC2F50585B85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2DAF0F-C0FE-4C86-95FE-E602EA217E3E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779895-B821-453F-A66E-FC2F50585B85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72DAF0F-C0FE-4C86-95FE-E602EA217E3E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C779895-B821-453F-A66E-FC2F50585B85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uentu.com/blog/language-learning-note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05165" y="78899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TEACHING</a:t>
            </a:r>
            <a:br>
              <a:rPr lang="es-CO" dirty="0" smtClean="0"/>
            </a:br>
            <a:r>
              <a:rPr lang="es-CO" dirty="0" smtClean="0"/>
              <a:t>READING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1026" name="Picture 2" descr="Resultado de imagen para teaching rea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40868"/>
            <a:ext cx="524724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8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3326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5400" dirty="0" smtClean="0"/>
              <a:t>TEACHING</a:t>
            </a:r>
            <a:r>
              <a:rPr lang="es-CO" sz="5400" dirty="0"/>
              <a:t/>
            </a:r>
            <a:br>
              <a:rPr lang="es-CO" sz="5400" dirty="0"/>
            </a:br>
            <a:r>
              <a:rPr lang="es-CO" sz="5400" dirty="0" smtClean="0"/>
              <a:t>LISTENING</a:t>
            </a:r>
            <a:endParaRPr lang="es-CO" sz="5400" dirty="0"/>
          </a:p>
        </p:txBody>
      </p:sp>
      <p:sp>
        <p:nvSpPr>
          <p:cNvPr id="5" name="AutoShape 2" descr="Resultado de imagen para TEACHING LISTE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16832"/>
            <a:ext cx="4581128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1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EXTENSIVE </a:t>
            </a:r>
            <a:r>
              <a:rPr lang="es-CO" dirty="0" smtClean="0"/>
              <a:t>LISTENING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467544" y="1988840"/>
            <a:ext cx="3960440" cy="36724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WHERE A TEACHER ENCOURAGES STUDENTS TO CHOOSE FOR THEMSELVES WHAT THEY LISTN TO AND TO DO SO FOR PLEASURE AND GENERAL LANGUAGE IMPROVEMENT. HELPS STUDENTS TO IMPROVE THEIR LISTENING SKILLS AND PRONUNCIATION .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3" name="Picture 2" descr="Resultado de imagen para listening vide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36" y="2301043"/>
            <a:ext cx="4286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7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0535" y="1094699"/>
            <a:ext cx="3600400" cy="678117"/>
          </a:xfrm>
        </p:spPr>
        <p:txBody>
          <a:bodyPr>
            <a:normAutofit fontScale="90000"/>
          </a:bodyPr>
          <a:lstStyle/>
          <a:p>
            <a:r>
              <a:rPr lang="es-CO" dirty="0" err="1" smtClean="0"/>
              <a:t>Characteristics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5" name="4 Abrir llave"/>
          <p:cNvSpPr/>
          <p:nvPr/>
        </p:nvSpPr>
        <p:spPr>
          <a:xfrm>
            <a:off x="3563888" y="404664"/>
            <a:ext cx="1656184" cy="1863560"/>
          </a:xfrm>
          <a:prstGeom prst="leftBrace">
            <a:avLst>
              <a:gd name="adj1" fmla="val 8333"/>
              <a:gd name="adj2" fmla="val 5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4644008" y="725367"/>
            <a:ext cx="2545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err="1" smtClean="0"/>
              <a:t>Makes</a:t>
            </a:r>
            <a:r>
              <a:rPr lang="es-CO" dirty="0" smtClean="0"/>
              <a:t> </a:t>
            </a:r>
            <a:r>
              <a:rPr lang="es-CO" dirty="0" err="1" smtClean="0"/>
              <a:t>better</a:t>
            </a:r>
            <a:r>
              <a:rPr lang="es-CO" dirty="0" smtClean="0"/>
              <a:t> </a:t>
            </a:r>
            <a:r>
              <a:rPr lang="es-CO" dirty="0" err="1" smtClean="0"/>
              <a:t>readers</a:t>
            </a:r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4644008" y="1108697"/>
            <a:ext cx="2696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err="1" smtClean="0"/>
              <a:t>Out</a:t>
            </a:r>
            <a:r>
              <a:rPr lang="es-CO" dirty="0" err="1" smtClean="0"/>
              <a:t>side</a:t>
            </a:r>
            <a:r>
              <a:rPr lang="es-CO" dirty="0" smtClean="0"/>
              <a:t>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classroom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4649104" y="1621893"/>
            <a:ext cx="3815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Use authentic and non authentic</a:t>
            </a:r>
          </a:p>
          <a:p>
            <a:r>
              <a:rPr lang="en-US" dirty="0" smtClean="0"/>
              <a:t>Material.</a:t>
            </a:r>
            <a:endParaRPr lang="es-CO" dirty="0"/>
          </a:p>
        </p:txBody>
      </p:sp>
      <p:sp>
        <p:nvSpPr>
          <p:cNvPr id="16" name="2 Título"/>
          <p:cNvSpPr txBox="1">
            <a:spLocks/>
          </p:cNvSpPr>
          <p:nvPr/>
        </p:nvSpPr>
        <p:spPr>
          <a:xfrm>
            <a:off x="172935" y="3501008"/>
            <a:ext cx="3600400" cy="678117"/>
          </a:xfrm>
          <a:prstGeom prst="rect">
            <a:avLst/>
          </a:prstGeom>
        </p:spPr>
        <p:txBody>
          <a:bodyPr vert="horz" rtlCol="0" anchor="ctr">
            <a:normAutofit fontScale="5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CO" dirty="0" err="1" smtClean="0"/>
              <a:t>The</a:t>
            </a:r>
            <a:r>
              <a:rPr lang="es-CO" dirty="0" smtClean="0"/>
              <a:t> role of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teacher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17" name="16 Abrir llave"/>
          <p:cNvSpPr/>
          <p:nvPr/>
        </p:nvSpPr>
        <p:spPr>
          <a:xfrm>
            <a:off x="3563888" y="2717568"/>
            <a:ext cx="1656184" cy="1687864"/>
          </a:xfrm>
          <a:prstGeom prst="leftBrace">
            <a:avLst>
              <a:gd name="adj1" fmla="val 8333"/>
              <a:gd name="adj2" fmla="val 5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Rectángulo"/>
          <p:cNvSpPr/>
          <p:nvPr/>
        </p:nvSpPr>
        <p:spPr>
          <a:xfrm>
            <a:off x="4716016" y="2987660"/>
            <a:ext cx="2464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err="1" smtClean="0"/>
              <a:t>Encourage</a:t>
            </a:r>
            <a:r>
              <a:rPr lang="es-CO" dirty="0" smtClean="0"/>
              <a:t>  </a:t>
            </a:r>
            <a:r>
              <a:rPr lang="es-CO" dirty="0" err="1" smtClean="0"/>
              <a:t>students</a:t>
            </a:r>
            <a:endParaRPr lang="es-CO" dirty="0"/>
          </a:p>
        </p:txBody>
      </p:sp>
      <p:sp>
        <p:nvSpPr>
          <p:cNvPr id="19" name="18 Rectángulo"/>
          <p:cNvSpPr/>
          <p:nvPr/>
        </p:nvSpPr>
        <p:spPr>
          <a:xfrm>
            <a:off x="4716016" y="3419708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err="1" smtClean="0"/>
              <a:t>Came</a:t>
            </a:r>
            <a:r>
              <a:rPr lang="es-CO" dirty="0" smtClean="0"/>
              <a:t> to </a:t>
            </a:r>
            <a:r>
              <a:rPr lang="es-CO" dirty="0" err="1" smtClean="0"/>
              <a:t>an</a:t>
            </a:r>
            <a:r>
              <a:rPr lang="es-CO" dirty="0" smtClean="0"/>
              <a:t> </a:t>
            </a:r>
            <a:r>
              <a:rPr lang="es-CO" dirty="0" err="1" smtClean="0"/>
              <a:t>agreement</a:t>
            </a:r>
            <a:r>
              <a:rPr lang="es-CO" dirty="0" smtClean="0"/>
              <a:t> </a:t>
            </a:r>
            <a:r>
              <a:rPr lang="es-CO" dirty="0" err="1" smtClean="0"/>
              <a:t>about</a:t>
            </a:r>
            <a:r>
              <a:rPr lang="es-CO" dirty="0"/>
              <a:t> </a:t>
            </a:r>
            <a:r>
              <a:rPr lang="es-CO" dirty="0" err="1" smtClean="0"/>
              <a:t>how</a:t>
            </a:r>
            <a:r>
              <a:rPr lang="es-CO" dirty="0" smtClean="0"/>
              <a:t> </a:t>
            </a:r>
            <a:r>
              <a:rPr lang="es-CO" dirty="0" err="1" smtClean="0"/>
              <a:t>much</a:t>
            </a:r>
            <a:r>
              <a:rPr lang="es-CO" dirty="0" smtClean="0"/>
              <a:t> a</a:t>
            </a:r>
            <a:r>
              <a:rPr lang="es-CO" dirty="0" smtClean="0"/>
              <a:t>nd </a:t>
            </a:r>
            <a:r>
              <a:rPr lang="es-CO" dirty="0" err="1" smtClean="0"/>
              <a:t>which</a:t>
            </a:r>
            <a:r>
              <a:rPr lang="es-CO" dirty="0" smtClean="0"/>
              <a:t> material</a:t>
            </a:r>
            <a:endParaRPr lang="es-CO" dirty="0"/>
          </a:p>
        </p:txBody>
      </p:sp>
      <p:sp>
        <p:nvSpPr>
          <p:cNvPr id="21" name="2 Título"/>
          <p:cNvSpPr txBox="1">
            <a:spLocks/>
          </p:cNvSpPr>
          <p:nvPr/>
        </p:nvSpPr>
        <p:spPr>
          <a:xfrm>
            <a:off x="179512" y="4983131"/>
            <a:ext cx="3600400" cy="678117"/>
          </a:xfrm>
          <a:prstGeom prst="rect">
            <a:avLst/>
          </a:prstGeom>
        </p:spPr>
        <p:txBody>
          <a:bodyPr vert="horz" rtlCol="0" anchor="ctr">
            <a:normAutofit fontScale="5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task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22" name="21 Abrir llave"/>
          <p:cNvSpPr/>
          <p:nvPr/>
        </p:nvSpPr>
        <p:spPr>
          <a:xfrm>
            <a:off x="3563888" y="4653136"/>
            <a:ext cx="1656184" cy="1687864"/>
          </a:xfrm>
          <a:prstGeom prst="leftBrace">
            <a:avLst>
              <a:gd name="adj1" fmla="val 8333"/>
              <a:gd name="adj2" fmla="val 5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22 Rectángulo"/>
          <p:cNvSpPr/>
          <p:nvPr/>
        </p:nvSpPr>
        <p:spPr>
          <a:xfrm>
            <a:off x="4716016" y="4859868"/>
            <a:ext cx="3674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err="1" smtClean="0"/>
              <a:t>Comment</a:t>
            </a:r>
            <a:r>
              <a:rPr lang="es-CO" dirty="0" err="1" smtClean="0"/>
              <a:t>s</a:t>
            </a:r>
            <a:r>
              <a:rPr lang="es-CO" dirty="0" smtClean="0"/>
              <a:t> </a:t>
            </a:r>
            <a:r>
              <a:rPr lang="es-CO" dirty="0" err="1" smtClean="0"/>
              <a:t>on</a:t>
            </a:r>
            <a:r>
              <a:rPr lang="es-CO" dirty="0" smtClean="0"/>
              <a:t> </a:t>
            </a:r>
            <a:r>
              <a:rPr lang="es-CO" dirty="0" err="1" smtClean="0"/>
              <a:t>cards</a:t>
            </a:r>
            <a:r>
              <a:rPr lang="es-CO" dirty="0" smtClean="0"/>
              <a:t>, web </a:t>
            </a:r>
            <a:r>
              <a:rPr lang="es-CO" dirty="0" err="1" smtClean="0"/>
              <a:t>sides</a:t>
            </a:r>
            <a:endParaRPr lang="es-CO" dirty="0"/>
          </a:p>
        </p:txBody>
      </p:sp>
      <p:sp>
        <p:nvSpPr>
          <p:cNvPr id="24" name="23 Rectángulo"/>
          <p:cNvSpPr/>
          <p:nvPr/>
        </p:nvSpPr>
        <p:spPr>
          <a:xfrm>
            <a:off x="4714020" y="5219908"/>
            <a:ext cx="2164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/>
              <a:t>Record responses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096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dirty="0" smtClean="0"/>
              <a:t>INTENSIVE LISTENING</a:t>
            </a:r>
            <a:endParaRPr lang="es-CO" dirty="0"/>
          </a:p>
        </p:txBody>
      </p:sp>
      <p:pic>
        <p:nvPicPr>
          <p:cNvPr id="3074" name="Picture 2" descr="Resultado de imagen para LISTENING IN A CLASS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31" y="1988840"/>
            <a:ext cx="54921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5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143000"/>
          </a:xfrm>
        </p:spPr>
        <p:txBody>
          <a:bodyPr>
            <a:normAutofit/>
          </a:bodyPr>
          <a:lstStyle/>
          <a:p>
            <a:r>
              <a:rPr lang="es-CO" dirty="0" err="1" smtClean="0"/>
              <a:t>Advantages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4849688" y="260648"/>
            <a:ext cx="3610744" cy="1143000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CO" dirty="0" err="1" smtClean="0"/>
              <a:t>Disadvantages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5" name="4 Rectángulo redondeado"/>
          <p:cNvSpPr/>
          <p:nvPr/>
        </p:nvSpPr>
        <p:spPr>
          <a:xfrm>
            <a:off x="520051" y="2276872"/>
            <a:ext cx="3240360" cy="338437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dirty="0" err="1" smtClean="0">
                <a:solidFill>
                  <a:schemeClr val="tx1"/>
                </a:solidFill>
              </a:rPr>
              <a:t>Voices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different</a:t>
            </a:r>
            <a:r>
              <a:rPr lang="es-CO" dirty="0" smtClean="0">
                <a:solidFill>
                  <a:schemeClr val="tx1"/>
                </a:solidFill>
              </a:rPr>
              <a:t> to </a:t>
            </a:r>
            <a:r>
              <a:rPr lang="es-CO" dirty="0" err="1" smtClean="0">
                <a:solidFill>
                  <a:schemeClr val="tx1"/>
                </a:solidFill>
              </a:rPr>
              <a:t>the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teacher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dirty="0" err="1" smtClean="0">
                <a:solidFill>
                  <a:schemeClr val="tx1"/>
                </a:solidFill>
              </a:rPr>
              <a:t>Meet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different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characters</a:t>
            </a:r>
            <a:r>
              <a:rPr lang="es-CO" dirty="0" smtClean="0">
                <a:solidFill>
                  <a:schemeClr val="tx1"/>
                </a:solidFill>
              </a:rPr>
              <a:t>( </a:t>
            </a:r>
            <a:r>
              <a:rPr lang="es-CO" dirty="0" err="1" smtClean="0">
                <a:solidFill>
                  <a:schemeClr val="tx1"/>
                </a:solidFill>
              </a:rPr>
              <a:t>if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they</a:t>
            </a:r>
            <a:r>
              <a:rPr lang="es-CO" dirty="0" smtClean="0">
                <a:solidFill>
                  <a:schemeClr val="tx1"/>
                </a:solidFill>
              </a:rPr>
              <a:t> are real </a:t>
            </a:r>
            <a:r>
              <a:rPr lang="es-CO" dirty="0" err="1" smtClean="0">
                <a:solidFill>
                  <a:schemeClr val="tx1"/>
                </a:solidFill>
              </a:rPr>
              <a:t>people</a:t>
            </a:r>
            <a:r>
              <a:rPr lang="es-CO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dirty="0" err="1" smtClean="0">
                <a:solidFill>
                  <a:schemeClr val="tx1"/>
                </a:solidFill>
              </a:rPr>
              <a:t>Varity</a:t>
            </a:r>
            <a:r>
              <a:rPr lang="es-CO" dirty="0" smtClean="0">
                <a:solidFill>
                  <a:schemeClr val="tx1"/>
                </a:solidFill>
              </a:rPr>
              <a:t> of </a:t>
            </a:r>
            <a:r>
              <a:rPr lang="es-CO" dirty="0" err="1" smtClean="0">
                <a:solidFill>
                  <a:schemeClr val="tx1"/>
                </a:solidFill>
              </a:rPr>
              <a:t>situations</a:t>
            </a:r>
            <a:r>
              <a:rPr lang="es-CO" dirty="0" smtClean="0">
                <a:solidFill>
                  <a:schemeClr val="tx1"/>
                </a:solidFill>
              </a:rPr>
              <a:t> and </a:t>
            </a:r>
            <a:r>
              <a:rPr lang="es-CO" dirty="0" err="1" smtClean="0">
                <a:solidFill>
                  <a:schemeClr val="tx1"/>
                </a:solidFill>
              </a:rPr>
              <a:t>voices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dirty="0" smtClean="0">
                <a:solidFill>
                  <a:schemeClr val="tx1"/>
                </a:solidFill>
              </a:rPr>
              <a:t>Material </a:t>
            </a:r>
            <a:r>
              <a:rPr lang="es-CO" dirty="0" err="1" smtClean="0">
                <a:solidFill>
                  <a:schemeClr val="tx1"/>
                </a:solidFill>
              </a:rPr>
              <a:t>is</a:t>
            </a:r>
            <a:r>
              <a:rPr lang="es-CO" dirty="0" smtClean="0">
                <a:solidFill>
                  <a:schemeClr val="tx1"/>
                </a:solidFill>
              </a:rPr>
              <a:t> portable and </a:t>
            </a:r>
            <a:r>
              <a:rPr lang="es-CO" dirty="0" err="1" smtClean="0">
                <a:solidFill>
                  <a:schemeClr val="tx1"/>
                </a:solidFill>
              </a:rPr>
              <a:t>available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148064" y="2276872"/>
            <a:ext cx="3240360" cy="338437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dirty="0" smtClean="0">
                <a:solidFill>
                  <a:schemeClr val="tx1"/>
                </a:solidFill>
              </a:rPr>
              <a:t>Poor </a:t>
            </a:r>
            <a:r>
              <a:rPr lang="es-CO" dirty="0" err="1" smtClean="0">
                <a:solidFill>
                  <a:schemeClr val="tx1"/>
                </a:solidFill>
              </a:rPr>
              <a:t>acoustics</a:t>
            </a:r>
            <a:r>
              <a:rPr lang="es-CO" dirty="0" smtClean="0">
                <a:solidFill>
                  <a:schemeClr val="tx1"/>
                </a:solidFill>
              </a:rPr>
              <a:t> in a </a:t>
            </a:r>
            <a:r>
              <a:rPr lang="es-CO" dirty="0" err="1" smtClean="0">
                <a:solidFill>
                  <a:schemeClr val="tx1"/>
                </a:solidFill>
              </a:rPr>
              <a:t>classroom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dirty="0" err="1" smtClean="0">
                <a:solidFill>
                  <a:schemeClr val="tx1"/>
                </a:solidFill>
              </a:rPr>
              <a:t>Not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all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students</a:t>
            </a:r>
            <a:r>
              <a:rPr lang="es-CO" dirty="0" smtClean="0">
                <a:solidFill>
                  <a:schemeClr val="tx1"/>
                </a:solidFill>
              </a:rPr>
              <a:t> can </a:t>
            </a:r>
            <a:r>
              <a:rPr lang="es-CO" dirty="0" err="1" smtClean="0">
                <a:solidFill>
                  <a:schemeClr val="tx1"/>
                </a:solidFill>
              </a:rPr>
              <a:t>hear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equally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well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dirty="0" err="1" smtClean="0">
                <a:solidFill>
                  <a:schemeClr val="tx1"/>
                </a:solidFill>
              </a:rPr>
              <a:t>Speed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is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given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by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the</a:t>
            </a:r>
            <a:r>
              <a:rPr lang="es-CO" dirty="0" smtClean="0">
                <a:solidFill>
                  <a:schemeClr val="tx1"/>
                </a:solidFill>
              </a:rPr>
              <a:t> audio </a:t>
            </a:r>
            <a:r>
              <a:rPr lang="es-CO" dirty="0" err="1" smtClean="0">
                <a:solidFill>
                  <a:schemeClr val="tx1"/>
                </a:solidFill>
              </a:rPr>
              <a:t>not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by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the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listeners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dirty="0" err="1" smtClean="0">
                <a:solidFill>
                  <a:schemeClr val="tx1"/>
                </a:solidFill>
              </a:rPr>
              <a:t>It’s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not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satisfactory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it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students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have</a:t>
            </a:r>
            <a:r>
              <a:rPr lang="es-CO" dirty="0" smtClean="0">
                <a:solidFill>
                  <a:schemeClr val="tx1"/>
                </a:solidFill>
              </a:rPr>
              <a:t> to </a:t>
            </a:r>
            <a:r>
              <a:rPr lang="es-CO" dirty="0" err="1" smtClean="0">
                <a:solidFill>
                  <a:schemeClr val="tx1"/>
                </a:solidFill>
              </a:rPr>
              <a:t>take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information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from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the</a:t>
            </a:r>
            <a:r>
              <a:rPr lang="es-CO" dirty="0" smtClean="0">
                <a:solidFill>
                  <a:schemeClr val="tx1"/>
                </a:solidFill>
              </a:rPr>
              <a:t> audio.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dirty="0" err="1" smtClean="0">
                <a:solidFill>
                  <a:schemeClr val="tx1"/>
                </a:solidFill>
              </a:rPr>
              <a:t>Devices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problems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1694620" y="1052736"/>
            <a:ext cx="432048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Flecha abajo"/>
          <p:cNvSpPr/>
          <p:nvPr/>
        </p:nvSpPr>
        <p:spPr>
          <a:xfrm>
            <a:off x="6444208" y="1052736"/>
            <a:ext cx="432048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89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HOW OFTEN DO STUDENTS HAVE TO LISTEN TO?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5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404940" y="2564904"/>
            <a:ext cx="4752528" cy="1143000"/>
          </a:xfrm>
        </p:spPr>
        <p:txBody>
          <a:bodyPr/>
          <a:lstStyle/>
          <a:p>
            <a:pPr algn="ctr"/>
            <a:r>
              <a:rPr lang="es-CO" dirty="0" smtClean="0"/>
              <a:t>Live </a:t>
            </a:r>
            <a:r>
              <a:rPr lang="es-CO" dirty="0" err="1" smtClean="0"/>
              <a:t>listening</a:t>
            </a:r>
            <a:endParaRPr lang="es-CO" dirty="0"/>
          </a:p>
        </p:txBody>
      </p:sp>
      <p:sp>
        <p:nvSpPr>
          <p:cNvPr id="5" name="4 Proceso alternativo"/>
          <p:cNvSpPr/>
          <p:nvPr/>
        </p:nvSpPr>
        <p:spPr>
          <a:xfrm>
            <a:off x="323528" y="560892"/>
            <a:ext cx="2592288" cy="100811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Reading </a:t>
            </a:r>
            <a:r>
              <a:rPr lang="es-CO" dirty="0" err="1" smtClean="0">
                <a:solidFill>
                  <a:schemeClr val="tx1"/>
                </a:solidFill>
              </a:rPr>
              <a:t>aloud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6" name="5 Proceso alternativo"/>
          <p:cNvSpPr/>
          <p:nvPr/>
        </p:nvSpPr>
        <p:spPr>
          <a:xfrm>
            <a:off x="321038" y="5094889"/>
            <a:ext cx="2592288" cy="100811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interviews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7" name="6 Proceso alternativo"/>
          <p:cNvSpPr/>
          <p:nvPr/>
        </p:nvSpPr>
        <p:spPr>
          <a:xfrm>
            <a:off x="6300192" y="560892"/>
            <a:ext cx="2592288" cy="100811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 smtClean="0">
                <a:solidFill>
                  <a:schemeClr val="tx1"/>
                </a:solidFill>
              </a:rPr>
              <a:t>Story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telling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8" name="7 Proceso alternativo"/>
          <p:cNvSpPr/>
          <p:nvPr/>
        </p:nvSpPr>
        <p:spPr>
          <a:xfrm>
            <a:off x="6084168" y="5060973"/>
            <a:ext cx="2592288" cy="100811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 smtClean="0">
                <a:solidFill>
                  <a:schemeClr val="tx1"/>
                </a:solidFill>
              </a:rPr>
              <a:t>Conversations</a:t>
            </a:r>
            <a:r>
              <a:rPr lang="es-CO" dirty="0" smtClean="0">
                <a:solidFill>
                  <a:schemeClr val="tx1"/>
                </a:solidFill>
              </a:rPr>
              <a:t>  </a:t>
            </a:r>
            <a:endParaRPr lang="es-CO" dirty="0">
              <a:solidFill>
                <a:schemeClr val="tx1"/>
              </a:solidFill>
            </a:endParaRPr>
          </a:p>
        </p:txBody>
      </p:sp>
      <p:cxnSp>
        <p:nvCxnSpPr>
          <p:cNvPr id="10" name="9 Conector curvado"/>
          <p:cNvCxnSpPr/>
          <p:nvPr/>
        </p:nvCxnSpPr>
        <p:spPr>
          <a:xfrm rot="10800000">
            <a:off x="1403648" y="1700808"/>
            <a:ext cx="1728194" cy="144016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curvado"/>
          <p:cNvCxnSpPr/>
          <p:nvPr/>
        </p:nvCxnSpPr>
        <p:spPr>
          <a:xfrm>
            <a:off x="6300192" y="3356992"/>
            <a:ext cx="1584177" cy="155996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curvado"/>
          <p:cNvCxnSpPr/>
          <p:nvPr/>
        </p:nvCxnSpPr>
        <p:spPr>
          <a:xfrm rot="5400000">
            <a:off x="1523765" y="3335905"/>
            <a:ext cx="1703984" cy="136815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curvado"/>
          <p:cNvCxnSpPr/>
          <p:nvPr/>
        </p:nvCxnSpPr>
        <p:spPr>
          <a:xfrm flipV="1">
            <a:off x="5076056" y="1700808"/>
            <a:ext cx="1872208" cy="119992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Resultado de imagen para storytell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79483"/>
            <a:ext cx="239393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interviews in a classro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6242"/>
            <a:ext cx="2304256" cy="15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8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err="1" smtClean="0"/>
              <a:t>The</a:t>
            </a:r>
            <a:r>
              <a:rPr lang="es-CO" dirty="0" smtClean="0"/>
              <a:t> role of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teacher</a:t>
            </a:r>
            <a:endParaRPr lang="es-CO" dirty="0"/>
          </a:p>
        </p:txBody>
      </p:sp>
      <p:sp>
        <p:nvSpPr>
          <p:cNvPr id="4" name="AutoShape 2" descr="Resultado de imagen para listening teacher ro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Resultado de imagen para listening teacher ro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6" t="14671" r="10690" b="34580"/>
          <a:stretch/>
        </p:blipFill>
        <p:spPr>
          <a:xfrm>
            <a:off x="2123728" y="2989857"/>
            <a:ext cx="4288221" cy="2049518"/>
          </a:xfrm>
          <a:prstGeom prst="rect">
            <a:avLst/>
          </a:prstGeom>
        </p:spPr>
      </p:pic>
      <p:sp>
        <p:nvSpPr>
          <p:cNvPr id="7" name="6 Proceso alternativo"/>
          <p:cNvSpPr/>
          <p:nvPr/>
        </p:nvSpPr>
        <p:spPr>
          <a:xfrm>
            <a:off x="587821" y="1700808"/>
            <a:ext cx="2196859" cy="72008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 smtClean="0">
                <a:solidFill>
                  <a:schemeClr val="tx1"/>
                </a:solidFill>
              </a:rPr>
              <a:t>Organiser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8" name="7 Proceso alternativo"/>
          <p:cNvSpPr/>
          <p:nvPr/>
        </p:nvSpPr>
        <p:spPr>
          <a:xfrm>
            <a:off x="588990" y="5618128"/>
            <a:ext cx="2196859" cy="72008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Machine </a:t>
            </a:r>
            <a:r>
              <a:rPr lang="es-CO" dirty="0" err="1" smtClean="0">
                <a:solidFill>
                  <a:schemeClr val="tx1"/>
                </a:solidFill>
              </a:rPr>
              <a:t>operator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9" name="8 Proceso alternativo"/>
          <p:cNvSpPr/>
          <p:nvPr/>
        </p:nvSpPr>
        <p:spPr>
          <a:xfrm>
            <a:off x="6191565" y="5373216"/>
            <a:ext cx="2196859" cy="72008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 smtClean="0">
                <a:solidFill>
                  <a:schemeClr val="tx1"/>
                </a:solidFill>
              </a:rPr>
              <a:t>Feeback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organiser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0" name="9 Proceso alternativo"/>
          <p:cNvSpPr/>
          <p:nvPr/>
        </p:nvSpPr>
        <p:spPr>
          <a:xfrm>
            <a:off x="6081137" y="1628800"/>
            <a:ext cx="2196859" cy="72008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 smtClean="0">
                <a:solidFill>
                  <a:schemeClr val="tx1"/>
                </a:solidFill>
              </a:rPr>
              <a:t>Prompter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 algn="ctr"/>
            <a:r>
              <a:rPr lang="es-CO" dirty="0" err="1" smtClean="0"/>
              <a:t>Listening</a:t>
            </a:r>
            <a:r>
              <a:rPr lang="es-CO" dirty="0" smtClean="0"/>
              <a:t> </a:t>
            </a:r>
            <a:r>
              <a:rPr lang="es-CO" dirty="0" err="1" smtClean="0"/>
              <a:t>lesson</a:t>
            </a:r>
            <a:r>
              <a:rPr lang="es-CO" dirty="0" smtClean="0"/>
              <a:t> </a:t>
            </a:r>
            <a:r>
              <a:rPr lang="es-CO" dirty="0" err="1" smtClean="0"/>
              <a:t>sequences</a:t>
            </a:r>
            <a:endParaRPr lang="es-CO" dirty="0"/>
          </a:p>
        </p:txBody>
      </p:sp>
      <p:pic>
        <p:nvPicPr>
          <p:cNvPr id="7170" name="Picture 2" descr="C:\Users\Martha\Downloads\20180320_211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721186" cy="18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rtha\Downloads\20180320_2117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33" y="2758458"/>
            <a:ext cx="8736435" cy="131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artha\Downloads\20180320_212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22" y="4218201"/>
            <a:ext cx="9144000" cy="155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es-CO" dirty="0" smtClean="0"/>
              <a:t>TV SERIES</a:t>
            </a:r>
            <a:endParaRPr lang="es-CO" dirty="0"/>
          </a:p>
        </p:txBody>
      </p:sp>
      <p:pic>
        <p:nvPicPr>
          <p:cNvPr id="6146" name="Picture 2" descr="Resultado de imagen para criminal mi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11" y="1772816"/>
            <a:ext cx="2013157" cy="150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Título"/>
          <p:cNvSpPr txBox="1">
            <a:spLocks/>
          </p:cNvSpPr>
          <p:nvPr/>
        </p:nvSpPr>
        <p:spPr>
          <a:xfrm>
            <a:off x="575578" y="769268"/>
            <a:ext cx="8229600" cy="85953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CO" sz="3200" dirty="0" err="1" smtClean="0"/>
              <a:t>What</a:t>
            </a:r>
            <a:r>
              <a:rPr lang="es-CO" sz="3200" dirty="0" smtClean="0"/>
              <a:t> </a:t>
            </a:r>
            <a:r>
              <a:rPr lang="es-CO" sz="3200" dirty="0" err="1" smtClean="0"/>
              <a:t>is</a:t>
            </a:r>
            <a:r>
              <a:rPr lang="es-CO" sz="3200" dirty="0" smtClean="0"/>
              <a:t> </a:t>
            </a:r>
            <a:r>
              <a:rPr lang="es-CO" sz="3200" dirty="0" err="1" smtClean="0"/>
              <a:t>your</a:t>
            </a:r>
            <a:r>
              <a:rPr lang="es-CO" sz="3200" dirty="0" smtClean="0"/>
              <a:t> </a:t>
            </a:r>
            <a:r>
              <a:rPr lang="es-CO" sz="3200" dirty="0" err="1" smtClean="0"/>
              <a:t>favorite</a:t>
            </a:r>
            <a:r>
              <a:rPr lang="es-CO" sz="3200" dirty="0" smtClean="0"/>
              <a:t> </a:t>
            </a:r>
            <a:r>
              <a:rPr lang="es-CO" sz="3200" dirty="0" err="1" smtClean="0"/>
              <a:t>one</a:t>
            </a:r>
            <a:r>
              <a:rPr lang="es-CO" sz="3200" dirty="0" smtClean="0"/>
              <a:t>? </a:t>
            </a:r>
            <a:r>
              <a:rPr lang="es-CO" sz="3200" dirty="0" err="1" smtClean="0"/>
              <a:t>Why</a:t>
            </a:r>
            <a:r>
              <a:rPr lang="es-CO" sz="3200" dirty="0" smtClean="0"/>
              <a:t>?</a:t>
            </a:r>
            <a:endParaRPr lang="es-CO" sz="3200" dirty="0"/>
          </a:p>
        </p:txBody>
      </p:sp>
      <p:sp>
        <p:nvSpPr>
          <p:cNvPr id="4" name="AutoShape 4" descr="Resultado de imagen para csi mia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6150" name="Picture 6" descr="Resultado de imagen para csi mia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02" y="1772816"/>
            <a:ext cx="2516445" cy="150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n para the walking de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69" y="1756428"/>
            <a:ext cx="2477792" cy="14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Resultado de imagen para big bang theo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12" descr="Resultado de imagen para big bang theo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7" y="3799854"/>
            <a:ext cx="4158731" cy="2000000"/>
          </a:xfrm>
          <a:prstGeom prst="rect">
            <a:avLst/>
          </a:prstGeom>
        </p:spPr>
      </p:pic>
      <p:pic>
        <p:nvPicPr>
          <p:cNvPr id="6158" name="Picture 14" descr="Resultado de imagen para game of thrones pos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92795"/>
            <a:ext cx="2952157" cy="221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EXTENSIVE READING</a:t>
            </a:r>
            <a:endParaRPr lang="es-CO" dirty="0"/>
          </a:p>
        </p:txBody>
      </p:sp>
      <p:pic>
        <p:nvPicPr>
          <p:cNvPr id="2050" name="Picture 2" descr="Resultado de imagen para extensive 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72" y="2852937"/>
            <a:ext cx="367761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860032" y="2204864"/>
            <a:ext cx="3816424" cy="2952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IT NOT ONLY TO TELL THE STUDENTS TO READ A LOT , IT IS NECESSARY TO OFFER A PROGRAM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rtha\Downloads\20180320_210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96752"/>
            <a:ext cx="4938979" cy="460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es-CO" dirty="0" smtClean="0"/>
              <a:t>I’VE NEVER BEEN THERE!</a:t>
            </a:r>
            <a:endParaRPr lang="es-CO" dirty="0"/>
          </a:p>
        </p:txBody>
      </p:sp>
      <p:sp>
        <p:nvSpPr>
          <p:cNvPr id="4" name="3 Rectángulo redondeado"/>
          <p:cNvSpPr/>
          <p:nvPr/>
        </p:nvSpPr>
        <p:spPr>
          <a:xfrm>
            <a:off x="6084168" y="5445223"/>
            <a:ext cx="2880320" cy="13184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English File (Pearson)</a:t>
            </a:r>
          </a:p>
          <a:p>
            <a:pPr algn="ctr"/>
            <a:r>
              <a:rPr lang="es-CO" sz="1200" dirty="0" err="1" smtClean="0">
                <a:solidFill>
                  <a:schemeClr val="tx1"/>
                </a:solidFill>
              </a:rPr>
              <a:t>Unit</a:t>
            </a:r>
            <a:r>
              <a:rPr lang="es-CO" sz="1200" dirty="0" smtClean="0">
                <a:solidFill>
                  <a:schemeClr val="tx1"/>
                </a:solidFill>
              </a:rPr>
              <a:t> 12</a:t>
            </a:r>
          </a:p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CD 5 – </a:t>
            </a:r>
            <a:r>
              <a:rPr lang="es-CO" sz="1200" dirty="0" err="1" smtClean="0">
                <a:solidFill>
                  <a:schemeClr val="tx1"/>
                </a:solidFill>
              </a:rPr>
              <a:t>track</a:t>
            </a:r>
            <a:r>
              <a:rPr lang="es-CO" sz="1200" dirty="0" smtClean="0">
                <a:solidFill>
                  <a:schemeClr val="tx1"/>
                </a:solidFill>
              </a:rPr>
              <a:t> 51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652120" y="1196752"/>
            <a:ext cx="2880320" cy="35283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Look at </a:t>
            </a:r>
            <a:r>
              <a:rPr lang="es-CO" dirty="0" err="1" smtClean="0">
                <a:solidFill>
                  <a:schemeClr val="tx1"/>
                </a:solidFill>
              </a:rPr>
              <a:t>the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information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about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an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episode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from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an</a:t>
            </a:r>
            <a:r>
              <a:rPr lang="es-CO" dirty="0" smtClean="0">
                <a:solidFill>
                  <a:schemeClr val="tx1"/>
                </a:solidFill>
              </a:rPr>
              <a:t> American TV series. Listen to </a:t>
            </a:r>
            <a:r>
              <a:rPr lang="es-CO" dirty="0" err="1" smtClean="0">
                <a:solidFill>
                  <a:schemeClr val="tx1"/>
                </a:solidFill>
              </a:rPr>
              <a:t>part</a:t>
            </a:r>
            <a:r>
              <a:rPr lang="es-CO" dirty="0" smtClean="0">
                <a:solidFill>
                  <a:schemeClr val="tx1"/>
                </a:solidFill>
              </a:rPr>
              <a:t> of </a:t>
            </a:r>
            <a:r>
              <a:rPr lang="es-CO" dirty="0" err="1" smtClean="0">
                <a:solidFill>
                  <a:schemeClr val="tx1"/>
                </a:solidFill>
              </a:rPr>
              <a:t>the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episode</a:t>
            </a:r>
            <a:r>
              <a:rPr lang="es-CO" dirty="0" smtClean="0">
                <a:solidFill>
                  <a:schemeClr val="tx1"/>
                </a:solidFill>
              </a:rPr>
              <a:t>. </a:t>
            </a:r>
            <a:r>
              <a:rPr lang="es-CO" dirty="0" err="1" smtClean="0">
                <a:solidFill>
                  <a:schemeClr val="tx1"/>
                </a:solidFill>
              </a:rPr>
              <a:t>Then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answer</a:t>
            </a:r>
            <a:r>
              <a:rPr lang="es-CO" dirty="0" smtClean="0">
                <a:solidFill>
                  <a:schemeClr val="tx1"/>
                </a:solidFill>
              </a:rPr>
              <a:t>  </a:t>
            </a:r>
            <a:r>
              <a:rPr lang="es-CO" dirty="0" err="1" smtClean="0">
                <a:solidFill>
                  <a:schemeClr val="tx1"/>
                </a:solidFill>
              </a:rPr>
              <a:t>the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following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questions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83568" y="495483"/>
            <a:ext cx="7128792" cy="13681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 smtClean="0">
                <a:solidFill>
                  <a:schemeClr val="tx1"/>
                </a:solidFill>
              </a:rPr>
              <a:t>Which</a:t>
            </a:r>
            <a:r>
              <a:rPr lang="es-CO" dirty="0" smtClean="0">
                <a:solidFill>
                  <a:schemeClr val="tx1"/>
                </a:solidFill>
              </a:rPr>
              <a:t> restaurants has </a:t>
            </a:r>
            <a:r>
              <a:rPr lang="es-CO" dirty="0" err="1" smtClean="0">
                <a:solidFill>
                  <a:schemeClr val="tx1"/>
                </a:solidFill>
              </a:rPr>
              <a:t>Jess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eate</a:t>
            </a:r>
            <a:r>
              <a:rPr lang="es-CO" dirty="0" smtClean="0">
                <a:solidFill>
                  <a:schemeClr val="tx1"/>
                </a:solidFill>
              </a:rPr>
              <a:t> in </a:t>
            </a:r>
            <a:r>
              <a:rPr lang="es-CO" dirty="0" err="1" smtClean="0">
                <a:solidFill>
                  <a:schemeClr val="tx1"/>
                </a:solidFill>
              </a:rPr>
              <a:t>before</a:t>
            </a:r>
            <a:r>
              <a:rPr lang="es-CO" dirty="0" smtClean="0">
                <a:solidFill>
                  <a:schemeClr val="tx1"/>
                </a:solidFill>
              </a:rPr>
              <a:t>?</a:t>
            </a:r>
          </a:p>
          <a:p>
            <a:endParaRPr lang="es-CO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CO" dirty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The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Peking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Duck</a:t>
            </a:r>
            <a:endParaRPr lang="es-CO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CO" dirty="0" err="1" smtClean="0">
                <a:solidFill>
                  <a:schemeClr val="tx1"/>
                </a:solidFill>
              </a:rPr>
              <a:t>Appetito</a:t>
            </a:r>
            <a:endParaRPr lang="es-CO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CO" dirty="0" err="1" smtClean="0">
                <a:solidFill>
                  <a:schemeClr val="tx1"/>
                </a:solidFill>
              </a:rPr>
              <a:t>Luigi’s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827584" y="2016034"/>
            <a:ext cx="7128792" cy="39332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 smtClean="0">
                <a:solidFill>
                  <a:schemeClr val="tx1"/>
                </a:solidFill>
              </a:rPr>
              <a:t>Listen </a:t>
            </a:r>
            <a:r>
              <a:rPr lang="es-CO" dirty="0" err="1" smtClean="0">
                <a:solidFill>
                  <a:schemeClr val="tx1"/>
                </a:solidFill>
              </a:rPr>
              <a:t>again</a:t>
            </a:r>
            <a:r>
              <a:rPr lang="es-CO" dirty="0" smtClean="0">
                <a:solidFill>
                  <a:schemeClr val="tx1"/>
                </a:solidFill>
              </a:rPr>
              <a:t> and </a:t>
            </a:r>
            <a:r>
              <a:rPr lang="es-CO" dirty="0" err="1" smtClean="0">
                <a:solidFill>
                  <a:schemeClr val="tx1"/>
                </a:solidFill>
              </a:rPr>
              <a:t>answer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the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questions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endParaRPr lang="es-CO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dirty="0" err="1" smtClean="0">
                <a:solidFill>
                  <a:schemeClr val="tx1"/>
                </a:solidFill>
              </a:rPr>
              <a:t>When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did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Jess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go</a:t>
            </a:r>
            <a:r>
              <a:rPr lang="es-CO" dirty="0" smtClean="0">
                <a:solidFill>
                  <a:schemeClr val="tx1"/>
                </a:solidFill>
              </a:rPr>
              <a:t> to </a:t>
            </a:r>
            <a:r>
              <a:rPr lang="es-CO" dirty="0" err="1" smtClean="0">
                <a:solidFill>
                  <a:schemeClr val="tx1"/>
                </a:solidFill>
              </a:rPr>
              <a:t>The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Peking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Duck</a:t>
            </a:r>
            <a:r>
              <a:rPr lang="es-CO" dirty="0" smtClean="0">
                <a:solidFill>
                  <a:schemeClr val="tx1"/>
                </a:solidFill>
              </a:rPr>
              <a:t> and </a:t>
            </a:r>
            <a:r>
              <a:rPr lang="es-CO" dirty="0" err="1" smtClean="0">
                <a:solidFill>
                  <a:schemeClr val="tx1"/>
                </a:solidFill>
              </a:rPr>
              <a:t>who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with</a:t>
            </a:r>
            <a:r>
              <a:rPr lang="es-CO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 err="1" smtClean="0">
                <a:solidFill>
                  <a:schemeClr val="tx1"/>
                </a:solidFill>
              </a:rPr>
              <a:t>How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many</a:t>
            </a:r>
            <a:r>
              <a:rPr lang="es-CO" dirty="0" smtClean="0">
                <a:solidFill>
                  <a:schemeClr val="tx1"/>
                </a:solidFill>
              </a:rPr>
              <a:t> times has </a:t>
            </a:r>
            <a:r>
              <a:rPr lang="es-CO" dirty="0" err="1" smtClean="0">
                <a:solidFill>
                  <a:schemeClr val="tx1"/>
                </a:solidFill>
              </a:rPr>
              <a:t>she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been</a:t>
            </a:r>
            <a:r>
              <a:rPr lang="es-CO" dirty="0" smtClean="0">
                <a:solidFill>
                  <a:schemeClr val="tx1"/>
                </a:solidFill>
              </a:rPr>
              <a:t> to </a:t>
            </a:r>
            <a:r>
              <a:rPr lang="es-CO" dirty="0" err="1" smtClean="0">
                <a:solidFill>
                  <a:schemeClr val="tx1"/>
                </a:solidFill>
              </a:rPr>
              <a:t>Appetito</a:t>
            </a:r>
            <a:r>
              <a:rPr lang="es-CO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 err="1" smtClean="0">
                <a:solidFill>
                  <a:schemeClr val="tx1"/>
                </a:solidFill>
              </a:rPr>
              <a:t>What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did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Matt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say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happened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when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they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went</a:t>
            </a:r>
            <a:r>
              <a:rPr lang="es-CO" dirty="0" smtClean="0">
                <a:solidFill>
                  <a:schemeClr val="tx1"/>
                </a:solidFill>
              </a:rPr>
              <a:t> to </a:t>
            </a:r>
            <a:r>
              <a:rPr lang="es-CO" dirty="0" err="1" smtClean="0">
                <a:solidFill>
                  <a:schemeClr val="tx1"/>
                </a:solidFill>
              </a:rPr>
              <a:t>Luigi’s</a:t>
            </a:r>
            <a:r>
              <a:rPr lang="es-CO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 err="1" smtClean="0">
                <a:solidFill>
                  <a:schemeClr val="tx1"/>
                </a:solidFill>
              </a:rPr>
              <a:t>Why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is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Jess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angry</a:t>
            </a:r>
            <a:r>
              <a:rPr lang="es-CO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 err="1" smtClean="0">
                <a:solidFill>
                  <a:schemeClr val="tx1"/>
                </a:solidFill>
              </a:rPr>
              <a:t>Who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does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Jess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think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Matt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went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with</a:t>
            </a:r>
            <a:r>
              <a:rPr lang="es-CO" dirty="0" smtClean="0">
                <a:solidFill>
                  <a:schemeClr val="tx1"/>
                </a:solidFill>
              </a:rPr>
              <a:t> to </a:t>
            </a:r>
            <a:r>
              <a:rPr lang="es-CO" dirty="0" err="1" smtClean="0">
                <a:solidFill>
                  <a:schemeClr val="tx1"/>
                </a:solidFill>
              </a:rPr>
              <a:t>Luigi’s</a:t>
            </a:r>
            <a:r>
              <a:rPr lang="es-CO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 err="1" smtClean="0">
                <a:solidFill>
                  <a:schemeClr val="tx1"/>
                </a:solidFill>
              </a:rPr>
              <a:t>What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does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Matt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say</a:t>
            </a:r>
            <a:r>
              <a:rPr lang="es-CO" dirty="0" smtClean="0">
                <a:solidFill>
                  <a:schemeClr val="tx1"/>
                </a:solidFill>
              </a:rPr>
              <a:t>? Do </a:t>
            </a:r>
            <a:r>
              <a:rPr lang="es-CO" dirty="0" err="1" smtClean="0">
                <a:solidFill>
                  <a:schemeClr val="tx1"/>
                </a:solidFill>
              </a:rPr>
              <a:t>you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believe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him</a:t>
            </a:r>
            <a:r>
              <a:rPr lang="es-CO" sz="1600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3566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BIBLIOGRAPHY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err="1" smtClean="0"/>
              <a:t>Harmer</a:t>
            </a:r>
            <a:r>
              <a:rPr lang="es-CO" dirty="0" smtClean="0"/>
              <a:t> (2006)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practice</a:t>
            </a:r>
            <a:r>
              <a:rPr lang="es-CO" dirty="0" smtClean="0"/>
              <a:t> of English </a:t>
            </a:r>
            <a:r>
              <a:rPr lang="es-CO" dirty="0" err="1" smtClean="0"/>
              <a:t>Language</a:t>
            </a:r>
            <a:r>
              <a:rPr lang="es-CO" dirty="0" smtClean="0"/>
              <a:t> </a:t>
            </a:r>
            <a:r>
              <a:rPr lang="es-CO" dirty="0" err="1" smtClean="0"/>
              <a:t>Teaching</a:t>
            </a: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Richards J. and </a:t>
            </a:r>
            <a:r>
              <a:rPr lang="es-CO" dirty="0" err="1" smtClean="0"/>
              <a:t>Rodgergs</a:t>
            </a:r>
            <a:r>
              <a:rPr lang="es-CO" dirty="0" smtClean="0"/>
              <a:t> T. </a:t>
            </a:r>
            <a:r>
              <a:rPr lang="es-CO" dirty="0" err="1" smtClean="0"/>
              <a:t>Approaches</a:t>
            </a:r>
            <a:r>
              <a:rPr lang="es-CO" dirty="0" smtClean="0"/>
              <a:t> (2010) and </a:t>
            </a:r>
            <a:r>
              <a:rPr lang="es-CO" dirty="0" err="1" smtClean="0"/>
              <a:t>Methods</a:t>
            </a:r>
            <a:r>
              <a:rPr lang="es-CO" dirty="0" smtClean="0"/>
              <a:t> in </a:t>
            </a:r>
            <a:r>
              <a:rPr lang="es-CO" dirty="0" err="1" smtClean="0"/>
              <a:t>Languages</a:t>
            </a:r>
            <a:r>
              <a:rPr lang="es-CO" dirty="0" smtClean="0"/>
              <a:t> </a:t>
            </a:r>
            <a:r>
              <a:rPr lang="es-CO" dirty="0" err="1" smtClean="0"/>
              <a:t>Teaching</a:t>
            </a:r>
            <a:endParaRPr lang="es-CO" dirty="0" smtClean="0"/>
          </a:p>
          <a:p>
            <a:pPr marL="0" indent="0">
              <a:buNone/>
            </a:pPr>
            <a:r>
              <a:rPr lang="es-CO" dirty="0" err="1"/>
              <a:t>Latham</a:t>
            </a:r>
            <a:r>
              <a:rPr lang="es-CO" dirty="0"/>
              <a:t> Ch. (2013)English File </a:t>
            </a:r>
            <a:r>
              <a:rPr lang="es-CO" dirty="0" err="1"/>
              <a:t>Elementary</a:t>
            </a:r>
            <a:r>
              <a:rPr lang="es-CO" dirty="0"/>
              <a:t> </a:t>
            </a:r>
            <a:r>
              <a:rPr lang="es-CO" dirty="0" err="1"/>
              <a:t>Student’s</a:t>
            </a:r>
            <a:r>
              <a:rPr lang="es-CO" dirty="0"/>
              <a:t> </a:t>
            </a:r>
            <a:r>
              <a:rPr lang="es-CO" dirty="0" err="1"/>
              <a:t>book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https://www.teachingenglish.org.uk/article/intensive-reading </a:t>
            </a:r>
            <a:r>
              <a:rPr lang="es-CO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643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476038" y="561117"/>
            <a:ext cx="49123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Involves </a:t>
            </a:r>
            <a:r>
              <a:rPr lang="en-US" dirty="0"/>
              <a:t>students reading long texts or large quantities for general understanding, with the intention of enjoying the texts.</a:t>
            </a:r>
            <a:endParaRPr lang="es-CO" dirty="0"/>
          </a:p>
        </p:txBody>
      </p:sp>
      <p:pic>
        <p:nvPicPr>
          <p:cNvPr id="1026" name="Picture 2" descr="Resultado de imagen para extensive 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95" y="1553675"/>
            <a:ext cx="3138661" cy="313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441500" y="2870373"/>
            <a:ext cx="4828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Students </a:t>
            </a:r>
            <a:r>
              <a:rPr lang="en-US" dirty="0" smtClean="0"/>
              <a:t>choose </a:t>
            </a:r>
            <a:r>
              <a:rPr lang="en-US" dirty="0"/>
              <a:t>the books </a:t>
            </a:r>
            <a:r>
              <a:rPr lang="en-US" dirty="0" smtClean="0"/>
              <a:t>depending </a:t>
            </a:r>
            <a:r>
              <a:rPr lang="en-US" dirty="0"/>
              <a:t>on their interests, and there is not always a follow-up discussion or work in class. </a:t>
            </a:r>
            <a:r>
              <a:rPr lang="en-US" dirty="0" smtClean="0"/>
              <a:t>Students </a:t>
            </a:r>
            <a:r>
              <a:rPr lang="en-US" dirty="0"/>
              <a:t>are encouraged to read for pleasure and should become better readers</a:t>
            </a:r>
            <a:endParaRPr lang="es-CO" dirty="0"/>
          </a:p>
        </p:txBody>
      </p:sp>
      <p:sp>
        <p:nvSpPr>
          <p:cNvPr id="6" name="5 Rectángulo"/>
          <p:cNvSpPr/>
          <p:nvPr/>
        </p:nvSpPr>
        <p:spPr>
          <a:xfrm>
            <a:off x="3441500" y="4870901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 get  students  reading  in  English and </a:t>
            </a:r>
            <a:r>
              <a:rPr lang="en-US" dirty="0"/>
              <a:t>liking it. </a:t>
            </a:r>
            <a:r>
              <a:rPr lang="en-US" dirty="0" smtClean="0"/>
              <a:t>To increase  in  reading  fluency.</a:t>
            </a:r>
            <a:endParaRPr lang="es-CO" dirty="0"/>
          </a:p>
        </p:txBody>
      </p:sp>
      <p:sp>
        <p:nvSpPr>
          <p:cNvPr id="8" name="7 Flecha doblada"/>
          <p:cNvSpPr/>
          <p:nvPr/>
        </p:nvSpPr>
        <p:spPr>
          <a:xfrm>
            <a:off x="1187624" y="836712"/>
            <a:ext cx="1584176" cy="94713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0" name="9 Flecha doblada"/>
          <p:cNvSpPr/>
          <p:nvPr/>
        </p:nvSpPr>
        <p:spPr>
          <a:xfrm flipV="1">
            <a:off x="1259632" y="4610964"/>
            <a:ext cx="1656185" cy="762252"/>
          </a:xfrm>
          <a:prstGeom prst="bentArrow">
            <a:avLst>
              <a:gd name="adj1" fmla="val 32596"/>
              <a:gd name="adj2" fmla="val 25809"/>
              <a:gd name="adj3" fmla="val 42072"/>
              <a:gd name="adj4" fmla="val 41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2555776" y="3119882"/>
            <a:ext cx="720080" cy="525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491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89339" y="3212976"/>
            <a:ext cx="3600400" cy="720080"/>
          </a:xfrm>
        </p:spPr>
        <p:txBody>
          <a:bodyPr>
            <a:normAutofit fontScale="90000"/>
          </a:bodyPr>
          <a:lstStyle/>
          <a:p>
            <a:r>
              <a:rPr lang="es-CO" dirty="0" err="1" smtClean="0"/>
              <a:t>Characteristics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5" name="4 Abrir llave"/>
          <p:cNvSpPr/>
          <p:nvPr/>
        </p:nvSpPr>
        <p:spPr>
          <a:xfrm>
            <a:off x="3563888" y="404664"/>
            <a:ext cx="1656184" cy="5400600"/>
          </a:xfrm>
          <a:prstGeom prst="leftBrace">
            <a:avLst>
              <a:gd name="adj1" fmla="val 8333"/>
              <a:gd name="adj2" fmla="val 5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4644008" y="725367"/>
            <a:ext cx="2076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Reading material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644008" y="1108697"/>
            <a:ext cx="183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err="1"/>
              <a:t>Student</a:t>
            </a:r>
            <a:r>
              <a:rPr lang="es-CO" dirty="0"/>
              <a:t> </a:t>
            </a:r>
            <a:r>
              <a:rPr lang="es-CO" dirty="0" err="1"/>
              <a:t>choice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4649104" y="1621893"/>
            <a:ext cx="4382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Reading for pleasure and information</a:t>
            </a:r>
            <a:endParaRPr lang="es-CO" dirty="0"/>
          </a:p>
        </p:txBody>
      </p:sp>
      <p:sp>
        <p:nvSpPr>
          <p:cNvPr id="9" name="8 Rectángulo"/>
          <p:cNvSpPr/>
          <p:nvPr/>
        </p:nvSpPr>
        <p:spPr>
          <a:xfrm>
            <a:off x="4660597" y="2132856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Extensive reading out of class</a:t>
            </a:r>
            <a:endParaRPr lang="es-CO" dirty="0"/>
          </a:p>
        </p:txBody>
      </p:sp>
      <p:sp>
        <p:nvSpPr>
          <p:cNvPr id="10" name="9 Rectángulo"/>
          <p:cNvSpPr/>
          <p:nvPr/>
        </p:nvSpPr>
        <p:spPr>
          <a:xfrm>
            <a:off x="4644008" y="3267982"/>
            <a:ext cx="2632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err="1"/>
              <a:t>Silent</a:t>
            </a:r>
            <a:r>
              <a:rPr lang="es-CO" dirty="0"/>
              <a:t> </a:t>
            </a:r>
            <a:r>
              <a:rPr lang="es-CO" dirty="0" err="1"/>
              <a:t>reading</a:t>
            </a:r>
            <a:r>
              <a:rPr lang="es-CO" dirty="0"/>
              <a:t> in </a:t>
            </a:r>
            <a:r>
              <a:rPr lang="es-CO" dirty="0" err="1"/>
              <a:t>class</a:t>
            </a:r>
            <a:endParaRPr lang="es-CO" dirty="0"/>
          </a:p>
        </p:txBody>
      </p:sp>
      <p:sp>
        <p:nvSpPr>
          <p:cNvPr id="11" name="10 Rectángulo"/>
          <p:cNvSpPr/>
          <p:nvPr/>
        </p:nvSpPr>
        <p:spPr>
          <a:xfrm>
            <a:off x="4644008" y="3814028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err="1"/>
              <a:t>Language</a:t>
            </a:r>
            <a:r>
              <a:rPr lang="es-CO" dirty="0"/>
              <a:t> </a:t>
            </a:r>
            <a:r>
              <a:rPr lang="es-CO" dirty="0" err="1"/>
              <a:t>level</a:t>
            </a:r>
            <a:endParaRPr lang="es-CO" dirty="0"/>
          </a:p>
        </p:txBody>
      </p:sp>
      <p:sp>
        <p:nvSpPr>
          <p:cNvPr id="12" name="11 Rectángulo"/>
          <p:cNvSpPr/>
          <p:nvPr/>
        </p:nvSpPr>
        <p:spPr>
          <a:xfrm>
            <a:off x="4644008" y="4361914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Use of </a:t>
            </a:r>
            <a:r>
              <a:rPr lang="es-CO" dirty="0" err="1"/>
              <a:t>dictionaries</a:t>
            </a:r>
            <a:endParaRPr lang="es-CO" dirty="0"/>
          </a:p>
        </p:txBody>
      </p:sp>
      <p:sp>
        <p:nvSpPr>
          <p:cNvPr id="13" name="12 Rectángulo"/>
          <p:cNvSpPr/>
          <p:nvPr/>
        </p:nvSpPr>
        <p:spPr>
          <a:xfrm>
            <a:off x="4644008" y="2716504"/>
            <a:ext cx="1923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Record </a:t>
            </a:r>
            <a:r>
              <a:rPr lang="es-CO" dirty="0" err="1"/>
              <a:t>keeping</a:t>
            </a:r>
            <a:endParaRPr lang="es-CO" dirty="0"/>
          </a:p>
        </p:txBody>
      </p:sp>
      <p:sp>
        <p:nvSpPr>
          <p:cNvPr id="14" name="13 Rectángulo"/>
          <p:cNvSpPr/>
          <p:nvPr/>
        </p:nvSpPr>
        <p:spPr>
          <a:xfrm>
            <a:off x="4644008" y="4859868"/>
            <a:ext cx="3097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teacher as role model</a:t>
            </a:r>
            <a:endParaRPr lang="es-CO" dirty="0"/>
          </a:p>
        </p:txBody>
      </p:sp>
      <p:sp>
        <p:nvSpPr>
          <p:cNvPr id="15" name="14 Rectángulo"/>
          <p:cNvSpPr/>
          <p:nvPr/>
        </p:nvSpPr>
        <p:spPr>
          <a:xfrm>
            <a:off x="4719692" y="5291916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err="1"/>
              <a:t>Motivation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280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TEACHER 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9" y="889137"/>
            <a:ext cx="4032448" cy="3027497"/>
          </a:xfrm>
          <a:prstGeom prst="rect">
            <a:avLst/>
          </a:prstGeom>
          <a:noFill/>
          <a:scene3d>
            <a:camera prst="orthographicFront">
              <a:rot lat="518953" lon="302302" rev="122287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4788024" y="1196752"/>
            <a:ext cx="4032448" cy="24122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 smtClean="0">
                <a:solidFill>
                  <a:schemeClr val="tx1"/>
                </a:solidFill>
              </a:rPr>
              <a:t>Encourage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students</a:t>
            </a:r>
            <a:endParaRPr lang="es-CO" dirty="0" smtClean="0">
              <a:solidFill>
                <a:schemeClr val="tx1"/>
              </a:solidFill>
            </a:endParaRP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Persuade </a:t>
            </a:r>
            <a:r>
              <a:rPr lang="es-CO" dirty="0" err="1" smtClean="0">
                <a:solidFill>
                  <a:schemeClr val="tx1"/>
                </a:solidFill>
              </a:rPr>
              <a:t>students</a:t>
            </a:r>
            <a:endParaRPr lang="es-CO" dirty="0" smtClean="0">
              <a:solidFill>
                <a:schemeClr val="tx1"/>
              </a:solidFill>
            </a:endParaRP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Rad </a:t>
            </a:r>
            <a:r>
              <a:rPr lang="es-CO" dirty="0" err="1" smtClean="0">
                <a:solidFill>
                  <a:schemeClr val="tx1"/>
                </a:solidFill>
              </a:rPr>
              <a:t>aloud</a:t>
            </a:r>
            <a:endParaRPr lang="es-CO" dirty="0" smtClean="0">
              <a:solidFill>
                <a:schemeClr val="tx1"/>
              </a:solidFill>
            </a:endParaRP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Show </a:t>
            </a:r>
            <a:r>
              <a:rPr lang="es-CO" dirty="0" err="1" smtClean="0">
                <a:solidFill>
                  <a:schemeClr val="tx1"/>
                </a:solidFill>
              </a:rPr>
              <a:t>his</a:t>
            </a:r>
            <a:r>
              <a:rPr lang="es-CO" dirty="0" smtClean="0">
                <a:solidFill>
                  <a:schemeClr val="tx1"/>
                </a:solidFill>
              </a:rPr>
              <a:t>/</a:t>
            </a:r>
            <a:r>
              <a:rPr lang="es-CO" dirty="0" err="1" smtClean="0">
                <a:solidFill>
                  <a:schemeClr val="tx1"/>
                </a:solidFill>
              </a:rPr>
              <a:t>her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manner</a:t>
            </a:r>
            <a:r>
              <a:rPr lang="es-CO" dirty="0" smtClean="0">
                <a:solidFill>
                  <a:schemeClr val="tx1"/>
                </a:solidFill>
              </a:rPr>
              <a:t> of </a:t>
            </a:r>
            <a:r>
              <a:rPr lang="es-CO" dirty="0" err="1" smtClean="0">
                <a:solidFill>
                  <a:schemeClr val="tx1"/>
                </a:solidFill>
              </a:rPr>
              <a:t>reading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CO" dirty="0" err="1" smtClean="0">
                <a:solidFill>
                  <a:schemeClr val="tx1"/>
                </a:solidFill>
              </a:rPr>
              <a:t>Organise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reading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programs</a:t>
            </a:r>
            <a:endParaRPr lang="es-CO" dirty="0" smtClean="0">
              <a:solidFill>
                <a:schemeClr val="tx1"/>
              </a:solidFill>
            </a:endParaRP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(</a:t>
            </a:r>
            <a:r>
              <a:rPr lang="es-CO" dirty="0" err="1" smtClean="0">
                <a:solidFill>
                  <a:schemeClr val="tx1"/>
                </a:solidFill>
              </a:rPr>
              <a:t>books</a:t>
            </a:r>
            <a:r>
              <a:rPr lang="es-CO" dirty="0" smtClean="0">
                <a:solidFill>
                  <a:schemeClr val="tx1"/>
                </a:solidFill>
              </a:rPr>
              <a:t>, </a:t>
            </a:r>
            <a:r>
              <a:rPr lang="es-CO" dirty="0" err="1" smtClean="0">
                <a:solidFill>
                  <a:schemeClr val="tx1"/>
                </a:solidFill>
              </a:rPr>
              <a:t>number</a:t>
            </a:r>
            <a:r>
              <a:rPr lang="es-CO" dirty="0" smtClean="0">
                <a:solidFill>
                  <a:schemeClr val="tx1"/>
                </a:solidFill>
              </a:rPr>
              <a:t> of </a:t>
            </a:r>
            <a:r>
              <a:rPr lang="es-CO" dirty="0" err="1" smtClean="0">
                <a:solidFill>
                  <a:schemeClr val="tx1"/>
                </a:solidFill>
              </a:rPr>
              <a:t>books</a:t>
            </a:r>
            <a:r>
              <a:rPr lang="es-CO" dirty="0" smtClean="0">
                <a:solidFill>
                  <a:schemeClr val="tx1"/>
                </a:solidFill>
              </a:rPr>
              <a:t>, </a:t>
            </a:r>
            <a:r>
              <a:rPr lang="es-CO" dirty="0" err="1" smtClean="0">
                <a:solidFill>
                  <a:schemeClr val="tx1"/>
                </a:solidFill>
              </a:rPr>
              <a:t>genres</a:t>
            </a:r>
            <a:r>
              <a:rPr lang="es-CO" dirty="0" smtClean="0">
                <a:solidFill>
                  <a:schemeClr val="tx1"/>
                </a:solidFill>
              </a:rPr>
              <a:t>, so </a:t>
            </a:r>
            <a:r>
              <a:rPr lang="es-CO" dirty="0" err="1" smtClean="0">
                <a:solidFill>
                  <a:schemeClr val="tx1"/>
                </a:solidFill>
              </a:rPr>
              <a:t>on</a:t>
            </a:r>
            <a:r>
              <a:rPr lang="es-CO" dirty="0" smtClean="0">
                <a:solidFill>
                  <a:schemeClr val="tx1"/>
                </a:solidFill>
              </a:rPr>
              <a:t>)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979712" y="3896798"/>
            <a:ext cx="4032448" cy="24122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TASK</a:t>
            </a:r>
          </a:p>
          <a:p>
            <a:pPr algn="ctr"/>
            <a:r>
              <a:rPr lang="es-CO" dirty="0" err="1" smtClean="0">
                <a:solidFill>
                  <a:schemeClr val="tx1"/>
                </a:solidFill>
              </a:rPr>
              <a:t>Weekly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reports</a:t>
            </a:r>
            <a:r>
              <a:rPr lang="es-CO" dirty="0" smtClean="0">
                <a:solidFill>
                  <a:schemeClr val="tx1"/>
                </a:solidFill>
              </a:rPr>
              <a:t>  (</a:t>
            </a:r>
            <a:r>
              <a:rPr lang="es-CO" dirty="0" err="1" smtClean="0">
                <a:solidFill>
                  <a:schemeClr val="tx1"/>
                </a:solidFill>
              </a:rPr>
              <a:t>writte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or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spoken</a:t>
            </a:r>
            <a:r>
              <a:rPr lang="es-CO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s-CO" dirty="0" err="1" smtClean="0">
                <a:solidFill>
                  <a:schemeClr val="tx1"/>
                </a:solidFill>
              </a:rPr>
              <a:t>Diary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by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chapters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CO" dirty="0" err="1" smtClean="0">
                <a:solidFill>
                  <a:schemeClr val="tx1"/>
                </a:solidFill>
              </a:rPr>
              <a:t>Write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book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reviews</a:t>
            </a:r>
            <a:r>
              <a:rPr lang="es-CO" dirty="0" smtClean="0">
                <a:solidFill>
                  <a:schemeClr val="tx1"/>
                </a:solidFill>
              </a:rPr>
              <a:t> and share </a:t>
            </a:r>
            <a:r>
              <a:rPr lang="es-CO" dirty="0" err="1" smtClean="0">
                <a:solidFill>
                  <a:schemeClr val="tx1"/>
                </a:solidFill>
              </a:rPr>
              <a:t>with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classmates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CO" dirty="0" err="1" smtClean="0">
                <a:solidFill>
                  <a:schemeClr val="tx1"/>
                </a:solidFill>
              </a:rPr>
              <a:t>Make</a:t>
            </a:r>
            <a:r>
              <a:rPr lang="es-CO" dirty="0" smtClean="0">
                <a:solidFill>
                  <a:schemeClr val="tx1"/>
                </a:solidFill>
              </a:rPr>
              <a:t> up a new </a:t>
            </a:r>
            <a:r>
              <a:rPr lang="es-CO" dirty="0" err="1" smtClean="0">
                <a:solidFill>
                  <a:schemeClr val="tx1"/>
                </a:solidFill>
              </a:rPr>
              <a:t>stories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34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TEACHER 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1696"/>
            <a:ext cx="2191897" cy="284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/>
              <a:t>INTENSIVE READING</a:t>
            </a:r>
            <a:endParaRPr lang="es-CO" dirty="0"/>
          </a:p>
        </p:txBody>
      </p:sp>
      <p:sp>
        <p:nvSpPr>
          <p:cNvPr id="2" name="1 Rectángulo"/>
          <p:cNvSpPr/>
          <p:nvPr/>
        </p:nvSpPr>
        <p:spPr>
          <a:xfrm>
            <a:off x="2553771" y="19168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nvolves </a:t>
            </a:r>
            <a:r>
              <a:rPr lang="en-US" dirty="0"/>
              <a:t>learners reading in detail with specific learning aims and tasks</a:t>
            </a:r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2553771" y="2818655"/>
            <a:ext cx="655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Focus on </a:t>
            </a:r>
            <a:r>
              <a:rPr lang="en-US" b="1" dirty="0" smtClean="0"/>
              <a:t>testing</a:t>
            </a:r>
            <a:r>
              <a:rPr lang="en-US" dirty="0"/>
              <a:t>, </a:t>
            </a:r>
            <a:r>
              <a:rPr lang="en-US" b="1" dirty="0"/>
              <a:t>evaluating</a:t>
            </a:r>
            <a:r>
              <a:rPr lang="en-US" dirty="0"/>
              <a:t> and </a:t>
            </a:r>
            <a:r>
              <a:rPr lang="en-US" b="1" dirty="0"/>
              <a:t>increasing knowledge</a:t>
            </a:r>
            <a:r>
              <a:rPr lang="en-US" dirty="0"/>
              <a:t> </a:t>
            </a:r>
            <a:endParaRPr lang="en-US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Understanding </a:t>
            </a:r>
            <a:r>
              <a:rPr lang="en-US" dirty="0"/>
              <a:t>the literal meaning of what’s being read is vital. </a:t>
            </a:r>
            <a:endParaRPr lang="en-US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Often includes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note-taking</a:t>
            </a:r>
            <a:r>
              <a:rPr lang="en-US" dirty="0"/>
              <a:t> and attention to details.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Emphasis </a:t>
            </a:r>
            <a:r>
              <a:rPr lang="en-US" dirty="0"/>
              <a:t>on deconstructing sentences to understand grammar and syntax rules </a:t>
            </a:r>
            <a:endParaRPr lang="en-US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Involves </a:t>
            </a:r>
            <a:r>
              <a:rPr lang="en-US" dirty="0"/>
              <a:t>reading comprehension testing, </a:t>
            </a:r>
            <a:r>
              <a:rPr lang="en-US" dirty="0" smtClean="0"/>
              <a:t>answers </a:t>
            </a:r>
            <a:r>
              <a:rPr lang="en-US" dirty="0"/>
              <a:t>to specific questions.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Some possible examples </a:t>
            </a:r>
            <a:r>
              <a:rPr lang="en-US" dirty="0" smtClean="0"/>
              <a:t>are</a:t>
            </a:r>
            <a:r>
              <a:rPr lang="en-US" dirty="0"/>
              <a:t> </a:t>
            </a:r>
            <a:r>
              <a:rPr lang="en-US" b="1" dirty="0"/>
              <a:t>reports</a:t>
            </a:r>
            <a:r>
              <a:rPr lang="en-US" dirty="0"/>
              <a:t>, </a:t>
            </a:r>
            <a:r>
              <a:rPr lang="en-US" b="1" dirty="0"/>
              <a:t>contracts</a:t>
            </a:r>
            <a:r>
              <a:rPr lang="en-US" dirty="0"/>
              <a:t>, </a:t>
            </a:r>
            <a:r>
              <a:rPr lang="en-US" b="1" dirty="0"/>
              <a:t>news articles</a:t>
            </a:r>
            <a:r>
              <a:rPr lang="en-US" dirty="0"/>
              <a:t>, </a:t>
            </a:r>
            <a:r>
              <a:rPr lang="en-US" b="1" dirty="0"/>
              <a:t>blog posts</a:t>
            </a:r>
            <a:r>
              <a:rPr lang="en-US" dirty="0"/>
              <a:t> and short pieces of text such as </a:t>
            </a:r>
            <a:r>
              <a:rPr lang="en-US" b="1" dirty="0"/>
              <a:t>short stories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83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TEACHER 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" y="476672"/>
            <a:ext cx="4032448" cy="3027497"/>
          </a:xfrm>
          <a:prstGeom prst="rect">
            <a:avLst/>
          </a:prstGeom>
          <a:noFill/>
          <a:scene3d>
            <a:camera prst="orthographicFront">
              <a:rot lat="518953" lon="302302" rev="122287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5053547" y="1091901"/>
            <a:ext cx="4032448" cy="24122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 smtClean="0">
                <a:solidFill>
                  <a:schemeClr val="tx1"/>
                </a:solidFill>
              </a:rPr>
              <a:t>Organiser</a:t>
            </a:r>
            <a:endParaRPr lang="es-CO" dirty="0" smtClean="0">
              <a:solidFill>
                <a:schemeClr val="tx1"/>
              </a:solidFill>
            </a:endParaRPr>
          </a:p>
          <a:p>
            <a:pPr algn="ctr"/>
            <a:r>
              <a:rPr lang="es-CO" dirty="0" err="1" smtClean="0">
                <a:solidFill>
                  <a:schemeClr val="tx1"/>
                </a:solidFill>
              </a:rPr>
              <a:t>Observer</a:t>
            </a:r>
            <a:endParaRPr lang="es-CO" dirty="0" smtClean="0">
              <a:solidFill>
                <a:schemeClr val="tx1"/>
              </a:solidFill>
            </a:endParaRPr>
          </a:p>
          <a:p>
            <a:pPr algn="ctr"/>
            <a:r>
              <a:rPr lang="es-CO" dirty="0" err="1" smtClean="0">
                <a:solidFill>
                  <a:schemeClr val="tx1"/>
                </a:solidFill>
              </a:rPr>
              <a:t>Feedback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organiser</a:t>
            </a:r>
            <a:endParaRPr lang="es-CO" dirty="0" smtClean="0">
              <a:solidFill>
                <a:schemeClr val="tx1"/>
              </a:solidFill>
            </a:endParaRPr>
          </a:p>
          <a:p>
            <a:pPr algn="ctr"/>
            <a:r>
              <a:rPr lang="es-CO" dirty="0" err="1" smtClean="0">
                <a:solidFill>
                  <a:schemeClr val="tx1"/>
                </a:solidFill>
              </a:rPr>
              <a:t>Prompter</a:t>
            </a:r>
            <a:endParaRPr lang="es-CO" dirty="0" smtClean="0">
              <a:solidFill>
                <a:schemeClr val="tx1"/>
              </a:solidFill>
            </a:endParaRPr>
          </a:p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398955" y="4005064"/>
            <a:ext cx="4032448" cy="24122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 smtClean="0">
                <a:solidFill>
                  <a:schemeClr val="tx1"/>
                </a:solidFill>
              </a:rPr>
              <a:t>The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vocabulary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question</a:t>
            </a:r>
            <a:r>
              <a:rPr lang="es-CO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es-CO" dirty="0" smtClean="0">
              <a:solidFill>
                <a:schemeClr val="tx1"/>
              </a:solidFill>
            </a:endParaRP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Time </a:t>
            </a:r>
            <a:r>
              <a:rPr lang="es-CO" dirty="0" err="1" smtClean="0">
                <a:solidFill>
                  <a:schemeClr val="tx1"/>
                </a:solidFill>
              </a:rPr>
              <a:t>limit</a:t>
            </a:r>
            <a:endParaRPr lang="es-CO" dirty="0" smtClean="0">
              <a:solidFill>
                <a:schemeClr val="tx1"/>
              </a:solidFill>
            </a:endParaRP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Word/</a:t>
            </a:r>
            <a:r>
              <a:rPr lang="es-CO" dirty="0" err="1" smtClean="0">
                <a:solidFill>
                  <a:schemeClr val="tx1"/>
                </a:solidFill>
              </a:rPr>
              <a:t>phrase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limit</a:t>
            </a:r>
            <a:endParaRPr lang="es-CO" dirty="0" smtClean="0">
              <a:solidFill>
                <a:schemeClr val="tx1"/>
              </a:solidFill>
            </a:endParaRPr>
          </a:p>
          <a:p>
            <a:pPr algn="ctr"/>
            <a:r>
              <a:rPr lang="es-CO" dirty="0" err="1" smtClean="0">
                <a:solidFill>
                  <a:schemeClr val="tx1"/>
                </a:solidFill>
              </a:rPr>
              <a:t>Meaning</a:t>
            </a:r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 err="1" smtClean="0">
                <a:solidFill>
                  <a:schemeClr val="tx1"/>
                </a:solidFill>
              </a:rPr>
              <a:t>consensus</a:t>
            </a:r>
            <a:endParaRPr lang="es-CO" dirty="0" smtClean="0">
              <a:solidFill>
                <a:schemeClr val="tx1"/>
              </a:solidFill>
            </a:endParaRPr>
          </a:p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Reading </a:t>
            </a:r>
            <a:r>
              <a:rPr lang="es-CO" dirty="0" err="1" smtClean="0"/>
              <a:t>Lesson</a:t>
            </a:r>
            <a:r>
              <a:rPr lang="es-CO" dirty="0" smtClean="0"/>
              <a:t> </a:t>
            </a:r>
            <a:r>
              <a:rPr lang="es-CO" dirty="0" err="1" smtClean="0"/>
              <a:t>sequences</a:t>
            </a:r>
            <a:endParaRPr lang="es-CO" dirty="0"/>
          </a:p>
        </p:txBody>
      </p:sp>
      <p:pic>
        <p:nvPicPr>
          <p:cNvPr id="2050" name="Picture 2" descr="C:\Users\Martha\Downloads\20180319_184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12" y="2204864"/>
            <a:ext cx="7583394" cy="156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tha\Downloads\20180319_185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"/>
                    </a14:imgEffect>
                    <a14:imgEffect>
                      <a14:brightnessContrast brigh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12" y="4149080"/>
            <a:ext cx="8056483" cy="142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tha\Downloads\20180319_1902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88640"/>
            <a:ext cx="8748464" cy="171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tha\Downloads\20180319_1906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6" y="1924438"/>
            <a:ext cx="8820472" cy="144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tha\Downloads\20180319_1914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12186"/>
            <a:ext cx="8964488" cy="138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rtha\Downloads\20180319_1911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0" y="3403945"/>
            <a:ext cx="8851198" cy="170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9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426</TotalTime>
  <Words>540</Words>
  <Application>Microsoft Office PowerPoint</Application>
  <PresentationFormat>Presentación en pantalla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Concurrencia</vt:lpstr>
      <vt:lpstr>TEACHING READING </vt:lpstr>
      <vt:lpstr>EXTENSIVE READING</vt:lpstr>
      <vt:lpstr>Presentación de PowerPoint</vt:lpstr>
      <vt:lpstr>Characteristics </vt:lpstr>
      <vt:lpstr>Presentación de PowerPoint</vt:lpstr>
      <vt:lpstr>Presentación de PowerPoint</vt:lpstr>
      <vt:lpstr>Presentación de PowerPoint</vt:lpstr>
      <vt:lpstr>Reading Lesson sequences</vt:lpstr>
      <vt:lpstr>Presentación de PowerPoint</vt:lpstr>
      <vt:lpstr>Presentación de PowerPoint</vt:lpstr>
      <vt:lpstr>EXTENSIVE LISTENING</vt:lpstr>
      <vt:lpstr>Characteristics </vt:lpstr>
      <vt:lpstr>INTENSIVE LISTENING</vt:lpstr>
      <vt:lpstr>Advantages </vt:lpstr>
      <vt:lpstr>HOW OFTEN DO STUDENTS HAVE TO LISTEN TO?</vt:lpstr>
      <vt:lpstr>Live listening</vt:lpstr>
      <vt:lpstr>The role of the teacher</vt:lpstr>
      <vt:lpstr>Listening lesson sequences</vt:lpstr>
      <vt:lpstr>TV SERIES</vt:lpstr>
      <vt:lpstr>I’VE NEVER BEEN THERE!</vt:lpstr>
      <vt:lpstr>Presentación de PowerPoint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READING</dc:title>
  <dc:creator>ANDRRETORRS</dc:creator>
  <cp:lastModifiedBy>Martha</cp:lastModifiedBy>
  <cp:revision>31</cp:revision>
  <dcterms:created xsi:type="dcterms:W3CDTF">2018-03-15T15:35:18Z</dcterms:created>
  <dcterms:modified xsi:type="dcterms:W3CDTF">2018-03-21T02:57:50Z</dcterms:modified>
</cp:coreProperties>
</file>