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77" r:id="rId3"/>
    <p:sldId id="259" r:id="rId4"/>
    <p:sldId id="260" r:id="rId5"/>
    <p:sldId id="261" r:id="rId6"/>
    <p:sldId id="262" r:id="rId7"/>
    <p:sldId id="295" r:id="rId8"/>
    <p:sldId id="263" r:id="rId9"/>
    <p:sldId id="297" r:id="rId10"/>
    <p:sldId id="298" r:id="rId11"/>
    <p:sldId id="264" r:id="rId12"/>
    <p:sldId id="296" r:id="rId13"/>
    <p:sldId id="300" r:id="rId14"/>
    <p:sldId id="301" r:id="rId15"/>
    <p:sldId id="265" r:id="rId16"/>
    <p:sldId id="266" r:id="rId17"/>
    <p:sldId id="256" r:id="rId18"/>
    <p:sldId id="268" r:id="rId19"/>
    <p:sldId id="269" r:id="rId20"/>
    <p:sldId id="257" r:id="rId21"/>
    <p:sldId id="258" r:id="rId22"/>
    <p:sldId id="271" r:id="rId23"/>
    <p:sldId id="272" r:id="rId24"/>
    <p:sldId id="270" r:id="rId25"/>
    <p:sldId id="273" r:id="rId26"/>
    <p:sldId id="274" r:id="rId27"/>
    <p:sldId id="275" r:id="rId28"/>
    <p:sldId id="280" r:id="rId29"/>
    <p:sldId id="282" r:id="rId30"/>
    <p:sldId id="281" r:id="rId31"/>
    <p:sldId id="279"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76"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1847850"/>
          </a:xfrm>
        </p:spPr>
        <p:txBody>
          <a:bodyPr>
            <a:normAutofit fontScale="90000"/>
          </a:bodyPr>
          <a:lstStyle/>
          <a:p>
            <a:r>
              <a:rPr lang="en-US" dirty="0" smtClean="0"/>
              <a:t>Unit 3</a:t>
            </a:r>
            <a:br>
              <a:rPr lang="en-US" dirty="0" smtClean="0"/>
            </a:br>
            <a:r>
              <a:rPr lang="en-US" dirty="0" smtClean="0"/>
              <a:t>Sir </a:t>
            </a:r>
            <a:r>
              <a:rPr lang="en-US" dirty="0" err="1" smtClean="0"/>
              <a:t>Syed</a:t>
            </a:r>
            <a:r>
              <a:rPr lang="en-US" dirty="0" smtClean="0"/>
              <a:t> Ahmad Khan and Aligarh Movement</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political representation according the population. This obviously meant Hindu domination as they were a dominant majority in India and Sir </a:t>
            </a:r>
            <a:r>
              <a:rPr lang="en-US" dirty="0" err="1" smtClean="0"/>
              <a:t>Syed</a:t>
            </a:r>
            <a:r>
              <a:rPr lang="en-US" dirty="0" smtClean="0"/>
              <a:t> opposed it.</a:t>
            </a:r>
          </a:p>
          <a:p>
            <a:r>
              <a:rPr lang="en-US" dirty="0" smtClean="0"/>
              <a:t>Appointment in government should be by competitive examinations. Sir </a:t>
            </a:r>
            <a:r>
              <a:rPr lang="en-US" dirty="0" err="1" smtClean="0"/>
              <a:t>Syed</a:t>
            </a:r>
            <a:r>
              <a:rPr lang="en-US" dirty="0" smtClean="0"/>
              <a:t> opposed this because he knew that the educational standards of the Hindus was much better than the Muslims.\</a:t>
            </a:r>
          </a:p>
          <a:p>
            <a:r>
              <a:rPr lang="en-US" dirty="0" smtClean="0"/>
              <a:t>The next official language should be Hindi replacing Urdu. Urdu had a special place in the Muslim hearts and Sir </a:t>
            </a:r>
            <a:r>
              <a:rPr lang="en-US" dirty="0" err="1" smtClean="0"/>
              <a:t>Syed</a:t>
            </a:r>
            <a:r>
              <a:rPr lang="en-US" dirty="0" smtClean="0"/>
              <a:t> opposed this. This demand was accepted by the British.</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Services</a:t>
            </a:r>
            <a:endParaRPr lang="en-US" dirty="0"/>
          </a:p>
        </p:txBody>
      </p:sp>
      <p:sp>
        <p:nvSpPr>
          <p:cNvPr id="3" name="Content Placeholder 2"/>
          <p:cNvSpPr>
            <a:spLocks noGrp="1"/>
          </p:cNvSpPr>
          <p:nvPr>
            <p:ph idx="1"/>
          </p:nvPr>
        </p:nvSpPr>
        <p:spPr/>
        <p:txBody>
          <a:bodyPr>
            <a:normAutofit/>
          </a:bodyPr>
          <a:lstStyle/>
          <a:p>
            <a:r>
              <a:rPr lang="en-US" dirty="0" err="1" smtClean="0"/>
              <a:t>I.Advice</a:t>
            </a:r>
            <a:r>
              <a:rPr lang="en-US" dirty="0" smtClean="0"/>
              <a:t> To Students:</a:t>
            </a:r>
          </a:p>
          <a:p>
            <a:r>
              <a:rPr lang="en-US" dirty="0" smtClean="0"/>
              <a:t>Sir </a:t>
            </a:r>
            <a:r>
              <a:rPr lang="en-US" dirty="0" err="1" smtClean="0"/>
              <a:t>Syed’s</a:t>
            </a:r>
            <a:r>
              <a:rPr lang="en-US" dirty="0" smtClean="0"/>
              <a:t> advice to Muslims in the political field is also important. He believed that under the European </a:t>
            </a:r>
            <a:r>
              <a:rPr lang="en-US" dirty="0" smtClean="0"/>
              <a:t>system </a:t>
            </a:r>
            <a:r>
              <a:rPr lang="en-US" dirty="0" smtClean="0"/>
              <a:t>or democratic government the Muslims of India would always be at the mercy of Hindu majority. </a:t>
            </a:r>
          </a:p>
          <a:p>
            <a:r>
              <a:rPr lang="en-US" dirty="0" smtClean="0"/>
              <a:t>He suggested separate electorate for Muslims. He advised the Muslims not to join Congress</a:t>
            </a:r>
            <a:r>
              <a:rPr lang="en-US" dirty="0" smtClean="0"/>
              <a:t>.</a:t>
            </a: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endParaRPr lang="en-US" dirty="0"/>
          </a:p>
        </p:txBody>
      </p:sp>
      <p:sp>
        <p:nvSpPr>
          <p:cNvPr id="3" name="Content Placeholder 2"/>
          <p:cNvSpPr>
            <a:spLocks noGrp="1"/>
          </p:cNvSpPr>
          <p:nvPr>
            <p:ph idx="1"/>
          </p:nvPr>
        </p:nvSpPr>
        <p:spPr>
          <a:xfrm>
            <a:off x="457200" y="1295400"/>
            <a:ext cx="8229600" cy="5257800"/>
          </a:xfrm>
        </p:spPr>
        <p:txBody>
          <a:bodyPr>
            <a:normAutofit/>
          </a:bodyPr>
          <a:lstStyle/>
          <a:p>
            <a:r>
              <a:rPr lang="en-US" dirty="0" err="1" smtClean="0"/>
              <a:t>II.Urdu</a:t>
            </a:r>
            <a:r>
              <a:rPr lang="en-US" dirty="0" smtClean="0"/>
              <a:t>-Hindi Controversy:</a:t>
            </a:r>
          </a:p>
          <a:p>
            <a:r>
              <a:rPr lang="en-US" dirty="0" smtClean="0"/>
              <a:t>In 1867, Hindus demanded that Hindi should be made </a:t>
            </a:r>
            <a:r>
              <a:rPr lang="en-US" dirty="0" smtClean="0"/>
              <a:t>an </a:t>
            </a:r>
            <a:r>
              <a:rPr lang="en-US" dirty="0" smtClean="0"/>
              <a:t>official language of India in place of Urdu. They </a:t>
            </a:r>
            <a:r>
              <a:rPr lang="en-US" dirty="0" smtClean="0"/>
              <a:t>started </a:t>
            </a:r>
            <a:r>
              <a:rPr lang="en-US" dirty="0" smtClean="0"/>
              <a:t>an agitation. The Hindus were against Urdu because it was the language o the Muslims. Muslims opposed this and supported Urdu as it was the sign and united the Muslims of the India under one language. </a:t>
            </a:r>
            <a:r>
              <a:rPr lang="en-US" dirty="0" smtClean="0"/>
              <a:t>Due </a:t>
            </a:r>
            <a:r>
              <a:rPr lang="en-US" dirty="0" smtClean="0"/>
              <a:t>to this reason Sir </a:t>
            </a:r>
            <a:r>
              <a:rPr lang="en-US" dirty="0" err="1" smtClean="0"/>
              <a:t>Syed</a:t>
            </a:r>
            <a:r>
              <a:rPr lang="en-US" dirty="0" smtClean="0"/>
              <a:t> started </a:t>
            </a:r>
            <a:r>
              <a:rPr lang="en-US" dirty="0" smtClean="0"/>
              <a:t>“</a:t>
            </a:r>
            <a:r>
              <a:rPr lang="en-US" dirty="0" smtClean="0"/>
              <a:t>Two Nation Theory</a:t>
            </a:r>
            <a:r>
              <a:rPr lang="en-U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Nation theory</a:t>
            </a:r>
            <a:endParaRPr lang="en-US" dirty="0"/>
          </a:p>
        </p:txBody>
      </p:sp>
      <p:sp>
        <p:nvSpPr>
          <p:cNvPr id="3" name="Content Placeholder 2"/>
          <p:cNvSpPr>
            <a:spLocks noGrp="1"/>
          </p:cNvSpPr>
          <p:nvPr>
            <p:ph idx="1"/>
          </p:nvPr>
        </p:nvSpPr>
        <p:spPr/>
        <p:txBody>
          <a:bodyPr/>
          <a:lstStyle/>
          <a:p>
            <a:r>
              <a:rPr lang="en-US" dirty="0" smtClean="0"/>
              <a:t>Sir </a:t>
            </a:r>
            <a:r>
              <a:rPr lang="en-US" dirty="0" err="1" smtClean="0"/>
              <a:t>Syed</a:t>
            </a:r>
            <a:r>
              <a:rPr lang="en-US" dirty="0" smtClean="0"/>
              <a:t> Ahmed Khan played a vital role in improving the Muslim status. He worked tirelessly to restore relations between the Muslims and the British. He brought the Muslim revival through the Aligarh movement and showed the importance of education.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Sir </a:t>
            </a:r>
            <a:r>
              <a:rPr lang="en-US" dirty="0" err="1" smtClean="0"/>
              <a:t>Syed</a:t>
            </a:r>
            <a:r>
              <a:rPr lang="en-US" dirty="0" smtClean="0"/>
              <a:t> </a:t>
            </a:r>
            <a:r>
              <a:rPr lang="en-US" dirty="0" smtClean="0"/>
              <a:t>convinced </a:t>
            </a:r>
            <a:r>
              <a:rPr lang="en-US" dirty="0" smtClean="0"/>
              <a:t>that the Hindus would never be friend with the Muslims</a:t>
            </a:r>
            <a:r>
              <a:rPr lang="en-US" dirty="0" smtClean="0"/>
              <a:t>. </a:t>
            </a:r>
            <a:r>
              <a:rPr lang="en-US" dirty="0" smtClean="0"/>
              <a:t>He brought an idea about the Two-nation theory and is hence known as "The Father of The Pakistan </a:t>
            </a:r>
            <a:r>
              <a:rPr lang="en-US" dirty="0" smtClean="0"/>
              <a:t>Movement“.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Journey to England</a:t>
            </a:r>
            <a:endParaRPr lang="en-US" dirty="0"/>
          </a:p>
        </p:txBody>
      </p:sp>
      <p:sp>
        <p:nvSpPr>
          <p:cNvPr id="3" name="Content Placeholder 2"/>
          <p:cNvSpPr>
            <a:spLocks noGrp="1"/>
          </p:cNvSpPr>
          <p:nvPr>
            <p:ph idx="1"/>
          </p:nvPr>
        </p:nvSpPr>
        <p:spPr/>
        <p:txBody>
          <a:bodyPr/>
          <a:lstStyle/>
          <a:p>
            <a:r>
              <a:rPr lang="en-US" dirty="0" smtClean="0"/>
              <a:t>In </a:t>
            </a:r>
            <a:r>
              <a:rPr lang="en-US" dirty="0" smtClean="0"/>
              <a:t>1868, he went England and visited </a:t>
            </a:r>
            <a:r>
              <a:rPr lang="en-US" dirty="0" smtClean="0"/>
              <a:t>educational </a:t>
            </a:r>
            <a:r>
              <a:rPr lang="en-US" dirty="0" smtClean="0"/>
              <a:t>institutions. The University of </a:t>
            </a:r>
            <a:r>
              <a:rPr lang="en-US" dirty="0" smtClean="0"/>
              <a:t>Cambridge </a:t>
            </a:r>
            <a:r>
              <a:rPr lang="en-US" dirty="0" smtClean="0"/>
              <a:t>impressed him the most.</a:t>
            </a:r>
          </a:p>
          <a:p>
            <a:r>
              <a:rPr lang="en-US" dirty="0" smtClean="0"/>
              <a:t>This </a:t>
            </a:r>
            <a:r>
              <a:rPr lang="en-US" dirty="0" smtClean="0"/>
              <a:t>visit provided him an opportunity to think </a:t>
            </a:r>
            <a:r>
              <a:rPr lang="en-US" dirty="0" smtClean="0"/>
              <a:t>over </a:t>
            </a:r>
            <a:r>
              <a:rPr lang="en-US" dirty="0" smtClean="0"/>
              <a:t>and give a final shape to his plan to </a:t>
            </a:r>
            <a:r>
              <a:rPr lang="en-US" dirty="0" smtClean="0"/>
              <a:t>establish </a:t>
            </a:r>
            <a:r>
              <a:rPr lang="en-US" dirty="0" smtClean="0"/>
              <a:t>institutions in India.</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Worked Member of </a:t>
            </a:r>
            <a:r>
              <a:rPr lang="en-US" b="1" dirty="0" smtClean="0"/>
              <a:t>Governor </a:t>
            </a:r>
            <a:r>
              <a:rPr lang="en-US" b="1" dirty="0" smtClean="0"/>
              <a:t>General’s </a:t>
            </a:r>
          </a:p>
          <a:p>
            <a:r>
              <a:rPr lang="en-US" b="1" dirty="0" smtClean="0"/>
              <a:t>Legislative </a:t>
            </a:r>
            <a:r>
              <a:rPr lang="en-US" dirty="0" smtClean="0"/>
              <a:t>Council </a:t>
            </a:r>
            <a:r>
              <a:rPr lang="en-US" dirty="0" smtClean="0"/>
              <a:t>(</a:t>
            </a:r>
            <a:r>
              <a:rPr lang="en-US" dirty="0" smtClean="0"/>
              <a:t>1878-1883)</a:t>
            </a:r>
          </a:p>
          <a:p>
            <a:r>
              <a:rPr lang="en-US" dirty="0" smtClean="0"/>
              <a:t> Was appointed as </a:t>
            </a:r>
            <a:r>
              <a:rPr lang="en-US" b="1" dirty="0" smtClean="0"/>
              <a:t>Member of Public Service </a:t>
            </a:r>
          </a:p>
          <a:p>
            <a:r>
              <a:rPr lang="en-US" b="1" dirty="0" smtClean="0"/>
              <a:t>Commission</a:t>
            </a:r>
            <a:r>
              <a:rPr lang="en-US" dirty="0" smtClean="0"/>
              <a:t> in 1887.</a:t>
            </a:r>
          </a:p>
          <a:p>
            <a:r>
              <a:rPr lang="en-US" dirty="0" smtClean="0"/>
              <a:t> The </a:t>
            </a:r>
            <a:r>
              <a:rPr lang="en-US" b="1" dirty="0" smtClean="0"/>
              <a:t>Government </a:t>
            </a:r>
            <a:r>
              <a:rPr lang="en-US" dirty="0" smtClean="0"/>
              <a:t>of that time centered the Title of </a:t>
            </a:r>
          </a:p>
          <a:p>
            <a:r>
              <a:rPr lang="en-US" b="1" dirty="0" smtClean="0"/>
              <a:t>SIR</a:t>
            </a:r>
            <a:r>
              <a:rPr lang="en-US" dirty="0" smtClean="0"/>
              <a:t> on him.</a:t>
            </a:r>
          </a:p>
          <a:p>
            <a:r>
              <a:rPr lang="en-US" dirty="0" smtClean="0"/>
              <a:t> Was made a </a:t>
            </a:r>
            <a:r>
              <a:rPr lang="en-US" b="1" dirty="0" smtClean="0"/>
              <a:t>Knight Commander </a:t>
            </a:r>
            <a:r>
              <a:rPr lang="en-US" dirty="0" smtClean="0"/>
              <a:t>of the </a:t>
            </a:r>
            <a:r>
              <a:rPr lang="en-US" b="1" dirty="0" smtClean="0"/>
              <a:t>Star of </a:t>
            </a:r>
          </a:p>
          <a:p>
            <a:r>
              <a:rPr lang="en-US" b="1" dirty="0" smtClean="0"/>
              <a:t>India.</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Aligarh Movement</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Sir </a:t>
            </a:r>
            <a:r>
              <a:rPr lang="en-US" dirty="0" err="1" smtClean="0"/>
              <a:t>Syed</a:t>
            </a:r>
            <a:r>
              <a:rPr lang="en-US" dirty="0" smtClean="0"/>
              <a:t> was interested in Muslims. He wanted to improve relations with British and the positions of Muslims. </a:t>
            </a:r>
            <a:endParaRPr lang="en-US" dirty="0" smtClean="0"/>
          </a:p>
          <a:p>
            <a:r>
              <a:rPr lang="en-US" dirty="0" smtClean="0"/>
              <a:t>The </a:t>
            </a:r>
            <a:r>
              <a:rPr lang="en-US" dirty="0" smtClean="0"/>
              <a:t>Aligarh Movement was founded by Sir </a:t>
            </a:r>
            <a:r>
              <a:rPr lang="en-US" dirty="0" err="1" smtClean="0"/>
              <a:t>Syed</a:t>
            </a:r>
            <a:r>
              <a:rPr lang="en-US" dirty="0" smtClean="0"/>
              <a:t> </a:t>
            </a:r>
            <a:r>
              <a:rPr lang="en-US" dirty="0" smtClean="0"/>
              <a:t>Ahmed Khan, the greatest Muslim </a:t>
            </a:r>
            <a:r>
              <a:rPr lang="en-US" dirty="0" smtClean="0"/>
              <a:t> educationist </a:t>
            </a:r>
            <a:r>
              <a:rPr lang="en-US" dirty="0" smtClean="0"/>
              <a:t>of the 19th Century.</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The Services which Sir </a:t>
            </a:r>
            <a:r>
              <a:rPr lang="en-US" dirty="0" err="1" smtClean="0"/>
              <a:t>Syed</a:t>
            </a:r>
            <a:r>
              <a:rPr lang="en-US" dirty="0" smtClean="0"/>
              <a:t> Ahmed khan </a:t>
            </a:r>
            <a:r>
              <a:rPr lang="en-US" dirty="0" smtClean="0"/>
              <a:t> rendered </a:t>
            </a:r>
            <a:r>
              <a:rPr lang="en-US" dirty="0" smtClean="0"/>
              <a:t>for the Muslims are known as the </a:t>
            </a:r>
            <a:r>
              <a:rPr lang="en-US" dirty="0" smtClean="0"/>
              <a:t> Aligarh </a:t>
            </a:r>
            <a:r>
              <a:rPr lang="en-US" dirty="0" smtClean="0"/>
              <a:t>Movement in the history of Muslims </a:t>
            </a:r>
            <a:r>
              <a:rPr lang="en-US" dirty="0" smtClean="0"/>
              <a:t>of </a:t>
            </a:r>
            <a:r>
              <a:rPr lang="en-US" dirty="0" smtClean="0"/>
              <a:t>India.</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Sir </a:t>
            </a:r>
            <a:r>
              <a:rPr lang="en-US" dirty="0" err="1" smtClean="0"/>
              <a:t>Syed</a:t>
            </a:r>
            <a:r>
              <a:rPr lang="en-US" dirty="0" smtClean="0"/>
              <a:t> Ahmed khan was a great Muslim </a:t>
            </a:r>
            <a:r>
              <a:rPr lang="en-US" dirty="0" smtClean="0"/>
              <a:t>Scholar </a:t>
            </a:r>
            <a:r>
              <a:rPr lang="en-US" dirty="0" smtClean="0"/>
              <a:t>and Reformer. </a:t>
            </a:r>
          </a:p>
          <a:p>
            <a:r>
              <a:rPr lang="en-US" dirty="0" smtClean="0"/>
              <a:t>Sir </a:t>
            </a:r>
            <a:r>
              <a:rPr lang="en-US" dirty="0" err="1" smtClean="0"/>
              <a:t>Syed</a:t>
            </a:r>
            <a:r>
              <a:rPr lang="en-US" dirty="0" smtClean="0"/>
              <a:t> Ahmed Awakened the Muslims </a:t>
            </a:r>
            <a:r>
              <a:rPr lang="en-US" dirty="0" smtClean="0"/>
              <a:t>from their </a:t>
            </a:r>
            <a:r>
              <a:rPr lang="en-US" dirty="0" smtClean="0"/>
              <a:t>Slumber to put up a struggle for the </a:t>
            </a:r>
            <a:r>
              <a:rPr lang="en-US" dirty="0" smtClean="0"/>
              <a:t>revival </a:t>
            </a:r>
            <a:r>
              <a:rPr lang="en-US" dirty="0" smtClean="0"/>
              <a:t>of their past position of eminence.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 of </a:t>
            </a:r>
            <a:r>
              <a:rPr lang="en-US" dirty="0" err="1" smtClean="0"/>
              <a:t>Alligarh</a:t>
            </a:r>
            <a:r>
              <a:rPr lang="en-US" dirty="0" smtClean="0"/>
              <a:t> Movement</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smtClean="0"/>
              <a:t>central aims of the Aligarh Movement were to: </a:t>
            </a:r>
          </a:p>
          <a:p>
            <a:r>
              <a:rPr lang="en-US" dirty="0" smtClean="0"/>
              <a:t>Improve </a:t>
            </a:r>
            <a:r>
              <a:rPr lang="en-US" dirty="0" smtClean="0"/>
              <a:t>relations between the British and Muslims communities by removing British doubts </a:t>
            </a:r>
            <a:r>
              <a:rPr lang="en-US" dirty="0" smtClean="0"/>
              <a:t>about </a:t>
            </a:r>
            <a:r>
              <a:rPr lang="en-US" dirty="0" smtClean="0"/>
              <a:t>Muslim loyalty and Muslim doubts about the British intentions.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Aligarh </a:t>
            </a:r>
            <a:r>
              <a:rPr lang="en-US" dirty="0" smtClean="0"/>
              <a:t>movement was aimed at apprising the </a:t>
            </a:r>
            <a:r>
              <a:rPr lang="en-US" dirty="0" smtClean="0"/>
              <a:t>British </a:t>
            </a:r>
            <a:r>
              <a:rPr lang="en-US" dirty="0" smtClean="0"/>
              <a:t>that Muslims are not only responsible </a:t>
            </a:r>
            <a:r>
              <a:rPr lang="en-US" dirty="0" smtClean="0"/>
              <a:t>for </a:t>
            </a:r>
            <a:r>
              <a:rPr lang="en-US" dirty="0" smtClean="0"/>
              <a:t>the War and therefore undue wrath should </a:t>
            </a:r>
            <a:r>
              <a:rPr lang="en-US" dirty="0" smtClean="0"/>
              <a:t>not </a:t>
            </a:r>
            <a:r>
              <a:rPr lang="en-US" dirty="0" smtClean="0"/>
              <a:t>be inflicted to them.</a:t>
            </a:r>
          </a:p>
          <a:p>
            <a:r>
              <a:rPr lang="en-US" dirty="0" smtClean="0"/>
              <a:t>To </a:t>
            </a:r>
            <a:r>
              <a:rPr lang="en-US" dirty="0" smtClean="0"/>
              <a:t>persuade the Muslims to get modern </a:t>
            </a:r>
            <a:r>
              <a:rPr lang="en-US" dirty="0" smtClean="0"/>
              <a:t>education </a:t>
            </a: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3500" dirty="0" smtClean="0"/>
              <a:t>I</a:t>
            </a:r>
            <a:r>
              <a:rPr lang="en-US" sz="3500" dirty="0" smtClean="0"/>
              <a:t>. To create an atmosphere of Mutual understanding </a:t>
            </a:r>
            <a:r>
              <a:rPr lang="en-US" sz="3500" dirty="0" smtClean="0"/>
              <a:t>between </a:t>
            </a:r>
            <a:r>
              <a:rPr lang="en-US" sz="3500" dirty="0" smtClean="0"/>
              <a:t>the British Government and Muslims.</a:t>
            </a:r>
          </a:p>
          <a:p>
            <a:r>
              <a:rPr lang="en-US" sz="3500" dirty="0" smtClean="0"/>
              <a:t>II. To persuade Muslims to learn </a:t>
            </a:r>
            <a:r>
              <a:rPr lang="en-US" sz="3500" dirty="0" smtClean="0"/>
              <a:t>English Education</a:t>
            </a:r>
            <a:r>
              <a:rPr lang="en-US" sz="3500" dirty="0" smtClean="0"/>
              <a:t>.</a:t>
            </a:r>
          </a:p>
          <a:p>
            <a:r>
              <a:rPr lang="en-US" sz="3500" dirty="0" smtClean="0"/>
              <a:t>III. To persuade Muslims to abstain from politics of </a:t>
            </a:r>
            <a:r>
              <a:rPr lang="en-US" sz="3500" dirty="0" smtClean="0"/>
              <a:t>agitation</a:t>
            </a:r>
            <a:r>
              <a:rPr lang="en-US" sz="3500" dirty="0" smtClean="0"/>
              <a:t>.</a:t>
            </a:r>
          </a:p>
          <a:p>
            <a:r>
              <a:rPr lang="en-US" sz="3500" dirty="0" smtClean="0"/>
              <a:t>IV. To produce an intellectual class from amongst the </a:t>
            </a:r>
            <a:r>
              <a:rPr lang="en-US" sz="3500" dirty="0" smtClean="0"/>
              <a:t>Muslim </a:t>
            </a:r>
            <a:r>
              <a:rPr lang="en-US" sz="3500" dirty="0" smtClean="0"/>
              <a:t>Community.</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smtClean="0"/>
              <a:t>British Government Excluded the </a:t>
            </a:r>
            <a:r>
              <a:rPr lang="en-US" dirty="0" smtClean="0"/>
              <a:t>Muslims from </a:t>
            </a:r>
            <a:r>
              <a:rPr lang="en-US" dirty="0" smtClean="0"/>
              <a:t>reasonable government Jobs.</a:t>
            </a:r>
          </a:p>
          <a:p>
            <a:r>
              <a:rPr lang="en-US" dirty="0" smtClean="0"/>
              <a:t>In </a:t>
            </a:r>
            <a:r>
              <a:rPr lang="en-US" dirty="0" smtClean="0"/>
              <a:t>Government Office of Calcutta a </a:t>
            </a:r>
            <a:r>
              <a:rPr lang="en-US" dirty="0" err="1" smtClean="0"/>
              <a:t>Muhammadan</a:t>
            </a:r>
            <a:r>
              <a:rPr lang="en-US" dirty="0" smtClean="0"/>
              <a:t> </a:t>
            </a:r>
            <a:r>
              <a:rPr lang="en-US" dirty="0" smtClean="0"/>
              <a:t>(Muslim) could hope only for </a:t>
            </a:r>
            <a:r>
              <a:rPr lang="en-US" dirty="0" smtClean="0"/>
              <a:t>any </a:t>
            </a:r>
            <a:r>
              <a:rPr lang="en-US" dirty="0" smtClean="0"/>
              <a:t>post above the rank of a </a:t>
            </a:r>
            <a:r>
              <a:rPr lang="en-US" dirty="0" smtClean="0"/>
              <a:t>porter, messenger and Ink filler-Pots.</a:t>
            </a:r>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Aligarh Movement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After </a:t>
            </a:r>
            <a:r>
              <a:rPr lang="en-US" dirty="0" smtClean="0"/>
              <a:t>the War of independence of 1857 the British </a:t>
            </a:r>
            <a:r>
              <a:rPr lang="en-US" dirty="0" smtClean="0"/>
              <a:t>did </a:t>
            </a:r>
            <a:r>
              <a:rPr lang="en-US" dirty="0" smtClean="0"/>
              <a:t>not trust on Muslims, according to them British </a:t>
            </a:r>
            <a:r>
              <a:rPr lang="en-US" dirty="0" smtClean="0"/>
              <a:t>thought </a:t>
            </a:r>
            <a:r>
              <a:rPr lang="en-US" dirty="0" smtClean="0"/>
              <a:t>Muslims were only cause of War of </a:t>
            </a:r>
            <a:r>
              <a:rPr lang="en-US" dirty="0" smtClean="0"/>
              <a:t>Independence</a:t>
            </a:r>
            <a:r>
              <a:rPr lang="en-US" dirty="0" smtClean="0"/>
              <a:t>. As a result they adopted policy of </a:t>
            </a:r>
            <a:r>
              <a:rPr lang="en-US" dirty="0" smtClean="0"/>
              <a:t>oppression </a:t>
            </a:r>
            <a:r>
              <a:rPr lang="en-US" dirty="0" smtClean="0"/>
              <a:t>and repression towards Muslims.</a:t>
            </a:r>
          </a:p>
          <a:p>
            <a:r>
              <a:rPr lang="en-US" dirty="0" smtClean="0"/>
              <a:t>Suffering </a:t>
            </a:r>
            <a:r>
              <a:rPr lang="en-US" dirty="0" smtClean="0"/>
              <a:t>of Muslims Doubled when Muslims </a:t>
            </a:r>
            <a:r>
              <a:rPr lang="en-US" dirty="0" smtClean="0"/>
              <a:t>refused </a:t>
            </a:r>
            <a:r>
              <a:rPr lang="en-US" dirty="0" smtClean="0"/>
              <a:t>to send their Children to Missionary/ </a:t>
            </a:r>
            <a:r>
              <a:rPr lang="en-US" dirty="0" smtClean="0"/>
              <a:t>European </a:t>
            </a:r>
            <a:r>
              <a:rPr lang="en-US" dirty="0" smtClean="0"/>
              <a:t>and Government Schools because they </a:t>
            </a:r>
            <a:r>
              <a:rPr lang="en-US" dirty="0" smtClean="0"/>
              <a:t>hated </a:t>
            </a:r>
            <a:r>
              <a:rPr lang="en-US" dirty="0" smtClean="0"/>
              <a:t>English Language.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Works ( Aligarh Movement)</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Farsi </a:t>
            </a:r>
            <a:r>
              <a:rPr lang="en-US" dirty="0" err="1" smtClean="0"/>
              <a:t>Maddarsa</a:t>
            </a:r>
            <a:r>
              <a:rPr lang="en-US" dirty="0" smtClean="0"/>
              <a:t> </a:t>
            </a:r>
            <a:r>
              <a:rPr lang="en-US" dirty="0" err="1" smtClean="0"/>
              <a:t>Muradabad</a:t>
            </a:r>
            <a:r>
              <a:rPr lang="en-US" dirty="0" smtClean="0"/>
              <a:t> (1859)</a:t>
            </a:r>
          </a:p>
          <a:p>
            <a:r>
              <a:rPr lang="en-US" dirty="0" smtClean="0"/>
              <a:t>Victoria </a:t>
            </a:r>
            <a:r>
              <a:rPr lang="en-US" dirty="0" smtClean="0"/>
              <a:t>School </a:t>
            </a:r>
            <a:r>
              <a:rPr lang="en-US" dirty="0" err="1" smtClean="0"/>
              <a:t>Ghazipur</a:t>
            </a:r>
            <a:r>
              <a:rPr lang="en-US" dirty="0" smtClean="0"/>
              <a:t> (1864)</a:t>
            </a:r>
          </a:p>
          <a:p>
            <a:r>
              <a:rPr lang="en-US" dirty="0" smtClean="0"/>
              <a:t>Establishment </a:t>
            </a:r>
            <a:r>
              <a:rPr lang="en-US" dirty="0" smtClean="0"/>
              <a:t>of Scientific Society </a:t>
            </a:r>
          </a:p>
          <a:p>
            <a:r>
              <a:rPr lang="en-US" dirty="0" smtClean="0"/>
              <a:t>Aligarh </a:t>
            </a:r>
            <a:r>
              <a:rPr lang="en-US" dirty="0" smtClean="0"/>
              <a:t>Institute </a:t>
            </a:r>
            <a:r>
              <a:rPr lang="en-US" dirty="0" err="1" smtClean="0"/>
              <a:t>Gazzatte</a:t>
            </a:r>
            <a:endParaRPr lang="en-US" dirty="0" smtClean="0"/>
          </a:p>
          <a:p>
            <a:r>
              <a:rPr lang="en-US" dirty="0" err="1" smtClean="0"/>
              <a:t>Tehzib-ul-Ikhlaq</a:t>
            </a:r>
            <a:r>
              <a:rPr lang="en-US" dirty="0" smtClean="0"/>
              <a:t> </a:t>
            </a:r>
            <a:r>
              <a:rPr lang="en-US" dirty="0" smtClean="0"/>
              <a:t>(Magazine) </a:t>
            </a:r>
          </a:p>
          <a:p>
            <a:r>
              <a:rPr lang="en-US" dirty="0" smtClean="0"/>
              <a:t>{</a:t>
            </a:r>
            <a:r>
              <a:rPr lang="en-US" dirty="0" smtClean="0"/>
              <a:t>MAO</a:t>
            </a:r>
            <a:r>
              <a:rPr lang="en-US" dirty="0" smtClean="0"/>
              <a:t>} </a:t>
            </a:r>
            <a:r>
              <a:rPr lang="en-US" dirty="0" err="1" smtClean="0"/>
              <a:t>Muhammadan</a:t>
            </a:r>
            <a:r>
              <a:rPr lang="en-US" dirty="0" smtClean="0"/>
              <a:t> Anglo Oriental College, </a:t>
            </a:r>
            <a:r>
              <a:rPr lang="en-US" dirty="0" smtClean="0"/>
              <a:t>Aligarh </a:t>
            </a:r>
            <a:r>
              <a:rPr lang="en-US" dirty="0" smtClean="0"/>
              <a:t>(8th January 1877)</a:t>
            </a:r>
          </a:p>
          <a:p>
            <a:r>
              <a:rPr lang="en-US" dirty="0" err="1" smtClean="0"/>
              <a:t>Muhammadan</a:t>
            </a:r>
            <a:r>
              <a:rPr lang="en-US" dirty="0" smtClean="0"/>
              <a:t> </a:t>
            </a:r>
            <a:r>
              <a:rPr lang="en-US" dirty="0" smtClean="0"/>
              <a:t>Educational Conference (1886)</a:t>
            </a:r>
          </a:p>
          <a:p>
            <a:r>
              <a:rPr lang="en-US" dirty="0" smtClean="0"/>
              <a:t>Aligarh </a:t>
            </a:r>
            <a:r>
              <a:rPr lang="en-US" dirty="0" smtClean="0"/>
              <a:t>Muslim University ( His Dream came into </a:t>
            </a:r>
            <a:r>
              <a:rPr lang="en-US" dirty="0" smtClean="0"/>
              <a:t>being </a:t>
            </a:r>
            <a:r>
              <a:rPr lang="en-US" dirty="0" smtClean="0"/>
              <a:t>in 1920 after 22 years of his death.)</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lnSpcReduction="10000"/>
          </a:bodyPr>
          <a:lstStyle/>
          <a:p>
            <a:r>
              <a:rPr lang="en-US" dirty="0" smtClean="0"/>
              <a:t>Besides </a:t>
            </a:r>
            <a:r>
              <a:rPr lang="en-US" dirty="0" smtClean="0"/>
              <a:t>his prominent role in the educational </a:t>
            </a:r>
            <a:r>
              <a:rPr lang="en-US" dirty="0" smtClean="0"/>
              <a:t>uplift </a:t>
            </a:r>
            <a:r>
              <a:rPr lang="en-US" dirty="0" smtClean="0"/>
              <a:t>of the Muslims, </a:t>
            </a:r>
            <a:r>
              <a:rPr lang="en-US" dirty="0" err="1" smtClean="0"/>
              <a:t>Syed</a:t>
            </a:r>
            <a:r>
              <a:rPr lang="en-US" dirty="0" smtClean="0"/>
              <a:t> Ahmed Khan’s </a:t>
            </a:r>
            <a:r>
              <a:rPr lang="en-US" dirty="0" smtClean="0"/>
              <a:t>writings </a:t>
            </a:r>
            <a:r>
              <a:rPr lang="en-US" dirty="0" smtClean="0"/>
              <a:t>played an important role in </a:t>
            </a:r>
            <a:r>
              <a:rPr lang="en-US" dirty="0" smtClean="0"/>
              <a:t>popularizing </a:t>
            </a:r>
            <a:r>
              <a:rPr lang="en-US" dirty="0" smtClean="0"/>
              <a:t>the ideals for which Aligarh </a:t>
            </a:r>
            <a:r>
              <a:rPr lang="en-US" dirty="0" smtClean="0"/>
              <a:t>stood</a:t>
            </a:r>
            <a:r>
              <a:rPr lang="en-US" dirty="0" smtClean="0"/>
              <a:t>. </a:t>
            </a:r>
          </a:p>
          <a:p>
            <a:r>
              <a:rPr lang="en-US" dirty="0" smtClean="0"/>
              <a:t>He </a:t>
            </a:r>
            <a:r>
              <a:rPr lang="en-US" dirty="0" smtClean="0"/>
              <a:t>also succeeded in enlisting the services of </a:t>
            </a:r>
            <a:r>
              <a:rPr lang="en-US" dirty="0" smtClean="0"/>
              <a:t>a </a:t>
            </a:r>
            <a:r>
              <a:rPr lang="en-US" dirty="0" smtClean="0"/>
              <a:t>number of Distinguished English professors </a:t>
            </a:r>
            <a:r>
              <a:rPr lang="en-US" dirty="0" smtClean="0"/>
              <a:t>like </a:t>
            </a:r>
            <a:r>
              <a:rPr lang="en-US" dirty="0" err="1" smtClean="0"/>
              <a:t>Bech</a:t>
            </a:r>
            <a:r>
              <a:rPr lang="en-US" dirty="0" smtClean="0"/>
              <a:t>, Morison, Raleigh and Arnold to </a:t>
            </a:r>
            <a:r>
              <a:rPr lang="en-US" dirty="0" smtClean="0"/>
              <a:t>stood </a:t>
            </a:r>
            <a:r>
              <a:rPr lang="en-US" dirty="0" smtClean="0"/>
              <a:t>Aligarh college into a first rate institute.</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err="1" smtClean="0"/>
              <a:t>Syed</a:t>
            </a:r>
            <a:r>
              <a:rPr lang="en-US" dirty="0" smtClean="0"/>
              <a:t> </a:t>
            </a:r>
            <a:r>
              <a:rPr lang="en-US" dirty="0" smtClean="0"/>
              <a:t>Ahmed’s Aligarh Movement played a </a:t>
            </a:r>
            <a:r>
              <a:rPr lang="en-US" dirty="0" smtClean="0"/>
              <a:t>significant </a:t>
            </a:r>
            <a:r>
              <a:rPr lang="en-US" dirty="0" smtClean="0"/>
              <a:t>role in brining about an intellectual </a:t>
            </a:r>
            <a:r>
              <a:rPr lang="en-US" dirty="0" smtClean="0"/>
              <a:t>revolution </a:t>
            </a:r>
            <a:r>
              <a:rPr lang="en-US" dirty="0" smtClean="0"/>
              <a:t>among the Indian Muslims, thus he </a:t>
            </a:r>
            <a:r>
              <a:rPr lang="en-US" dirty="0" smtClean="0"/>
              <a:t>succeeded </a:t>
            </a:r>
            <a:r>
              <a:rPr lang="en-US" dirty="0" smtClean="0"/>
              <a:t>in achieving his objectives, which </a:t>
            </a:r>
            <a:r>
              <a:rPr lang="en-US" dirty="0" smtClean="0"/>
              <a:t>were </a:t>
            </a:r>
            <a:r>
              <a:rPr lang="en-US" dirty="0" smtClean="0"/>
              <a:t>Educational Progress and Social Reform.</a:t>
            </a:r>
          </a:p>
          <a:p>
            <a:r>
              <a:rPr lang="en-US" dirty="0" smtClean="0"/>
              <a:t>His </a:t>
            </a:r>
            <a:r>
              <a:rPr lang="en-US" dirty="0" smtClean="0"/>
              <a:t>efforts earned Sir </a:t>
            </a:r>
            <a:r>
              <a:rPr lang="en-US" dirty="0" err="1" smtClean="0"/>
              <a:t>Syed</a:t>
            </a:r>
            <a:r>
              <a:rPr lang="en-US" dirty="0" smtClean="0"/>
              <a:t> the title “Prophet </a:t>
            </a:r>
            <a:r>
              <a:rPr lang="en-US" dirty="0" smtClean="0"/>
              <a:t>of </a:t>
            </a:r>
            <a:r>
              <a:rPr lang="en-US" dirty="0" smtClean="0"/>
              <a:t>Education”, Education is actual base of </a:t>
            </a:r>
            <a:r>
              <a:rPr lang="en-US" dirty="0" smtClean="0"/>
              <a:t>Pakistan</a:t>
            </a:r>
            <a:r>
              <a:rPr lang="en-US" dirty="0" smtClean="0"/>
              <a:t>.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All India </a:t>
            </a:r>
            <a:r>
              <a:rPr lang="en-US" dirty="0" err="1" smtClean="0"/>
              <a:t>Mohammadan</a:t>
            </a:r>
            <a:r>
              <a:rPr lang="en-US" dirty="0" smtClean="0"/>
              <a:t> Educational Conference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As M.A.O College Aligarh, the greatest dream of </a:t>
            </a:r>
            <a:r>
              <a:rPr lang="en-US" dirty="0" err="1" smtClean="0"/>
              <a:t>Sayyid</a:t>
            </a:r>
            <a:r>
              <a:rPr lang="en-US" dirty="0" smtClean="0"/>
              <a:t> Ahmed khan was achieved and this achievement turned the tides for future events. Still he realized that college was unable to fulfill educational problems of Muslims of India. </a:t>
            </a:r>
            <a:r>
              <a:rPr lang="en-US" dirty="0" err="1" smtClean="0"/>
              <a:t>Sayyid</a:t>
            </a:r>
            <a:r>
              <a:rPr lang="en-US" dirty="0" smtClean="0"/>
              <a:t> Ahmed khan launched All-India </a:t>
            </a:r>
            <a:r>
              <a:rPr lang="en-US" dirty="0" err="1" smtClean="0"/>
              <a:t>Muhammedan</a:t>
            </a:r>
            <a:r>
              <a:rPr lang="en-US" dirty="0" smtClean="0"/>
              <a:t> Educational Congress in 1886, later on changed to “Conference” for Muslims to provide them a forum through which they could get educational awareness.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Sir </a:t>
            </a:r>
            <a:r>
              <a:rPr lang="en-US" dirty="0" err="1" smtClean="0"/>
              <a:t>Syed</a:t>
            </a:r>
            <a:r>
              <a:rPr lang="en-US" dirty="0" smtClean="0"/>
              <a:t> Ahmad Khan</a:t>
            </a:r>
            <a:endParaRPr lang="en-US" dirty="0"/>
          </a:p>
        </p:txBody>
      </p:sp>
      <p:sp>
        <p:nvSpPr>
          <p:cNvPr id="3" name="Content Placeholder 2"/>
          <p:cNvSpPr>
            <a:spLocks noGrp="1"/>
          </p:cNvSpPr>
          <p:nvPr>
            <p:ph idx="1"/>
          </p:nvPr>
        </p:nvSpPr>
        <p:spPr/>
        <p:txBody>
          <a:bodyPr>
            <a:normAutofit fontScale="92500"/>
          </a:bodyPr>
          <a:lstStyle/>
          <a:p>
            <a:r>
              <a:rPr lang="en-US" dirty="0" smtClean="0"/>
              <a:t>Name                                  </a:t>
            </a:r>
            <a:r>
              <a:rPr lang="en-US" dirty="0" err="1" smtClean="0"/>
              <a:t>Syed</a:t>
            </a:r>
            <a:r>
              <a:rPr lang="en-US" dirty="0" smtClean="0"/>
              <a:t> Ahmed </a:t>
            </a:r>
            <a:r>
              <a:rPr lang="en-US" dirty="0" err="1" smtClean="0"/>
              <a:t>Taqvi</a:t>
            </a:r>
            <a:endParaRPr lang="en-US" dirty="0" smtClean="0"/>
          </a:p>
          <a:p>
            <a:r>
              <a:rPr lang="en-US" dirty="0" smtClean="0"/>
              <a:t>Born </a:t>
            </a:r>
            <a:r>
              <a:rPr lang="en-US" dirty="0" smtClean="0"/>
              <a:t>			      17 </a:t>
            </a:r>
            <a:r>
              <a:rPr lang="en-US" dirty="0" smtClean="0"/>
              <a:t>Oct 1817 Delhi</a:t>
            </a:r>
          </a:p>
          <a:p>
            <a:r>
              <a:rPr lang="en-US" dirty="0" smtClean="0"/>
              <a:t>Father </a:t>
            </a:r>
            <a:r>
              <a:rPr lang="en-US" dirty="0" smtClean="0"/>
              <a:t>			      Mir </a:t>
            </a:r>
            <a:r>
              <a:rPr lang="en-US" dirty="0" err="1" smtClean="0"/>
              <a:t>Muttaqi</a:t>
            </a:r>
            <a:endParaRPr lang="en-US" dirty="0" smtClean="0"/>
          </a:p>
          <a:p>
            <a:r>
              <a:rPr lang="en-US" dirty="0" smtClean="0"/>
              <a:t>Mother </a:t>
            </a:r>
            <a:r>
              <a:rPr lang="en-US" dirty="0" smtClean="0"/>
              <a:t>			      Aziz-un-</a:t>
            </a:r>
            <a:r>
              <a:rPr lang="en-US" dirty="0" err="1" smtClean="0"/>
              <a:t>Nisaa</a:t>
            </a:r>
            <a:endParaRPr lang="en-US" dirty="0" smtClean="0"/>
          </a:p>
          <a:p>
            <a:r>
              <a:rPr lang="en-US" dirty="0" smtClean="0"/>
              <a:t>Maternal Grand </a:t>
            </a:r>
            <a:r>
              <a:rPr lang="en-US" dirty="0" smtClean="0"/>
              <a:t>Father   </a:t>
            </a:r>
            <a:r>
              <a:rPr lang="en-US" dirty="0" err="1" smtClean="0"/>
              <a:t>Khawaja</a:t>
            </a:r>
            <a:r>
              <a:rPr lang="en-US" dirty="0" smtClean="0"/>
              <a:t> </a:t>
            </a:r>
            <a:r>
              <a:rPr lang="en-US" dirty="0" err="1" smtClean="0"/>
              <a:t>Farid</a:t>
            </a:r>
            <a:r>
              <a:rPr lang="en-US" dirty="0" smtClean="0"/>
              <a:t>-</a:t>
            </a:r>
            <a:r>
              <a:rPr lang="en-US" dirty="0" err="1" smtClean="0"/>
              <a:t>ud</a:t>
            </a:r>
            <a:r>
              <a:rPr lang="en-US" dirty="0" smtClean="0"/>
              <a:t>-din</a:t>
            </a:r>
          </a:p>
          <a:p>
            <a:r>
              <a:rPr lang="en-US" dirty="0" err="1" smtClean="0"/>
              <a:t>Khawaja</a:t>
            </a:r>
            <a:r>
              <a:rPr lang="en-US" dirty="0" smtClean="0"/>
              <a:t> </a:t>
            </a:r>
            <a:r>
              <a:rPr lang="en-US" dirty="0" err="1" smtClean="0"/>
              <a:t>Farid</a:t>
            </a:r>
            <a:r>
              <a:rPr lang="en-US" dirty="0" smtClean="0"/>
              <a:t>-</a:t>
            </a:r>
            <a:r>
              <a:rPr lang="en-US" dirty="0" err="1" smtClean="0"/>
              <a:t>ud</a:t>
            </a:r>
            <a:r>
              <a:rPr lang="en-US" dirty="0" smtClean="0"/>
              <a:t>-din had twice served as Prime Minister </a:t>
            </a:r>
            <a:r>
              <a:rPr lang="en-US" dirty="0" smtClean="0"/>
              <a:t>of </a:t>
            </a:r>
            <a:r>
              <a:rPr lang="en-US" dirty="0" smtClean="0"/>
              <a:t>Mogul Emperor and held trustworthy position under </a:t>
            </a:r>
            <a:r>
              <a:rPr lang="en-US" dirty="0" smtClean="0"/>
              <a:t>the </a:t>
            </a:r>
            <a:r>
              <a:rPr lang="en-US" dirty="0" smtClean="0"/>
              <a:t>East India Company.</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The All India </a:t>
            </a:r>
            <a:r>
              <a:rPr lang="en-US" dirty="0" err="1" smtClean="0"/>
              <a:t>Muhammadan</a:t>
            </a:r>
            <a:r>
              <a:rPr lang="en-US" dirty="0" smtClean="0"/>
              <a:t> Educational Conference was an </a:t>
            </a:r>
            <a:r>
              <a:rPr lang="en-US" dirty="0" smtClean="0"/>
              <a:t>organization </a:t>
            </a:r>
            <a:r>
              <a:rPr lang="en-US" dirty="0" smtClean="0"/>
              <a:t>promoting modern, liberal education for the Muslim community in India. It was founded by Sir </a:t>
            </a:r>
            <a:r>
              <a:rPr lang="en-US" dirty="0" err="1" smtClean="0"/>
              <a:t>Syed</a:t>
            </a:r>
            <a:r>
              <a:rPr lang="en-US" dirty="0" smtClean="0"/>
              <a:t> Ahmed Khan, also the founder of the Aligarh Muslim University. All India </a:t>
            </a:r>
            <a:r>
              <a:rPr lang="en-US" dirty="0" err="1" smtClean="0"/>
              <a:t>Mumammadan</a:t>
            </a:r>
            <a:r>
              <a:rPr lang="en-US" dirty="0" smtClean="0"/>
              <a:t> Educational Conference was the origin of the All-India Muslim League.</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All India Muslim Educational Conference (AIMEC), a Non-political organization which brought Muslims social and political leaders, intellectuals and distinguished people from all of walks of life onto one platform for educational empowerment of Muslims of India. It transformed the dimensions of Aligarh Movement and fulfilled the dream of its founder, Sir </a:t>
            </a:r>
            <a:r>
              <a:rPr lang="en-US" dirty="0" err="1" smtClean="0"/>
              <a:t>Syed</a:t>
            </a:r>
            <a:r>
              <a:rPr lang="en-US" dirty="0" smtClean="0"/>
              <a:t> Ahmad Khan by converting </a:t>
            </a:r>
            <a:r>
              <a:rPr lang="en-US" dirty="0" err="1" smtClean="0"/>
              <a:t>Muhammadan</a:t>
            </a:r>
            <a:r>
              <a:rPr lang="en-US" dirty="0" smtClean="0"/>
              <a:t> Anglo Oriental College (M.A.O. College) to Aligarh Muslim University.</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The Conference also became championing the cause of Women’s education and gave birth to one of the oldest and biggest women’s educational institution, Women’s College of Aligarh. This non-political, All India Muslim Educational Conference which was started for educational empowerment of Muslims of India also gave birth to largest Muslim political party “Muslim League</a:t>
            </a:r>
            <a:r>
              <a:rPr lang="en-US" dirty="0" smtClean="0"/>
              <a: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a:bodyPr>
          <a:lstStyle/>
          <a:p>
            <a:r>
              <a:rPr lang="en-US" dirty="0" smtClean="0"/>
              <a:t>The AIMEC held it </a:t>
            </a:r>
            <a:r>
              <a:rPr lang="en-US" dirty="0" err="1" smtClean="0"/>
              <a:t>inaugral</a:t>
            </a:r>
            <a:r>
              <a:rPr lang="en-US" dirty="0" smtClean="0"/>
              <a:t> meeting on December 27,1886 at M.A.O College in the chair </a:t>
            </a:r>
            <a:r>
              <a:rPr lang="en-US" dirty="0" err="1" smtClean="0"/>
              <a:t>Moulvi</a:t>
            </a:r>
            <a:r>
              <a:rPr lang="en-US" dirty="0" smtClean="0"/>
              <a:t> </a:t>
            </a:r>
            <a:r>
              <a:rPr lang="en-US" dirty="0" err="1" smtClean="0"/>
              <a:t>Samiullah</a:t>
            </a:r>
            <a:r>
              <a:rPr lang="en-US" dirty="0" smtClean="0"/>
              <a:t> Khan. It was attended by 161 delegates from all over. The Inaugural session at Aligarh adopted the following resolutions:</a:t>
            </a:r>
          </a:p>
          <a:p>
            <a:r>
              <a:rPr lang="en-US" dirty="0" smtClean="0"/>
              <a:t>Establishment of “AIMEC” and to hold its annual session in different parts of the country.</a:t>
            </a:r>
          </a:p>
          <a:p>
            <a:r>
              <a:rPr lang="en-US" dirty="0" smtClean="0"/>
              <a:t>British Government should only take care of modern and western education. </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Muslims will take care of Oriental studies.</a:t>
            </a:r>
            <a:endParaRPr lang="en-US" dirty="0" smtClean="0"/>
          </a:p>
          <a:p>
            <a:r>
              <a:rPr lang="en-US" dirty="0" smtClean="0"/>
              <a:t>Promote </a:t>
            </a:r>
            <a:r>
              <a:rPr lang="en-US" dirty="0" smtClean="0"/>
              <a:t>publications of journals and special attention should be paid for memorization of Quran (</a:t>
            </a:r>
            <a:r>
              <a:rPr lang="en-US" dirty="0" err="1" smtClean="0"/>
              <a:t>Hifz</a:t>
            </a:r>
            <a:r>
              <a:rPr lang="en-US" dirty="0" smtClean="0"/>
              <a:t>-e-Quran)</a:t>
            </a:r>
          </a:p>
          <a:p>
            <a:r>
              <a:rPr lang="en-US" dirty="0" smtClean="0"/>
              <a:t>The Head Office of Muslim Educational Congress will be at Aligarh.</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the Conference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main objectives of the Conference were:</a:t>
            </a:r>
          </a:p>
          <a:p>
            <a:r>
              <a:rPr lang="en-US" dirty="0" smtClean="0"/>
              <a:t>To provide a platform for Muslims to get higher education.</a:t>
            </a:r>
          </a:p>
          <a:p>
            <a:r>
              <a:rPr lang="en-US" dirty="0" smtClean="0"/>
              <a:t>To arrange a forum through which religious education should be taught in English medium schools of Muslims.</a:t>
            </a:r>
          </a:p>
          <a:p>
            <a:r>
              <a:rPr lang="en-US" dirty="0" smtClean="0"/>
              <a:t>To provide a forum for </a:t>
            </a:r>
            <a:r>
              <a:rPr lang="en-US" dirty="0" err="1" smtClean="0"/>
              <a:t>ullama</a:t>
            </a:r>
            <a:r>
              <a:rPr lang="en-US" dirty="0" smtClean="0"/>
              <a:t> and religious scholars to encourage </a:t>
            </a:r>
            <a:r>
              <a:rPr lang="en-US" dirty="0" err="1" smtClean="0"/>
              <a:t>diniyat</a:t>
            </a:r>
            <a:r>
              <a:rPr lang="en-US" dirty="0" smtClean="0"/>
              <a:t> and oriental studies in the schools of Muslims, and support them to take forward religious tasks.</a:t>
            </a:r>
          </a:p>
          <a:p>
            <a:r>
              <a:rPr lang="en-US" dirty="0" smtClean="0"/>
              <a:t>To provide a   forum, through which the declined status of religious institutions should be improved</a:t>
            </a:r>
            <a:r>
              <a:rPr lang="en-US" dirty="0" smtClean="0"/>
              <a:t>.</a:t>
            </a:r>
            <a:r>
              <a:rPr lang="en-US" dirty="0" smtClean="0"/>
              <a:t> </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The annual meetings of AIMEC were regularly held every year in different parts of the country. Sir </a:t>
            </a:r>
            <a:r>
              <a:rPr lang="en-US" dirty="0" err="1" smtClean="0"/>
              <a:t>Syed</a:t>
            </a:r>
            <a:r>
              <a:rPr lang="en-US" dirty="0" smtClean="0"/>
              <a:t> Ahmed acted as the secretary of the Conference till the time of his death. He himself took care of regularly publishing of conference proceeding every year.</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The holding of meeting every year under conference proved a great success for their required results. People from all-India gathered and sit together, to talk about their problems,  solutions, and suggestions. This was the first and the only platform for the Muslims where they gathered for their united cause. The AIMEC conference provided a unique platform.</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One branch of conference was </a:t>
            </a:r>
            <a:r>
              <a:rPr lang="en-US" dirty="0" err="1" smtClean="0"/>
              <a:t>anjuman</a:t>
            </a:r>
            <a:r>
              <a:rPr lang="en-US" dirty="0" smtClean="0"/>
              <a:t>-e-</a:t>
            </a:r>
            <a:r>
              <a:rPr lang="en-US" dirty="0" err="1" smtClean="0"/>
              <a:t>tarraqi</a:t>
            </a:r>
            <a:r>
              <a:rPr lang="en-US" dirty="0" smtClean="0"/>
              <a:t>-e-</a:t>
            </a:r>
            <a:r>
              <a:rPr lang="en-US" dirty="0" err="1" smtClean="0"/>
              <a:t>urdu</a:t>
            </a:r>
            <a:r>
              <a:rPr lang="en-US" dirty="0" smtClean="0"/>
              <a:t>, in which many important tracts were published under the conference like ‘</a:t>
            </a:r>
            <a:r>
              <a:rPr lang="en-US" dirty="0" err="1" smtClean="0"/>
              <a:t>Musilmanon</a:t>
            </a:r>
            <a:r>
              <a:rPr lang="en-US" dirty="0" smtClean="0"/>
              <a:t> </a:t>
            </a:r>
            <a:r>
              <a:rPr lang="en-US" dirty="0" err="1" smtClean="0"/>
              <a:t>ki</a:t>
            </a:r>
            <a:r>
              <a:rPr lang="en-US" dirty="0" smtClean="0"/>
              <a:t> </a:t>
            </a:r>
            <a:r>
              <a:rPr lang="en-US" dirty="0" err="1" smtClean="0"/>
              <a:t>ghuzishta</a:t>
            </a:r>
            <a:r>
              <a:rPr lang="en-US" dirty="0" smtClean="0"/>
              <a:t> </a:t>
            </a:r>
            <a:r>
              <a:rPr lang="en-US" dirty="0" err="1" smtClean="0"/>
              <a:t>taleem</a:t>
            </a:r>
            <a:r>
              <a:rPr lang="en-US" dirty="0" smtClean="0"/>
              <a:t>’, ‘Al-</a:t>
            </a:r>
            <a:r>
              <a:rPr lang="en-US" dirty="0" err="1" smtClean="0"/>
              <a:t>jazia</a:t>
            </a:r>
            <a:r>
              <a:rPr lang="en-US" dirty="0" smtClean="0"/>
              <a:t>’ and few articles like “</a:t>
            </a:r>
            <a:r>
              <a:rPr lang="en-US" dirty="0" err="1" smtClean="0"/>
              <a:t>Kutab</a:t>
            </a:r>
            <a:r>
              <a:rPr lang="en-US" dirty="0" smtClean="0"/>
              <a:t> </a:t>
            </a:r>
            <a:r>
              <a:rPr lang="en-US" dirty="0" err="1" smtClean="0"/>
              <a:t>Khana</a:t>
            </a:r>
            <a:r>
              <a:rPr lang="en-US" dirty="0" smtClean="0"/>
              <a:t> </a:t>
            </a:r>
            <a:r>
              <a:rPr lang="en-US" dirty="0" err="1" smtClean="0"/>
              <a:t>Sikanderia</a:t>
            </a:r>
            <a:r>
              <a:rPr lang="en-US" dirty="0" smtClean="0"/>
              <a:t>”, “</a:t>
            </a:r>
            <a:r>
              <a:rPr lang="en-US" dirty="0" err="1" smtClean="0"/>
              <a:t>Huqooq-uz-Zimmiyan</a:t>
            </a:r>
            <a:r>
              <a:rPr lang="en-US" dirty="0" smtClean="0"/>
              <a:t>”, “</a:t>
            </a:r>
            <a:r>
              <a:rPr lang="en-US" dirty="0" err="1" smtClean="0"/>
              <a:t>Muslimanon</a:t>
            </a:r>
            <a:r>
              <a:rPr lang="en-US" dirty="0" smtClean="0"/>
              <a:t> </a:t>
            </a:r>
            <a:r>
              <a:rPr lang="en-US" dirty="0" err="1" smtClean="0"/>
              <a:t>ki</a:t>
            </a:r>
            <a:r>
              <a:rPr lang="en-US" dirty="0" smtClean="0"/>
              <a:t> </a:t>
            </a:r>
            <a:r>
              <a:rPr lang="en-US" dirty="0" err="1" smtClean="0"/>
              <a:t>Taraqqi</a:t>
            </a:r>
            <a:r>
              <a:rPr lang="en-US" dirty="0" smtClean="0"/>
              <a:t>-o-</a:t>
            </a:r>
            <a:r>
              <a:rPr lang="en-US" dirty="0" err="1" smtClean="0"/>
              <a:t>Tanazili</a:t>
            </a:r>
            <a:r>
              <a:rPr lang="en-US" dirty="0" smtClean="0"/>
              <a:t> </a:t>
            </a:r>
            <a:r>
              <a:rPr lang="en-US" dirty="0" err="1" smtClean="0"/>
              <a:t>kai</a:t>
            </a:r>
            <a:r>
              <a:rPr lang="en-US" dirty="0" smtClean="0"/>
              <a:t> </a:t>
            </a:r>
            <a:r>
              <a:rPr lang="en-US" dirty="0" err="1" smtClean="0"/>
              <a:t>Asbab</a:t>
            </a:r>
            <a:r>
              <a:rPr lang="en-US" dirty="0" smtClean="0"/>
              <a:t>”.</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AIMEC also provided the platform for Muslims to display their inborn qualities of people like </a:t>
            </a:r>
            <a:r>
              <a:rPr lang="en-US" dirty="0" err="1" smtClean="0"/>
              <a:t>Moulana</a:t>
            </a:r>
            <a:r>
              <a:rPr lang="en-US" dirty="0" smtClean="0"/>
              <a:t> </a:t>
            </a:r>
            <a:r>
              <a:rPr lang="en-US" dirty="0" err="1" smtClean="0"/>
              <a:t>Shibli</a:t>
            </a:r>
            <a:r>
              <a:rPr lang="en-US" dirty="0" smtClean="0"/>
              <a:t> </a:t>
            </a:r>
            <a:r>
              <a:rPr lang="en-US" dirty="0" err="1" smtClean="0"/>
              <a:t>Nomani</a:t>
            </a:r>
            <a:r>
              <a:rPr lang="en-US" dirty="0" smtClean="0"/>
              <a:t>, </a:t>
            </a:r>
            <a:r>
              <a:rPr lang="en-US" dirty="0" err="1" smtClean="0"/>
              <a:t>Moulana</a:t>
            </a:r>
            <a:r>
              <a:rPr lang="en-US" dirty="0" smtClean="0"/>
              <a:t> </a:t>
            </a:r>
            <a:r>
              <a:rPr lang="en-US" dirty="0" err="1" smtClean="0"/>
              <a:t>Altaf</a:t>
            </a:r>
            <a:r>
              <a:rPr lang="en-US" dirty="0" smtClean="0"/>
              <a:t> </a:t>
            </a:r>
            <a:r>
              <a:rPr lang="en-US" dirty="0" err="1" smtClean="0"/>
              <a:t>Hussain</a:t>
            </a:r>
            <a:r>
              <a:rPr lang="en-US" dirty="0" smtClean="0"/>
              <a:t> </a:t>
            </a:r>
            <a:r>
              <a:rPr lang="en-US" dirty="0" err="1" smtClean="0"/>
              <a:t>Hali</a:t>
            </a:r>
            <a:r>
              <a:rPr lang="en-US" dirty="0" smtClean="0"/>
              <a:t>, </a:t>
            </a:r>
            <a:r>
              <a:rPr lang="en-US" dirty="0" err="1" smtClean="0"/>
              <a:t>Mohsin-ul-Mulk</a:t>
            </a:r>
            <a:r>
              <a:rPr lang="en-US" dirty="0" smtClean="0"/>
              <a:t> and </a:t>
            </a:r>
            <a:r>
              <a:rPr lang="en-US" dirty="0" err="1" smtClean="0"/>
              <a:t>Moulvi</a:t>
            </a:r>
            <a:r>
              <a:rPr lang="en-US" dirty="0" smtClean="0"/>
              <a:t> </a:t>
            </a:r>
            <a:r>
              <a:rPr lang="en-US" dirty="0" err="1" smtClean="0"/>
              <a:t>Nazir</a:t>
            </a:r>
            <a:r>
              <a:rPr lang="en-US" dirty="0" smtClean="0"/>
              <a:t> </a:t>
            </a:r>
            <a:r>
              <a:rPr lang="en-US" dirty="0" err="1" smtClean="0"/>
              <a:t>Ahmed.They</a:t>
            </a:r>
            <a:r>
              <a:rPr lang="en-US" dirty="0" smtClean="0"/>
              <a:t> used their hidden talents through this platform by delivering speeches and poetry to show their desire for education, passion for self respect and national sympathy. Through this platform greatest contemporary literacy figures were sharpened like Abdul </a:t>
            </a:r>
            <a:r>
              <a:rPr lang="en-US" dirty="0" err="1" smtClean="0"/>
              <a:t>Kalam</a:t>
            </a:r>
            <a:r>
              <a:rPr lang="en-US" dirty="0" smtClean="0"/>
              <a:t> Azad.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 </a:t>
            </a:r>
            <a:r>
              <a:rPr lang="en-US" dirty="0" smtClean="0"/>
              <a:t>got his primary education from his maternal </a:t>
            </a:r>
            <a:r>
              <a:rPr lang="en-US" dirty="0" smtClean="0"/>
              <a:t>grandfather, which include, </a:t>
            </a:r>
            <a:r>
              <a:rPr lang="en-US" dirty="0" smtClean="0"/>
              <a:t>Study of Holy </a:t>
            </a:r>
            <a:r>
              <a:rPr lang="en-US" dirty="0" smtClean="0"/>
              <a:t>Quran, </a:t>
            </a:r>
            <a:r>
              <a:rPr lang="en-US" dirty="0" smtClean="0"/>
              <a:t>Arabic and </a:t>
            </a:r>
            <a:r>
              <a:rPr lang="en-US" dirty="0" smtClean="0"/>
              <a:t>Persian Literature</a:t>
            </a:r>
            <a:r>
              <a:rPr lang="en-US" dirty="0" smtClean="0"/>
              <a:t>.</a:t>
            </a:r>
          </a:p>
          <a:p>
            <a:r>
              <a:rPr lang="en-US" dirty="0" smtClean="0"/>
              <a:t>Later </a:t>
            </a:r>
            <a:r>
              <a:rPr lang="en-US" dirty="0" smtClean="0"/>
              <a:t>he also acquired excellence in history,  mathematics and </a:t>
            </a:r>
            <a:r>
              <a:rPr lang="en-US" dirty="0" smtClean="0"/>
              <a:t>medicine</a:t>
            </a:r>
            <a:r>
              <a:rPr lang="en-US" dirty="0" smtClean="0"/>
              <a:t>. But he didn’t complete the medicine course.</a:t>
            </a:r>
          </a:p>
          <a:p>
            <a:r>
              <a:rPr lang="en-US" dirty="0" smtClean="0"/>
              <a:t>He </a:t>
            </a:r>
            <a:r>
              <a:rPr lang="en-US" dirty="0" smtClean="0"/>
              <a:t>had also been introduced to some of India’s most able writers </a:t>
            </a:r>
            <a:r>
              <a:rPr lang="en-US" dirty="0" smtClean="0"/>
              <a:t>and </a:t>
            </a:r>
            <a:r>
              <a:rPr lang="en-US" dirty="0" smtClean="0"/>
              <a:t>had developed a love for literature.</a:t>
            </a:r>
          </a:p>
          <a:p>
            <a:r>
              <a:rPr lang="en-US" dirty="0" smtClean="0"/>
              <a:t>Financial </a:t>
            </a:r>
            <a:r>
              <a:rPr lang="en-US" dirty="0" smtClean="0"/>
              <a:t>difficulties put an end to Sir </a:t>
            </a:r>
            <a:r>
              <a:rPr lang="en-US" dirty="0" err="1" smtClean="0"/>
              <a:t>Syed's</a:t>
            </a:r>
            <a:r>
              <a:rPr lang="en-US" dirty="0" smtClean="0"/>
              <a:t> formal </a:t>
            </a:r>
            <a:r>
              <a:rPr lang="en-US" dirty="0" smtClean="0"/>
              <a:t>education.</a:t>
            </a:r>
            <a:endParaRPr lang="en-US" dirty="0" smtClean="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t>Initiatives of the Conference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conference took the initiative to look after the matters concerning the Indian Muslims generally:</a:t>
            </a:r>
          </a:p>
          <a:p>
            <a:r>
              <a:rPr lang="en-US" dirty="0" err="1" smtClean="0"/>
              <a:t>i</a:t>
            </a:r>
            <a:r>
              <a:rPr lang="en-US" dirty="0" smtClean="0"/>
              <a:t>) </a:t>
            </a:r>
            <a:r>
              <a:rPr lang="en-US" dirty="0" smtClean="0"/>
              <a:t>Oriental </a:t>
            </a:r>
            <a:r>
              <a:rPr lang="en-US" dirty="0" smtClean="0"/>
              <a:t>and religious education should be started in </a:t>
            </a:r>
            <a:r>
              <a:rPr lang="en-US" dirty="0" smtClean="0"/>
              <a:t>Government </a:t>
            </a:r>
            <a:r>
              <a:rPr lang="en-US" dirty="0" smtClean="0"/>
              <a:t>Schools.</a:t>
            </a:r>
          </a:p>
          <a:p>
            <a:r>
              <a:rPr lang="en-US" dirty="0" smtClean="0"/>
              <a:t>ii) Social </a:t>
            </a:r>
            <a:r>
              <a:rPr lang="en-US" dirty="0" smtClean="0"/>
              <a:t>issues; to curb Non-Islamic and heinous traditions from the Muslim society.</a:t>
            </a:r>
          </a:p>
          <a:p>
            <a:r>
              <a:rPr lang="en-US" dirty="0" smtClean="0"/>
              <a:t>iii) </a:t>
            </a:r>
            <a:r>
              <a:rPr lang="en-US" dirty="0" smtClean="0"/>
              <a:t>An </a:t>
            </a:r>
            <a:r>
              <a:rPr lang="en-US" dirty="0" smtClean="0"/>
              <a:t>extra effort to put for promotion of women’s education.</a:t>
            </a:r>
          </a:p>
          <a:p>
            <a:r>
              <a:rPr lang="en-US" dirty="0" smtClean="0"/>
              <a:t>iv) </a:t>
            </a:r>
            <a:r>
              <a:rPr lang="en-US" dirty="0" smtClean="0"/>
              <a:t>Demands </a:t>
            </a:r>
            <a:r>
              <a:rPr lang="en-US" dirty="0" smtClean="0"/>
              <a:t>were made to remove derogatory and anti-Islamic contents from History course books.</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V) Translation </a:t>
            </a:r>
            <a:r>
              <a:rPr lang="en-US" dirty="0" smtClean="0"/>
              <a:t>of literary works of different languages into Indian languages.</a:t>
            </a:r>
          </a:p>
          <a:p>
            <a:r>
              <a:rPr lang="en-US" dirty="0" smtClean="0"/>
              <a:t>vi) </a:t>
            </a:r>
            <a:r>
              <a:rPr lang="en-US" dirty="0" smtClean="0"/>
              <a:t>The </a:t>
            </a:r>
            <a:r>
              <a:rPr lang="en-US" dirty="0" smtClean="0"/>
              <a:t>need of women education was felt and a proposal to start a women education section in Muslim Educational Conference was accepted. The idea to start girl’s schools is all the state capitals was initiated. Later, girls’ school at Aligarh was established.</a:t>
            </a:r>
          </a:p>
          <a:p>
            <a:r>
              <a:rPr lang="en-US" dirty="0" smtClean="0"/>
              <a:t>vii) </a:t>
            </a:r>
            <a:r>
              <a:rPr lang="en-US" dirty="0" smtClean="0"/>
              <a:t>Conference </a:t>
            </a:r>
            <a:r>
              <a:rPr lang="en-US" dirty="0" smtClean="0"/>
              <a:t>also accepted Theodore proposal regarding education reforms to continue their struggle and effort regarding education.</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smtClean="0"/>
              <a:t>As AIMEC was a non political organization, yet anything delivered through platform of conference was considered collective demand of Muslims. </a:t>
            </a:r>
            <a:r>
              <a:rPr lang="en-US" dirty="0" err="1" smtClean="0"/>
              <a:t>Sayyid</a:t>
            </a:r>
            <a:r>
              <a:rPr lang="en-US" dirty="0" smtClean="0"/>
              <a:t> Ahmed also delivered his first anti-congress speech through this platform.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All India </a:t>
            </a:r>
            <a:r>
              <a:rPr lang="en-US" smtClean="0"/>
              <a:t>Muslim </a:t>
            </a:r>
            <a:r>
              <a:rPr lang="en-US" smtClean="0"/>
              <a:t>League</a:t>
            </a:r>
            <a:endParaRPr lang="en-US" dirty="0"/>
          </a:p>
        </p:txBody>
      </p:sp>
      <p:sp>
        <p:nvSpPr>
          <p:cNvPr id="3" name="Content Placeholder 2"/>
          <p:cNvSpPr>
            <a:spLocks noGrp="1"/>
          </p:cNvSpPr>
          <p:nvPr>
            <p:ph idx="1"/>
          </p:nvPr>
        </p:nvSpPr>
        <p:spPr/>
        <p:txBody>
          <a:bodyPr/>
          <a:lstStyle/>
          <a:p>
            <a:r>
              <a:rPr lang="en-US" dirty="0" smtClean="0"/>
              <a:t>The first ever political party of the Muslims in the history of India, “The All India Muslim League” was formed on the platform of this conference. AIMEC played very important role in the life of Muslims to get their rights, education and later on separate state in the shape of Pakistan.</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Death</a:t>
            </a:r>
            <a:endParaRPr lang="en-US" dirty="0"/>
          </a:p>
        </p:txBody>
      </p:sp>
      <p:sp>
        <p:nvSpPr>
          <p:cNvPr id="3" name="Content Placeholder 2"/>
          <p:cNvSpPr>
            <a:spLocks noGrp="1"/>
          </p:cNvSpPr>
          <p:nvPr>
            <p:ph idx="1"/>
          </p:nvPr>
        </p:nvSpPr>
        <p:spPr/>
        <p:txBody>
          <a:bodyPr/>
          <a:lstStyle/>
          <a:p>
            <a:r>
              <a:rPr lang="en-US" dirty="0" smtClean="0"/>
              <a:t>Great Scholar and Leader died on 27th March </a:t>
            </a:r>
          </a:p>
          <a:p>
            <a:r>
              <a:rPr lang="en-US" dirty="0" smtClean="0"/>
              <a:t>1898, at Aligarh, India.</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Employment</a:t>
            </a:r>
            <a:endParaRPr lang="en-US" dirty="0"/>
          </a:p>
        </p:txBody>
      </p:sp>
      <p:sp>
        <p:nvSpPr>
          <p:cNvPr id="3" name="Content Placeholder 2"/>
          <p:cNvSpPr>
            <a:spLocks noGrp="1"/>
          </p:cNvSpPr>
          <p:nvPr>
            <p:ph idx="1"/>
          </p:nvPr>
        </p:nvSpPr>
        <p:spPr/>
        <p:txBody>
          <a:bodyPr>
            <a:normAutofit/>
          </a:bodyPr>
          <a:lstStyle/>
          <a:p>
            <a:r>
              <a:rPr lang="en-US" dirty="0" smtClean="0"/>
              <a:t>In </a:t>
            </a:r>
            <a:r>
              <a:rPr lang="en-US" dirty="0" smtClean="0"/>
              <a:t>1840 he joined East India company as Record </a:t>
            </a:r>
            <a:r>
              <a:rPr lang="en-US" dirty="0" smtClean="0"/>
              <a:t>Keeper </a:t>
            </a:r>
            <a:r>
              <a:rPr lang="en-US" dirty="0" smtClean="0"/>
              <a:t>(</a:t>
            </a:r>
            <a:r>
              <a:rPr lang="en-US" dirty="0" err="1" smtClean="0"/>
              <a:t>Naib</a:t>
            </a:r>
            <a:r>
              <a:rPr lang="en-US" dirty="0" smtClean="0"/>
              <a:t> </a:t>
            </a:r>
            <a:r>
              <a:rPr lang="en-US" dirty="0" err="1" smtClean="0"/>
              <a:t>Munshi</a:t>
            </a:r>
            <a:r>
              <a:rPr lang="en-US" dirty="0" smtClean="0"/>
              <a:t>), he rose to the position </a:t>
            </a:r>
            <a:r>
              <a:rPr lang="en-US" dirty="0" smtClean="0"/>
              <a:t>of </a:t>
            </a:r>
            <a:r>
              <a:rPr lang="en-US" dirty="0" smtClean="0"/>
              <a:t>chief Assessment Official ( Chief Judge in </a:t>
            </a:r>
            <a:r>
              <a:rPr lang="en-US" dirty="0" smtClean="0"/>
              <a:t>some </a:t>
            </a:r>
            <a:r>
              <a:rPr lang="en-US" dirty="0" smtClean="0"/>
              <a:t>references).</a:t>
            </a:r>
          </a:p>
          <a:p>
            <a:r>
              <a:rPr lang="en-US" dirty="0" smtClean="0"/>
              <a:t>May </a:t>
            </a:r>
            <a:r>
              <a:rPr lang="en-US" dirty="0" smtClean="0"/>
              <a:t>10, 1857, Sir </a:t>
            </a:r>
            <a:r>
              <a:rPr lang="en-US" dirty="0" err="1" smtClean="0"/>
              <a:t>Syed</a:t>
            </a:r>
            <a:r>
              <a:rPr lang="en-US" dirty="0" smtClean="0"/>
              <a:t> was serving as the </a:t>
            </a:r>
            <a:r>
              <a:rPr lang="en-US" dirty="0" smtClean="0"/>
              <a:t>chief Assessment </a:t>
            </a:r>
            <a:r>
              <a:rPr lang="en-US" dirty="0" smtClean="0"/>
              <a:t>officer at the court in </a:t>
            </a:r>
            <a:r>
              <a:rPr lang="en-US" dirty="0" err="1" smtClean="0"/>
              <a:t>Bijnor</a:t>
            </a:r>
            <a:r>
              <a:rPr lang="en-US" dirty="0" smtClean="0"/>
              <a:t>, he saved </a:t>
            </a:r>
            <a:r>
              <a:rPr lang="en-US" dirty="0" smtClean="0"/>
              <a:t>the </a:t>
            </a:r>
            <a:r>
              <a:rPr lang="en-US" dirty="0" smtClean="0"/>
              <a:t>lives of British Women and Children at </a:t>
            </a:r>
            <a:r>
              <a:rPr lang="en-US" dirty="0" smtClean="0"/>
              <a:t>risk </a:t>
            </a:r>
            <a:r>
              <a:rPr lang="en-US" dirty="0" smtClean="0"/>
              <a:t>of his life.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Writings</a:t>
            </a:r>
            <a:br>
              <a:rPr lang="en-US" dirty="0" smtClean="0"/>
            </a:br>
            <a:endParaRPr lang="en-US" dirty="0"/>
          </a:p>
        </p:txBody>
      </p:sp>
      <p:sp>
        <p:nvSpPr>
          <p:cNvPr id="3" name="Content Placeholder 2"/>
          <p:cNvSpPr>
            <a:spLocks noGrp="1"/>
          </p:cNvSpPr>
          <p:nvPr>
            <p:ph idx="1"/>
          </p:nvPr>
        </p:nvSpPr>
        <p:spPr/>
        <p:txBody>
          <a:bodyPr/>
          <a:lstStyle/>
          <a:p>
            <a:r>
              <a:rPr lang="en-US" dirty="0" err="1" smtClean="0"/>
              <a:t>Asar</a:t>
            </a:r>
            <a:r>
              <a:rPr lang="en-US" dirty="0" smtClean="0"/>
              <a:t>-us-</a:t>
            </a:r>
            <a:r>
              <a:rPr lang="en-US" dirty="0" err="1" smtClean="0"/>
              <a:t>Sanadid</a:t>
            </a:r>
            <a:endParaRPr lang="en-US" dirty="0" smtClean="0"/>
          </a:p>
          <a:p>
            <a:r>
              <a:rPr lang="en-US" dirty="0" err="1" smtClean="0"/>
              <a:t>Risala</a:t>
            </a:r>
            <a:r>
              <a:rPr lang="en-US" dirty="0" smtClean="0"/>
              <a:t> </a:t>
            </a:r>
            <a:r>
              <a:rPr lang="en-US" dirty="0" err="1" smtClean="0"/>
              <a:t>Asbab</a:t>
            </a:r>
            <a:r>
              <a:rPr lang="en-US" dirty="0" smtClean="0"/>
              <a:t>-e-</a:t>
            </a:r>
            <a:r>
              <a:rPr lang="en-US" dirty="0" err="1" smtClean="0"/>
              <a:t>Baghawat</a:t>
            </a:r>
            <a:r>
              <a:rPr lang="en-US" dirty="0" smtClean="0"/>
              <a:t>-e-Hind</a:t>
            </a:r>
          </a:p>
          <a:p>
            <a:r>
              <a:rPr lang="en-US" dirty="0" smtClean="0"/>
              <a:t>Indian </a:t>
            </a:r>
            <a:r>
              <a:rPr lang="en-US" dirty="0" err="1" smtClean="0"/>
              <a:t>Musalmans</a:t>
            </a:r>
            <a:endParaRPr lang="en-US" dirty="0" smtClean="0"/>
          </a:p>
          <a:p>
            <a:r>
              <a:rPr lang="en-US" dirty="0" smtClean="0"/>
              <a:t>Essay </a:t>
            </a:r>
            <a:r>
              <a:rPr lang="en-US" dirty="0" smtClean="0"/>
              <a:t>on the life of Muhammad (PBUH)</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Services</a:t>
            </a:r>
            <a:endParaRPr lang="en-US" dirty="0"/>
          </a:p>
        </p:txBody>
      </p:sp>
      <p:sp>
        <p:nvSpPr>
          <p:cNvPr id="3" name="Content Placeholder 2"/>
          <p:cNvSpPr>
            <a:spLocks noGrp="1"/>
          </p:cNvSpPr>
          <p:nvPr>
            <p:ph idx="1"/>
          </p:nvPr>
        </p:nvSpPr>
        <p:spPr/>
        <p:txBody>
          <a:bodyPr/>
          <a:lstStyle/>
          <a:p>
            <a:r>
              <a:rPr lang="en-US" dirty="0" smtClean="0"/>
              <a:t>Sir </a:t>
            </a:r>
            <a:r>
              <a:rPr lang="en-US" dirty="0" err="1" smtClean="0"/>
              <a:t>Syed</a:t>
            </a:r>
            <a:r>
              <a:rPr lang="en-US" dirty="0" smtClean="0"/>
              <a:t> played a vital role in the educational uplift of the Muslims in India. He did the following things to improve the educational standards:</a:t>
            </a:r>
          </a:p>
          <a:p>
            <a:r>
              <a:rPr lang="en-US" dirty="0" smtClean="0"/>
              <a:t>set up a journal, </a:t>
            </a:r>
            <a:r>
              <a:rPr lang="en-US" dirty="0" err="1" smtClean="0"/>
              <a:t>Tahzib-ul-Akhlaq</a:t>
            </a:r>
            <a:r>
              <a:rPr lang="en-US" dirty="0" smtClean="0"/>
              <a:t>, which contained articles of influential Muslims who agreed with Sir </a:t>
            </a:r>
            <a:r>
              <a:rPr lang="en-US" dirty="0" err="1" smtClean="0"/>
              <a:t>Syed's</a:t>
            </a:r>
            <a:r>
              <a:rPr lang="en-US" dirty="0" smtClean="0"/>
              <a:t> approach towards education.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Services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Educational </a:t>
            </a:r>
            <a:r>
              <a:rPr lang="en-US" dirty="0" smtClean="0"/>
              <a:t>Institutes:  </a:t>
            </a:r>
            <a:endParaRPr lang="en-US" dirty="0" smtClean="0"/>
          </a:p>
          <a:p>
            <a:r>
              <a:rPr lang="en-US" dirty="0" err="1" smtClean="0"/>
              <a:t>i</a:t>
            </a:r>
            <a:r>
              <a:rPr lang="en-US" dirty="0" smtClean="0"/>
              <a:t>. Opened </a:t>
            </a:r>
            <a:r>
              <a:rPr lang="en-US" dirty="0" smtClean="0"/>
              <a:t>school in </a:t>
            </a:r>
            <a:r>
              <a:rPr lang="en-US" dirty="0" err="1" smtClean="0"/>
              <a:t>murdabad</a:t>
            </a:r>
            <a:r>
              <a:rPr lang="en-US" dirty="0" smtClean="0"/>
              <a:t> in 1859</a:t>
            </a:r>
          </a:p>
          <a:p>
            <a:r>
              <a:rPr lang="en-US" dirty="0" smtClean="0"/>
              <a:t>ii.  founded scientific society in </a:t>
            </a:r>
            <a:r>
              <a:rPr lang="en-US" dirty="0" err="1" smtClean="0"/>
              <a:t>Ghazipore</a:t>
            </a:r>
            <a:r>
              <a:rPr lang="en-US" dirty="0" smtClean="0"/>
              <a:t> in 1863.</a:t>
            </a:r>
          </a:p>
          <a:p>
            <a:r>
              <a:rPr lang="en-US" dirty="0" err="1" smtClean="0"/>
              <a:t>iii.Victoria</a:t>
            </a:r>
            <a:r>
              <a:rPr lang="en-US" dirty="0" smtClean="0"/>
              <a:t> </a:t>
            </a:r>
            <a:r>
              <a:rPr lang="en-US" dirty="0" smtClean="0"/>
              <a:t>School </a:t>
            </a:r>
            <a:r>
              <a:rPr lang="en-US" dirty="0" err="1" smtClean="0"/>
              <a:t>Ghazipur</a:t>
            </a:r>
            <a:r>
              <a:rPr lang="en-US" dirty="0" smtClean="0"/>
              <a:t> 1864.</a:t>
            </a:r>
          </a:p>
          <a:p>
            <a:r>
              <a:rPr lang="en-US" dirty="0" err="1" smtClean="0"/>
              <a:t>iv.Aligarh</a:t>
            </a:r>
            <a:r>
              <a:rPr lang="en-US" dirty="0" smtClean="0"/>
              <a:t> </a:t>
            </a:r>
            <a:r>
              <a:rPr lang="en-US" dirty="0" err="1" smtClean="0"/>
              <a:t>Institues</a:t>
            </a:r>
            <a:r>
              <a:rPr lang="en-US" dirty="0" smtClean="0"/>
              <a:t> Gazette.</a:t>
            </a:r>
          </a:p>
          <a:p>
            <a:r>
              <a:rPr lang="en-US" dirty="0" err="1" smtClean="0"/>
              <a:t>v.Mao</a:t>
            </a:r>
            <a:r>
              <a:rPr lang="en-US" dirty="0" smtClean="0"/>
              <a:t> High School in 1875 which was later became MAO college.</a:t>
            </a:r>
          </a:p>
          <a:p>
            <a:r>
              <a:rPr lang="en-US" dirty="0" err="1" smtClean="0"/>
              <a:t>vi.Aligarh</a:t>
            </a:r>
            <a:r>
              <a:rPr lang="en-US" dirty="0" smtClean="0"/>
              <a:t> Muslim University(AMU) in 1920.</a:t>
            </a:r>
          </a:p>
          <a:p>
            <a:r>
              <a:rPr lang="en-US" dirty="0" err="1" smtClean="0"/>
              <a:t>vii.Organized</a:t>
            </a:r>
            <a:r>
              <a:rPr lang="en-US" dirty="0" smtClean="0"/>
              <a:t> the Mohammedan Educational Conference.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Services</a:t>
            </a:r>
            <a:endParaRPr lang="en-US" dirty="0"/>
          </a:p>
        </p:txBody>
      </p:sp>
      <p:sp>
        <p:nvSpPr>
          <p:cNvPr id="3" name="Content Placeholder 2"/>
          <p:cNvSpPr>
            <a:spLocks noGrp="1"/>
          </p:cNvSpPr>
          <p:nvPr>
            <p:ph idx="1"/>
          </p:nvPr>
        </p:nvSpPr>
        <p:spPr/>
        <p:txBody>
          <a:bodyPr>
            <a:normAutofit lnSpcReduction="10000"/>
          </a:bodyPr>
          <a:lstStyle/>
          <a:p>
            <a:r>
              <a:rPr lang="en-US" dirty="0" smtClean="0"/>
              <a:t>Sir </a:t>
            </a:r>
            <a:r>
              <a:rPr lang="en-US" dirty="0" err="1" smtClean="0"/>
              <a:t>Syed</a:t>
            </a:r>
            <a:r>
              <a:rPr lang="en-US" dirty="0" smtClean="0"/>
              <a:t> also increased the political awareness of Muslims in the Sub-continent. At first he believed in Hindu-Muslim unity but later resolved to the two-nation theory. In 1885 the </a:t>
            </a:r>
            <a:r>
              <a:rPr lang="en-US" b="1" dirty="0" smtClean="0"/>
              <a:t>Indian National Congress</a:t>
            </a:r>
            <a:r>
              <a:rPr lang="en-US" dirty="0" smtClean="0"/>
              <a:t> was set up. It claimed to be the body of every Indian regardless of religion. However it later proved to be functioning only for the Hindus and tried to eradicate the Muslims. The Congress made three demands: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1435</TotalTime>
  <Words>2035</Words>
  <Application>Microsoft Office PowerPoint</Application>
  <PresentationFormat>On-screen Show (4:3)</PresentationFormat>
  <Paragraphs>149</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Unit 3 Sir Syed Ahmad Khan and Aligarh Movement</vt:lpstr>
      <vt:lpstr>Introduction</vt:lpstr>
      <vt:lpstr>Sir Syed Ahmad Khan</vt:lpstr>
      <vt:lpstr>Education</vt:lpstr>
      <vt:lpstr>Employment</vt:lpstr>
      <vt:lpstr>Writings </vt:lpstr>
      <vt:lpstr>Educational Services</vt:lpstr>
      <vt:lpstr>Educational Services</vt:lpstr>
      <vt:lpstr>Political Services</vt:lpstr>
      <vt:lpstr>CONT</vt:lpstr>
      <vt:lpstr>Political Services</vt:lpstr>
      <vt:lpstr>Slide 12</vt:lpstr>
      <vt:lpstr>Two Nation theory</vt:lpstr>
      <vt:lpstr>CONT</vt:lpstr>
      <vt:lpstr>Journey to England</vt:lpstr>
      <vt:lpstr>Honors</vt:lpstr>
      <vt:lpstr>Aligarh Movement</vt:lpstr>
      <vt:lpstr>Slide 18</vt:lpstr>
      <vt:lpstr>CONT</vt:lpstr>
      <vt:lpstr>Aims of Alligarh Movement</vt:lpstr>
      <vt:lpstr>CONT</vt:lpstr>
      <vt:lpstr>Objectives </vt:lpstr>
      <vt:lpstr>CONT</vt:lpstr>
      <vt:lpstr>Causes of Aligarh Movement</vt:lpstr>
      <vt:lpstr>Works ( Aligarh Movement) </vt:lpstr>
      <vt:lpstr>CONT</vt:lpstr>
      <vt:lpstr>CONT</vt:lpstr>
      <vt:lpstr>All India Mohammadan Educational Conference</vt:lpstr>
      <vt:lpstr>Introduction</vt:lpstr>
      <vt:lpstr>CONT</vt:lpstr>
      <vt:lpstr>CONT</vt:lpstr>
      <vt:lpstr>CONT</vt:lpstr>
      <vt:lpstr>CONT</vt:lpstr>
      <vt:lpstr>CONT</vt:lpstr>
      <vt:lpstr>objectives of the Conference</vt:lpstr>
      <vt:lpstr>CONT</vt:lpstr>
      <vt:lpstr>CONT</vt:lpstr>
      <vt:lpstr>CONT</vt:lpstr>
      <vt:lpstr>CONT</vt:lpstr>
      <vt:lpstr> Initiatives of the Conference </vt:lpstr>
      <vt:lpstr>CONT</vt:lpstr>
      <vt:lpstr>CONT</vt:lpstr>
      <vt:lpstr>All India Muslim League</vt:lpstr>
      <vt:lpstr>Death</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Aligarh Movement</dc:title>
  <dc:creator>PC</dc:creator>
  <cp:lastModifiedBy>Windows User</cp:lastModifiedBy>
  <cp:revision>26</cp:revision>
  <dcterms:created xsi:type="dcterms:W3CDTF">2006-08-16T00:00:00Z</dcterms:created>
  <dcterms:modified xsi:type="dcterms:W3CDTF">2020-05-03T21:07:46Z</dcterms:modified>
</cp:coreProperties>
</file>