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2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EE88-D637-42D4-961A-47E8C352674A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104872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2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6B219-DBD3-40B7-8A66-6222A73F0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9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5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6B219-DBD3-40B7-8A66-6222A73F00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83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6B219-DBD3-40B7-8A66-6222A73F00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12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9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6B219-DBD3-40B7-8A66-6222A73F00F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2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1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1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2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2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62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62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2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707-C95F-4740-A162-83C7B49CB6E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A23D0-D437-4ACC-B333-463685583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8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707-C95F-4740-A162-83C7B49CB6E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10486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A23D0-D437-4ACC-B333-463685583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707-C95F-4740-A162-83C7B49CB6E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10486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A23D0-D437-4ACC-B333-46368558362A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6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6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6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7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671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67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7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707-C95F-4740-A162-83C7B49CB6E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10485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A23D0-D437-4ACC-B333-46368558362A}" type="slidenum">
              <a:rPr lang="en-US" smtClean="0"/>
              <a:t>‹#›</a:t>
            </a:fld>
            <a:endParaRPr lang="en-US"/>
          </a:p>
        </p:txBody>
      </p:sp>
      <p:sp>
        <p:nvSpPr>
          <p:cNvPr id="104859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92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693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694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695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048696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697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98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707-C95F-4740-A162-83C7B49CB6E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10487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A23D0-D437-4ACC-B333-463685583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707-C95F-4740-A162-83C7B49CB6E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10486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A23D0-D437-4ACC-B333-46368558362A}" type="slidenum">
              <a:rPr lang="en-US" smtClean="0"/>
              <a:t>‹#›</a:t>
            </a:fld>
            <a:endParaRPr lang="en-US"/>
          </a:p>
        </p:txBody>
      </p:sp>
      <p:sp>
        <p:nvSpPr>
          <p:cNvPr id="1048634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5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0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>
            <a:normAutofit fontScale="95833" lnSpcReduction="20000"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0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>
            <a:normAutofit fontScale="95833" lnSpcReduction="20000"/>
          </a:bodyPr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0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707-C95F-4740-A162-83C7B49CB6E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104870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A23D0-D437-4ACC-B333-463685583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5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707-C95F-4740-A162-83C7B49CB6E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104865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A23D0-D437-4ACC-B333-463685583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59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59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0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0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602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60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707-C95F-4740-A162-83C7B49CB6E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104860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A23D0-D437-4ACC-B333-463685583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7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707-C95F-4740-A162-83C7B49CB6E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10487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A23D0-D437-4ACC-B333-46368558362A}" type="slidenum">
              <a:rPr lang="en-US" smtClean="0"/>
              <a:t>‹#›</a:t>
            </a:fld>
            <a:endParaRPr lang="en-US"/>
          </a:p>
        </p:txBody>
      </p:sp>
      <p:sp>
        <p:nvSpPr>
          <p:cNvPr id="104871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68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71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71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71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71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71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720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21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7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7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7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7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679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680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81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1707-C95F-4740-A162-83C7B49CB6E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104868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A23D0-D437-4ACC-B333-46368558362A}" type="slidenum">
              <a:rPr lang="en-US" smtClean="0"/>
              <a:t>‹#›</a:t>
            </a:fld>
            <a:endParaRPr lang="en-US"/>
          </a:p>
        </p:txBody>
      </p:sp>
      <p:sp>
        <p:nvSpPr>
          <p:cNvPr id="1048685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BE1707-C95F-4740-A162-83C7B49CB6E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29A23D0-D437-4ACC-B333-46368558362A}" type="slidenum">
              <a:rPr lang="en-US" smtClean="0"/>
              <a:t>‹#›</a:t>
            </a:fld>
            <a:endParaRPr lang="en-US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audio" Target="NULL" TargetMode="External"/><Relationship Id="rId5" Type="http://schemas.openxmlformats.org/officeDocument/2006/relationships/image" Target="../media/image2.emf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NULL" TargetMode="Externa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NULL" TargetMode="External"/><Relationship Id="rId6" Type="http://schemas.openxmlformats.org/officeDocument/2006/relationships/image" Target="../media/image2.emf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audio" Target="NUL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NULL" TargetMode="Externa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audio" Target="NUL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audio" Target="NUL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NULL" TargetMode="Externa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audio" Target="NUL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audio" Target="NUL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audio" Target="NUL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6.xml"/><Relationship Id="rId1" Type="http://schemas.openxmlformats.org/officeDocument/2006/relationships/audio" Target="NUL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audio" Target="NULL" TargetMode="External"/><Relationship Id="rId5" Type="http://schemas.openxmlformats.org/officeDocument/2006/relationships/image" Target="../media/image2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5"/>
          <p:cNvSpPr>
            <a:spLocks noGrp="1"/>
          </p:cNvSpPr>
          <p:nvPr>
            <p:ph type="title"/>
          </p:nvPr>
        </p:nvSpPr>
        <p:spPr>
          <a:xfrm>
            <a:off x="685800" y="2286000"/>
            <a:ext cx="8229600" cy="4376928"/>
          </a:xfrm>
        </p:spPr>
        <p:txBody>
          <a:bodyPr>
            <a:normAutofit/>
          </a:bodyPr>
          <a:lstStyle/>
          <a:p>
            <a:r>
              <a:rPr lang="en-US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Full wave rectifier 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/>
            </a:r>
            <a:b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</a:b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/>
            </a:r>
            <a:b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</a:b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/>
            </a:r>
            <a:b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</a:b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Instructor: Ms. Hira Akash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Algerian" pitchFamily="82" charset="0"/>
              </a:rPr>
              <a:t>Ripple Factor</a:t>
            </a:r>
          </a:p>
        </p:txBody>
      </p:sp>
      <p:sp>
        <p:nvSpPr>
          <p:cNvPr id="1048662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6364" y="1524000"/>
            <a:ext cx="9829800" cy="5918608"/>
          </a:xfrm>
          <a:prstGeom prst="rect">
            <a:avLst/>
          </a:prstGeom>
          <a:blipFill rotWithShape="1">
            <a:blip r:embed="rId3"/>
            <a:stretch>
              <a:fillRect l="-2233" t="-2369" b="-72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pic>
        <p:nvPicPr>
          <p:cNvPr id="209716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4513" y="2995613"/>
            <a:ext cx="433387" cy="86518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97168" name="Picture 2097167"/>
          <p:cNvPicPr>
            <a:picLocks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12000" y="3069000"/>
            <a:ext cx="720000" cy="7200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4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/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97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evt="onBegin" delay="0"/>
                      </p:stCondLst>
                      <p:childTnLst>
                        <p:par>
                          <p:cTn id="16" fill="hold">
                            <p:stCondLst>
                              <p:cond evt="onBegin"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0766" fill="hold"/>
                                        <p:tgtEl>
                                          <p:spTgt spid="2097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68"/>
                  </p:tgtEl>
                </p:cond>
              </p:nextCondLst>
            </p:seq>
          </p:childTnLst>
        </p:cTn>
      </p:par>
    </p:tnLst>
    <p:bldLst>
      <p:bldP spid="1048661" grpId="0"/>
      <p:bldP spid="10486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1054" y="990600"/>
            <a:ext cx="6781800" cy="9763057"/>
          </a:xfrm>
          <a:prstGeom prst="rect">
            <a:avLst/>
          </a:prstGeom>
          <a:blipFill rotWithShape="1">
            <a:blip r:embed="rId3"/>
            <a:stretch>
              <a:fillRect l="-3145" b="-625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pic>
        <p:nvPicPr>
          <p:cNvPr id="2097155" name="Picture 2097154"/>
          <p:cNvPicPr>
            <a:picLocks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12000" y="3069000"/>
            <a:ext cx="720000" cy="7200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97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evt="onBegin" delay="0"/>
                      </p:stCondLst>
                      <p:childTnLst>
                        <p:par>
                          <p:cTn id="12" fill="hold">
                            <p:stCondLst>
                              <p:cond evt="onBegin"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72980" fill="hold"/>
                                        <p:tgtEl>
                                          <p:spTgt spid="20971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55"/>
                  </p:tgtEl>
                </p:cond>
              </p:nextCondLst>
            </p:seq>
          </p:childTnLst>
        </p:cTn>
      </p:par>
    </p:tnLst>
    <p:bldLst>
      <p:bldP spid="10486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3400" y="1143000"/>
            <a:ext cx="5191256" cy="6864612"/>
          </a:xfrm>
          <a:prstGeom prst="rect">
            <a:avLst/>
          </a:prstGeom>
          <a:blipFill>
            <a:blip r:embed="rId4"/>
            <a:stretch>
              <a:fillRect l="-466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3272"/>
            <a:ext cx="9144000" cy="6831455"/>
          </a:xfrm>
          <a:prstGeom prst="rect">
            <a:avLst/>
          </a:prstGeom>
        </p:spPr>
      </p:pic>
      <p:pic>
        <p:nvPicPr>
          <p:cNvPr id="2097154" name="Picture 2097153"/>
          <p:cNvPicPr>
            <a:picLocks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12000" y="3069000"/>
            <a:ext cx="72000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97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evt="onBegin" delay="0"/>
                      </p:stCondLst>
                      <p:childTnLst>
                        <p:par>
                          <p:cTn id="4" fill="hold">
                            <p:stCondLst>
                              <p:cond evt="onBegin"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543" fill="hold"/>
                                        <p:tgtEl>
                                          <p:spTgt spid="20971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5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en-US" sz="2800" i="1" dirty="0"/>
              <a:t>Ripple frequency is two times the input frequency.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2800" i="1" dirty="0"/>
              <a:t>The output and efficiency of center tap full wave rectifier are high because AC supply delivers power during both the halves.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2800" i="1" dirty="0"/>
              <a:t>For the same secondary voltage bridge rectifier has double output.</a:t>
            </a:r>
          </a:p>
        </p:txBody>
      </p:sp>
      <p:sp>
        <p:nvSpPr>
          <p:cNvPr id="1048609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latin typeface="Algerian" pitchFamily="82" charset="0"/>
              </a:rPr>
              <a:t>Advantages of full wave rectifier:</a:t>
            </a:r>
          </a:p>
        </p:txBody>
      </p:sp>
      <p:pic>
        <p:nvPicPr>
          <p:cNvPr id="2097152" name="Picture 2097151"/>
          <p:cNvPicPr>
            <a:picLocks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212000" y="3069000"/>
            <a:ext cx="720000" cy="72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8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8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48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/>
            </p:seq>
            <p:seq concurrent="1" nextAc="seek">
              <p:cTn id="33" restart="whenNotActive" fill="hold" evtFilter="cancelBubble" nodeType="interactiveSeq"/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97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evt="onBegin" delay="0"/>
                      </p:stCondLst>
                      <p:childTnLst>
                        <p:par>
                          <p:cTn id="36" fill="hold">
                            <p:stCondLst>
                              <p:cond evt="onBegin"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55217" fill="hold"/>
                                        <p:tgtEl>
                                          <p:spTgt spid="20971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52"/>
                  </p:tgtEl>
                </p:cond>
              </p:nextCondLst>
            </p:seq>
          </p:childTnLst>
        </p:cTn>
      </p:par>
    </p:tnLst>
    <p:bldLst>
      <p:bldP spid="1048608" grpId="0" build="p"/>
      <p:bldP spid="10486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i="1" dirty="0">
                <a:latin typeface="Adobe Fan Heiti Std B" pitchFamily="34" charset="-128"/>
                <a:ea typeface="Adobe Fan Heiti Std B" pitchFamily="34" charset="-128"/>
                <a:cs typeface="Arial" pitchFamily="34" charset="0"/>
              </a:rPr>
              <a:t>it is difficult to locate the center tap on the secondary winding .</a:t>
            </a:r>
          </a:p>
          <a:p>
            <a:pPr algn="just">
              <a:buFont typeface="Wingdings" pitchFamily="2" charset="2"/>
              <a:buChar char="§"/>
            </a:pPr>
            <a:r>
              <a:rPr lang="en-US" i="1" dirty="0">
                <a:latin typeface="Adobe Fan Heiti Std B" pitchFamily="34" charset="-128"/>
                <a:ea typeface="Adobe Fan Heiti Std B" pitchFamily="34" charset="-128"/>
                <a:cs typeface="Arial" pitchFamily="34" charset="0"/>
              </a:rPr>
              <a:t>The DC output is small as  each diode utilize on the one half of transformer’s secondary voltages.</a:t>
            </a:r>
          </a:p>
          <a:p>
            <a:pPr algn="just">
              <a:buFont typeface="Wingdings" pitchFamily="2" charset="2"/>
              <a:buChar char="§"/>
            </a:pPr>
            <a:r>
              <a:rPr lang="en-US" i="1" dirty="0">
                <a:latin typeface="Adobe Fan Heiti Std B" pitchFamily="34" charset="-128"/>
                <a:ea typeface="Adobe Fan Heiti Std B" pitchFamily="34" charset="-128"/>
                <a:cs typeface="Arial" pitchFamily="34" charset="0"/>
              </a:rPr>
              <a:t>The diode used have high peak inverse voltage.</a:t>
            </a:r>
          </a:p>
          <a:p>
            <a:pPr algn="just">
              <a:buFont typeface="Wingdings" pitchFamily="2" charset="2"/>
              <a:buChar char="§"/>
            </a:pPr>
            <a:r>
              <a:rPr lang="en-US" i="1" dirty="0">
                <a:latin typeface="Adobe Fan Heiti Std B" pitchFamily="34" charset="-128"/>
                <a:ea typeface="Adobe Fan Heiti Std B" pitchFamily="34" charset="-128"/>
                <a:cs typeface="Arial" pitchFamily="34" charset="0"/>
              </a:rPr>
              <a:t>Full wave rectifier requires more diodes i.e. two for center tap rectifier and four for bridge rectifier.</a:t>
            </a:r>
          </a:p>
          <a:p>
            <a:pPr algn="just">
              <a:buFont typeface="Wingdings" pitchFamily="2" charset="2"/>
              <a:buChar char="§"/>
            </a:pPr>
            <a:r>
              <a:rPr lang="en-US" i="1" dirty="0">
                <a:latin typeface="Adobe Fan Heiti Std B" pitchFamily="34" charset="-128"/>
                <a:ea typeface="Adobe Fan Heiti Std B" pitchFamily="34" charset="-128"/>
                <a:cs typeface="Arial" pitchFamily="34" charset="0"/>
              </a:rPr>
              <a:t> when a small voltage is required to be rectified this full wave rectifier circuit is not suitable.</a:t>
            </a:r>
          </a:p>
        </p:txBody>
      </p:sp>
      <p:sp>
        <p:nvSpPr>
          <p:cNvPr id="104859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latin typeface="Algerian" pitchFamily="82" charset="0"/>
              </a:rPr>
              <a:t>Disadvantages of full wave rectifier </a:t>
            </a:r>
          </a:p>
        </p:txBody>
      </p:sp>
      <p:pic>
        <p:nvPicPr>
          <p:cNvPr id="2097169" name="Picture 2097168"/>
          <p:cNvPicPr>
            <a:picLocks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12000" y="3069000"/>
            <a:ext cx="720000" cy="720000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1048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048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048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1048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48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48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1048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048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048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1048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048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048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97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evt="onBegin" delay="0"/>
                      </p:stCondLst>
                      <p:childTnLst>
                        <p:par>
                          <p:cTn id="53" fill="hold">
                            <p:stCondLst>
                              <p:cond evt="onBegin" delay="0"/>
                            </p:stCondLst>
                            <p:childTnLst>
                              <p:par>
                                <p:cTn id="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58467" fill="hold"/>
                                        <p:tgtEl>
                                          <p:spTgt spid="2097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69"/>
                  </p:tgtEl>
                </p:cond>
              </p:nextCondLst>
            </p:seq>
            <p:audio>
              <p:cMediaNode vol="80000">
                <p:cTn id="5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97169"/>
                </p:tgtEl>
              </p:cMediaNode>
            </p:audio>
          </p:childTnLst>
        </p:cTn>
      </p:par>
    </p:tnLst>
    <p:bldLst>
      <p:bldP spid="1048592" grpId="0" build="p"/>
      <p:bldP spid="10485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i="1" u="sng" dirty="0">
                <a:latin typeface="Algerian" pitchFamily="82" charset="0"/>
              </a:rPr>
              <a:t>Full Wave Rectifier</a:t>
            </a:r>
          </a:p>
        </p:txBody>
      </p:sp>
      <p:sp>
        <p:nvSpPr>
          <p:cNvPr id="1048629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696200" cy="3810000"/>
          </a:xfrm>
        </p:spPr>
        <p:txBody>
          <a:bodyPr>
            <a:normAutofit/>
          </a:bodyPr>
          <a:lstStyle/>
          <a:p>
            <a:pPr algn="just"/>
            <a:r>
              <a:rPr lang="en-U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process of converting the AC current into DC current is called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rectification.</a:t>
            </a:r>
            <a:r>
              <a:rPr lang="en-U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Rectification</a:t>
            </a:r>
          </a:p>
          <a:p>
            <a:pPr algn="just"/>
            <a:r>
              <a:rPr lang="en-U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achieved by using a single diode or group of diodes. These diodes which convert the AC current into DC current are called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rectifiers.</a:t>
            </a:r>
          </a:p>
          <a:p>
            <a:pPr algn="just"/>
            <a:endParaRPr lang="en-US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Rectifiers are generally classified into two types: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half wave rectifier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wave rectifier</a:t>
            </a:r>
            <a:r>
              <a:rPr lang="en-U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en-US" dirty="0"/>
          </a:p>
        </p:txBody>
      </p:sp>
      <p:pic>
        <p:nvPicPr>
          <p:cNvPr id="2097158" name="Picture 2097157"/>
          <p:cNvPicPr>
            <a:picLocks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869600" y="5273026"/>
            <a:ext cx="720000" cy="72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8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8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48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/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097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evt="onBegin" delay="0"/>
                      </p:stCondLst>
                      <p:childTnLst>
                        <p:par>
                          <p:cTn id="26" fill="hold">
                            <p:stCondLst>
                              <p:cond evt="onBegin"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40983" fill="hold"/>
                                        <p:tgtEl>
                                          <p:spTgt spid="20971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58"/>
                  </p:tgtEl>
                </p:cond>
              </p:nextCondLst>
            </p:seq>
          </p:childTnLst>
        </p:cTn>
      </p:par>
    </p:tnLst>
    <p:bldLst>
      <p:bldP spid="1048628" grpId="0"/>
      <p:bldP spid="104862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3657600" cy="1252728"/>
          </a:xfrm>
        </p:spPr>
        <p:txBody>
          <a:bodyPr>
            <a:normAutofit fontScale="90000"/>
          </a:bodyPr>
          <a:lstStyle/>
          <a:p>
            <a:pPr marL="742950" indent="-742950">
              <a:buFont typeface="Wingdings" pitchFamily="2" charset="2"/>
              <a:buChar char="ü"/>
            </a:pPr>
            <a:r>
              <a:rPr lang="en-US" b="1" i="1" u="sng" dirty="0">
                <a:ln w="18415" cmpd="sng">
                  <a:solidFill>
                    <a:srgbClr val="FFFFFF"/>
                  </a:solidFill>
                  <a:prstDash val="solid"/>
                </a:ln>
                <a:latin typeface="Aharoni" pitchFamily="2" charset="-79"/>
                <a:cs typeface="Aharoni" pitchFamily="2" charset="-79"/>
              </a:rPr>
              <a:t>Half-wave Rectifiers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48637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i="1" dirty="0"/>
              <a:t>A  </a:t>
            </a:r>
            <a:r>
              <a:rPr lang="en-US" b="1" i="1" dirty="0"/>
              <a:t>half-wave rectifier </a:t>
            </a:r>
            <a:r>
              <a:rPr lang="en-US" i="1" dirty="0"/>
              <a:t>is one which converts the AC  voltage  into a  pulsating  DC voltage, using only one half-cycle of the applied AC  voltage. For half-wave rectification, we use a junction diode.</a:t>
            </a:r>
          </a:p>
          <a:p>
            <a:endParaRPr lang="en-US" i="1" dirty="0"/>
          </a:p>
        </p:txBody>
      </p:sp>
      <p:sp>
        <p:nvSpPr>
          <p:cNvPr id="1048638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i="1" dirty="0"/>
              <a:t>A  </a:t>
            </a:r>
            <a:r>
              <a:rPr lang="en-US" b="1" i="1" dirty="0"/>
              <a:t>full-wave rectifier</a:t>
            </a:r>
            <a:r>
              <a:rPr lang="en-US" i="1" dirty="0"/>
              <a:t> is one which converts on AC voltage  into a pulsating DC voltage using both half-cycles of the applied AC voltage. For full-wave rectification we use two or four junction diodes.</a:t>
            </a:r>
          </a:p>
        </p:txBody>
      </p:sp>
      <p:sp>
        <p:nvSpPr>
          <p:cNvPr id="1048639" name="TextBox 5"/>
          <p:cNvSpPr txBox="1"/>
          <p:nvPr/>
        </p:nvSpPr>
        <p:spPr>
          <a:xfrm>
            <a:off x="5029200" y="476299"/>
            <a:ext cx="3429000" cy="12852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742950" indent="-742950">
              <a:buFont typeface="Wingdings" pitchFamily="2" charset="2"/>
              <a:buChar char="ü"/>
            </a:pPr>
            <a:r>
              <a:rPr lang="en-US" sz="4000" b="1" i="1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Full-wave Rectifiers</a:t>
            </a:r>
          </a:p>
        </p:txBody>
      </p:sp>
      <p:pic>
        <p:nvPicPr>
          <p:cNvPr id="2097159" name="Picture 2097158"/>
          <p:cNvPicPr>
            <a:picLocks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212000" y="3069000"/>
            <a:ext cx="720000" cy="72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8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48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8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8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97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evt="onBegin" delay="0"/>
                      </p:stCondLst>
                      <p:childTnLst>
                        <p:par>
                          <p:cTn id="29" fill="hold">
                            <p:stCondLst>
                              <p:cond evt="onBegin"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76231" fill="hold"/>
                                        <p:tgtEl>
                                          <p:spTgt spid="20971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59"/>
                  </p:tgtEl>
                </p:cond>
              </p:nextCondLst>
            </p:seq>
          </p:childTnLst>
        </p:cTn>
      </p:par>
    </p:tnLst>
    <p:bldLst>
      <p:bldP spid="1048636" grpId="0"/>
      <p:bldP spid="1048637" grpId="0" build="p"/>
      <p:bldP spid="1048638" grpId="0" build="p"/>
      <p:bldP spid="10486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Content Placeholder 4"/>
          <p:cNvSpPr>
            <a:spLocks noGrp="1"/>
          </p:cNvSpPr>
          <p:nvPr>
            <p:ph idx="4294967295"/>
          </p:nvPr>
        </p:nvSpPr>
        <p:spPr>
          <a:xfrm>
            <a:off x="1735138" y="2674938"/>
            <a:ext cx="7408862" cy="34512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</a:t>
            </a:r>
          </a:p>
        </p:txBody>
      </p:sp>
      <p:pic>
        <p:nvPicPr>
          <p:cNvPr id="2097160" name="Picture 2" descr="C:\Users\c\Desktop\IMG_20200414_2207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00200"/>
            <a:ext cx="739140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8641" name="TextBox 7"/>
          <p:cNvSpPr txBox="1"/>
          <p:nvPr/>
        </p:nvSpPr>
        <p:spPr>
          <a:xfrm>
            <a:off x="465707" y="3962400"/>
            <a:ext cx="8077200" cy="2021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As Show In the above figure, the full wave rectifier converts both positive and negative half cycle of the input AC signal into output pulsating DC signal</a:t>
            </a:r>
            <a:r>
              <a:rPr lang="en-US" sz="32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048642" name="Rectangle 11"/>
          <p:cNvSpPr/>
          <p:nvPr/>
        </p:nvSpPr>
        <p:spPr>
          <a:xfrm>
            <a:off x="3245967" y="3288268"/>
            <a:ext cx="957579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 : 1.1</a:t>
            </a:r>
          </a:p>
        </p:txBody>
      </p:sp>
      <p:pic>
        <p:nvPicPr>
          <p:cNvPr id="2097170" name="Picture 2097169"/>
          <p:cNvPicPr>
            <a:picLocks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12000" y="3069000"/>
            <a:ext cx="720000" cy="7200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/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97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evt="onBegin" delay="0"/>
                      </p:stCondLst>
                      <p:childTnLst>
                        <p:par>
                          <p:cTn id="13" fill="hold">
                            <p:stCondLst>
                              <p:cond evt="onBegin"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70844" fill="hold"/>
                                        <p:tgtEl>
                                          <p:spTgt spid="2097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70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97170"/>
                </p:tgtEl>
              </p:cMediaNode>
            </p:audio>
          </p:childTnLst>
        </p:cTn>
      </p:par>
    </p:tnLst>
    <p:bldLst>
      <p:bldP spid="10486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1"/>
          <p:cNvSpPr/>
          <p:nvPr/>
        </p:nvSpPr>
        <p:spPr>
          <a:xfrm>
            <a:off x="304800" y="1745673"/>
            <a:ext cx="84834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Classification of Full Wave Rectifier</a:t>
            </a:r>
            <a:r>
              <a:rPr lang="en-US" sz="36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:</a:t>
            </a:r>
          </a:p>
        </p:txBody>
      </p:sp>
      <p:sp>
        <p:nvSpPr>
          <p:cNvPr id="1048644" name="Rectangle 2"/>
          <p:cNvSpPr/>
          <p:nvPr/>
        </p:nvSpPr>
        <p:spPr>
          <a:xfrm>
            <a:off x="609600" y="29718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800" i="1" dirty="0">
                <a:solidFill>
                  <a:schemeClr val="tx2"/>
                </a:solidFill>
                <a:latin typeface="Adobe Fan Heiti Std B" pitchFamily="34" charset="-128"/>
                <a:ea typeface="Adobe Fan Heiti Std B" pitchFamily="34" charset="-128"/>
                <a:cs typeface="Aharoni" pitchFamily="2" charset="-79"/>
              </a:rPr>
              <a:t> The full wave rectifier can be further divided   mainly into following types:</a:t>
            </a:r>
            <a:endParaRPr lang="en-US" i="1" dirty="0">
              <a:solidFill>
                <a:schemeClr val="tx2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1048645" name="Rectangle 3"/>
          <p:cNvSpPr/>
          <p:nvPr/>
        </p:nvSpPr>
        <p:spPr>
          <a:xfrm>
            <a:off x="609600" y="4350327"/>
            <a:ext cx="7010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i="1" dirty="0">
                <a:solidFill>
                  <a:schemeClr val="tx2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sz="3200" i="1" dirty="0">
                <a:solidFill>
                  <a:schemeClr val="tx2"/>
                </a:solidFill>
                <a:latin typeface="Franklin Gothic Book" pitchFamily="34" charset="0"/>
                <a:ea typeface="Cambria Math" pitchFamily="18" charset="0"/>
                <a:cs typeface="Arial" pitchFamily="34" charset="0"/>
              </a:rPr>
              <a:t>Center Tapped Full Wave Rectifier.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i="1" dirty="0">
                <a:solidFill>
                  <a:schemeClr val="tx2"/>
                </a:solidFill>
                <a:latin typeface="Franklin Gothic Book" pitchFamily="34" charset="0"/>
                <a:ea typeface="Cambria Math" pitchFamily="18" charset="0"/>
                <a:cs typeface="Arial" pitchFamily="34" charset="0"/>
              </a:rPr>
              <a:t> Full Wave Bridge Rectifier </a:t>
            </a:r>
          </a:p>
        </p:txBody>
      </p:sp>
      <p:pic>
        <p:nvPicPr>
          <p:cNvPr id="2097162" name="Picture 2097161"/>
          <p:cNvPicPr>
            <a:picLocks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212000" y="3069000"/>
            <a:ext cx="720000" cy="7200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48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4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97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evt="onBegin" delay="0"/>
                      </p:stCondLst>
                      <p:childTnLst>
                        <p:par>
                          <p:cTn id="22" fill="hold">
                            <p:stCondLst>
                              <p:cond evt="onBegin"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0774" fill="hold"/>
                                        <p:tgtEl>
                                          <p:spTgt spid="2097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62"/>
                  </p:tgtEl>
                </p:cond>
              </p:nextCondLst>
            </p:seq>
          </p:childTnLst>
        </p:cTn>
      </p:par>
    </p:tnLst>
    <p:bldLst>
      <p:bldP spid="1048643" grpId="0"/>
      <p:bldP spid="10486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Content Placeholder 1"/>
          <p:cNvSpPr>
            <a:spLocks noGrp="1"/>
          </p:cNvSpPr>
          <p:nvPr>
            <p:ph idx="1"/>
          </p:nvPr>
        </p:nvSpPr>
        <p:spPr>
          <a:xfrm>
            <a:off x="381000" y="2514600"/>
            <a:ext cx="8381999" cy="3886200"/>
          </a:xfrm>
        </p:spPr>
        <p:txBody>
          <a:bodyPr>
            <a:normAutofit fontScale="95833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i="1" dirty="0">
                <a:latin typeface="Adobe Fan Heiti Std B" pitchFamily="34" charset="-128"/>
                <a:ea typeface="Adobe Fan Heiti Std B" pitchFamily="34" charset="-128"/>
                <a:cs typeface="Arial" pitchFamily="34" charset="0"/>
              </a:rPr>
              <a:t>In the center tapped full wave rectifier two diode were used.</a:t>
            </a:r>
          </a:p>
          <a:p>
            <a:pPr algn="just">
              <a:buFont typeface="Wingdings" pitchFamily="2" charset="2"/>
              <a:buChar char="q"/>
            </a:pPr>
            <a:r>
              <a:rPr lang="en-US" i="1" dirty="0">
                <a:latin typeface="Adobe Fan Heiti Std B" pitchFamily="34" charset="-128"/>
                <a:ea typeface="Adobe Fan Heiti Std B" pitchFamily="34" charset="-128"/>
                <a:cs typeface="Arial" pitchFamily="34" charset="0"/>
              </a:rPr>
              <a:t>These are connected to the center tapped secondary winding of the transformer.</a:t>
            </a:r>
          </a:p>
          <a:p>
            <a:pPr algn="just">
              <a:buFont typeface="Wingdings" pitchFamily="2" charset="2"/>
              <a:buChar char="q"/>
            </a:pPr>
            <a:r>
              <a:rPr lang="en-US" i="1" dirty="0">
                <a:latin typeface="Adobe Fan Heiti Std B" pitchFamily="34" charset="-128"/>
                <a:ea typeface="Adobe Fan Heiti Std B" pitchFamily="34" charset="-128"/>
                <a:cs typeface="Arial" pitchFamily="34" charset="0"/>
              </a:rPr>
              <a:t>The positive terminal of two diode is connected to the two ends of the transformer.</a:t>
            </a:r>
          </a:p>
          <a:p>
            <a:pPr algn="just">
              <a:buFont typeface="Wingdings" pitchFamily="2" charset="2"/>
              <a:buChar char="q"/>
            </a:pPr>
            <a:r>
              <a:rPr lang="en-US" i="1" dirty="0">
                <a:latin typeface="Adobe Fan Heiti Std B" pitchFamily="34" charset="-128"/>
                <a:ea typeface="Adobe Fan Heiti Std B" pitchFamily="34" charset="-128"/>
                <a:cs typeface="Arial" pitchFamily="34" charset="0"/>
              </a:rPr>
              <a:t>Center tap divides the total secondary voltage into equal parts.</a:t>
            </a:r>
          </a:p>
          <a:p>
            <a:pPr algn="just">
              <a:buFont typeface="Wingdings" pitchFamily="2" charset="2"/>
              <a:buChar char="q"/>
            </a:pPr>
            <a:r>
              <a:rPr lang="en-US" i="1" dirty="0">
                <a:latin typeface="Adobe Fan Heiti Std B" pitchFamily="34" charset="-128"/>
                <a:ea typeface="Adobe Fan Heiti Std B" pitchFamily="34" charset="-128"/>
                <a:cs typeface="Arial" pitchFamily="34" charset="0"/>
              </a:rPr>
              <a:t>The center-tap is usually considered as the ground point or the zero voltage reference point.</a:t>
            </a:r>
          </a:p>
          <a:p>
            <a:pPr algn="just">
              <a:buFont typeface="Wingdings" pitchFamily="2" charset="2"/>
              <a:buChar char="q"/>
            </a:pPr>
            <a:endParaRPr lang="en-US" i="1" dirty="0"/>
          </a:p>
        </p:txBody>
      </p:sp>
      <p:sp>
        <p:nvSpPr>
          <p:cNvPr id="1048647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>
                <a:latin typeface="Algerian" pitchFamily="82" charset="0"/>
              </a:rPr>
              <a:t>Center Tapped Full Wave Rectifier</a:t>
            </a:r>
          </a:p>
        </p:txBody>
      </p:sp>
      <p:pic>
        <p:nvPicPr>
          <p:cNvPr id="2097163" name="Picture 2097162"/>
          <p:cNvPicPr>
            <a:picLocks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212000" y="3069000"/>
            <a:ext cx="720000" cy="72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4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48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48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48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48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/>
            </p:seq>
            <p:seq concurrent="1" nextAc="seek">
              <p:cTn id="36" restart="whenNotActive" fill="hold" evtFilter="cancelBubble" nodeType="interactiveSeq"/>
            </p:seq>
            <p:seq concurrent="1" nextAc="seek">
              <p:cTn id="37" restart="whenNotActive" fill="hold" evtFilter="cancelBubble" nodeType="interactiveSeq"/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97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evt="onBegin" delay="0"/>
                      </p:stCondLst>
                      <p:childTnLst>
                        <p:par>
                          <p:cTn id="40" fill="hold">
                            <p:stCondLst>
                              <p:cond evt="onBegin"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33816" fill="hold"/>
                                        <p:tgtEl>
                                          <p:spTgt spid="20971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63"/>
                  </p:tgtEl>
                </p:cond>
              </p:nextCondLst>
            </p:seq>
          </p:childTnLst>
        </p:cTn>
      </p:par>
    </p:tnLst>
    <p:bldLst>
      <p:bldP spid="1048646" grpId="0" build="p"/>
      <p:bldP spid="10486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i="1" dirty="0">
                <a:latin typeface="Arial" pitchFamily="34" charset="0"/>
                <a:cs typeface="Arial" pitchFamily="34" charset="0"/>
              </a:rPr>
              <a:t>Full wave bridge rectifier four diodes are arranged in the form of a bridge.</a:t>
            </a:r>
          </a:p>
          <a:p>
            <a:pPr algn="just">
              <a:buFont typeface="Wingdings" pitchFamily="2" charset="2"/>
              <a:buChar char="v"/>
            </a:pPr>
            <a:r>
              <a:rPr lang="en-US" i="1" dirty="0">
                <a:latin typeface="Arial" pitchFamily="34" charset="0"/>
                <a:cs typeface="Arial" pitchFamily="34" charset="0"/>
              </a:rPr>
              <a:t>This configuration provides same polarity output with either polarity.</a:t>
            </a:r>
          </a:p>
          <a:p>
            <a:pPr algn="just">
              <a:buFont typeface="Wingdings" pitchFamily="2" charset="2"/>
              <a:buChar char="v"/>
            </a:pPr>
            <a:r>
              <a:rPr lang="en-US" i="1" dirty="0">
                <a:latin typeface="Arial" pitchFamily="34" charset="0"/>
                <a:cs typeface="Arial" pitchFamily="34" charset="0"/>
              </a:rPr>
              <a:t>The main advantages of this bridge circuit is that it does not require a special center tapped transformer.</a:t>
            </a:r>
          </a:p>
          <a:p>
            <a:pPr algn="just">
              <a:buFont typeface="Wingdings" pitchFamily="2" charset="2"/>
              <a:buChar char="v"/>
            </a:pPr>
            <a:r>
              <a:rPr lang="en-US" i="1" dirty="0">
                <a:latin typeface="Arial" pitchFamily="34" charset="0"/>
                <a:cs typeface="Arial" pitchFamily="34" charset="0"/>
              </a:rPr>
              <a:t>The single secondary winding is connected to one side of the diode bridge network and the load to the other side.</a:t>
            </a:r>
          </a:p>
        </p:txBody>
      </p:sp>
      <p:sp>
        <p:nvSpPr>
          <p:cNvPr id="104864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Algerian" pitchFamily="82" charset="0"/>
              </a:rPr>
              <a:t>Full Wave Bridge Rectifier</a:t>
            </a:r>
          </a:p>
        </p:txBody>
      </p:sp>
      <p:pic>
        <p:nvPicPr>
          <p:cNvPr id="2097164" name="Picture 2097163"/>
          <p:cNvPicPr>
            <a:picLocks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212000" y="3069000"/>
            <a:ext cx="720000" cy="7200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4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8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8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8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48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48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8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8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48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48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48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48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48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097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evt="onBegin" delay="0"/>
                      </p:stCondLst>
                      <p:childTnLst>
                        <p:par>
                          <p:cTn id="45" fill="hold">
                            <p:stCondLst>
                              <p:cond evt="onBegin"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71177" fill="hold"/>
                                        <p:tgtEl>
                                          <p:spTgt spid="20971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64"/>
                  </p:tgtEl>
                </p:cond>
              </p:nextCondLst>
            </p:seq>
          </p:childTnLst>
        </p:cTn>
      </p:par>
    </p:tnLst>
    <p:bldLst>
      <p:bldP spid="1048648" grpId="0" build="p"/>
      <p:bldP spid="10486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bg1"/>
                </a:solidFill>
                <a:latin typeface="Algerian" pitchFamily="82" charset="0"/>
              </a:rPr>
              <a:t>Characteristic of full wave rectification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48655" name="TextBox 4"/>
          <p:cNvSpPr txBox="1"/>
          <p:nvPr/>
        </p:nvSpPr>
        <p:spPr>
          <a:xfrm>
            <a:off x="387927" y="2133600"/>
            <a:ext cx="8763000" cy="6822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3200" b="1" i="1" dirty="0">
                <a:solidFill>
                  <a:schemeClr val="tx2"/>
                </a:solidFill>
                <a:latin typeface="AngsanaUPC" pitchFamily="18" charset="-34"/>
                <a:ea typeface="Adobe Gothic Std B" pitchFamily="34" charset="-128"/>
                <a:cs typeface="AngsanaUPC" pitchFamily="18" charset="-34"/>
              </a:rPr>
              <a:t>Ripple factor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b="1" i="1" dirty="0">
                <a:solidFill>
                  <a:schemeClr val="tx2"/>
                </a:solidFill>
                <a:latin typeface="AngsanaUPC" pitchFamily="18" charset="-34"/>
                <a:ea typeface="Adobe Gothic Std B" pitchFamily="34" charset="-128"/>
                <a:cs typeface="AngsanaUPC" pitchFamily="18" charset="-34"/>
              </a:rPr>
              <a:t>Rectifier efficiency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b="1" i="1" dirty="0">
                <a:solidFill>
                  <a:schemeClr val="tx2"/>
                </a:solidFill>
                <a:latin typeface="AngsanaUPC" pitchFamily="18" charset="-34"/>
                <a:ea typeface="Adobe Gothic Std B" pitchFamily="34" charset="-128"/>
                <a:cs typeface="AngsanaUPC" pitchFamily="18" charset="-34"/>
              </a:rPr>
              <a:t>Peak inverse voltage (PIV)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b="1" i="1" dirty="0">
                <a:solidFill>
                  <a:schemeClr val="tx2"/>
                </a:solidFill>
                <a:latin typeface="AngsanaUPC" pitchFamily="18" charset="-34"/>
                <a:ea typeface="Adobe Gothic Std B" pitchFamily="34" charset="-128"/>
                <a:cs typeface="AngsanaUPC" pitchFamily="18" charset="-34"/>
              </a:rPr>
              <a:t>DC output current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b="1" i="1" dirty="0">
                <a:solidFill>
                  <a:schemeClr val="tx2"/>
                </a:solidFill>
                <a:latin typeface="AngsanaUPC" pitchFamily="18" charset="-34"/>
                <a:ea typeface="Adobe Gothic Std B" pitchFamily="34" charset="-128"/>
                <a:cs typeface="AngsanaUPC" pitchFamily="18" charset="-34"/>
              </a:rPr>
              <a:t>DC output voltage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b="1" i="1" dirty="0">
                <a:solidFill>
                  <a:schemeClr val="tx2"/>
                </a:solidFill>
                <a:latin typeface="AngsanaUPC" pitchFamily="18" charset="-34"/>
                <a:ea typeface="Adobe Gothic Std B" pitchFamily="34" charset="-128"/>
                <a:cs typeface="AngsanaUPC" pitchFamily="18" charset="-34"/>
              </a:rPr>
              <a:t>Root mean square (RMS) Value of current   I</a:t>
            </a:r>
            <a:r>
              <a:rPr lang="en-US" sz="3200" b="1" i="1" baseline="-25000" dirty="0">
                <a:solidFill>
                  <a:schemeClr val="tx2"/>
                </a:solidFill>
                <a:latin typeface="AngsanaUPC" pitchFamily="18" charset="-34"/>
                <a:ea typeface="Adobe Gothic Std B" pitchFamily="34" charset="-128"/>
                <a:cs typeface="AngsanaUPC" pitchFamily="18" charset="-34"/>
              </a:rPr>
              <a:t>RMS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b="1" i="1" dirty="0">
                <a:solidFill>
                  <a:schemeClr val="tx2"/>
                </a:solidFill>
                <a:latin typeface="AngsanaUPC" pitchFamily="18" charset="-34"/>
                <a:ea typeface="Adobe Gothic Std B" pitchFamily="34" charset="-128"/>
                <a:cs typeface="AngsanaUPC" pitchFamily="18" charset="-34"/>
              </a:rPr>
              <a:t>Root mean square (RMS) Value of  the output load voltage V</a:t>
            </a:r>
            <a:r>
              <a:rPr lang="en-US" sz="3200" b="1" i="1" baseline="-25000" dirty="0">
                <a:solidFill>
                  <a:schemeClr val="tx2"/>
                </a:solidFill>
                <a:latin typeface="AngsanaUPC" pitchFamily="18" charset="-34"/>
                <a:ea typeface="Adobe Gothic Std B" pitchFamily="34" charset="-128"/>
                <a:cs typeface="AngsanaUPC" pitchFamily="18" charset="-34"/>
              </a:rPr>
              <a:t>RMS</a:t>
            </a:r>
            <a:endParaRPr lang="en-US" sz="3200" b="1" i="1" dirty="0">
              <a:solidFill>
                <a:schemeClr val="tx2"/>
              </a:solidFill>
              <a:latin typeface="AngsanaUPC" pitchFamily="18" charset="-34"/>
              <a:ea typeface="Adobe Gothic Std B" pitchFamily="34" charset="-128"/>
              <a:cs typeface="AngsanaUPC" pitchFamily="18" charset="-34"/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sz="3200" b="1" i="1" dirty="0">
              <a:solidFill>
                <a:schemeClr val="tx2"/>
              </a:solidFill>
              <a:latin typeface="AngsanaUPC" pitchFamily="18" charset="-34"/>
              <a:ea typeface="Adobe Gothic Std B" pitchFamily="34" charset="-128"/>
              <a:cs typeface="AngsanaUPC" pitchFamily="18" charset="-34"/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sz="3200" b="1" i="1" dirty="0">
              <a:latin typeface="AngsanaUPC" pitchFamily="18" charset="-34"/>
              <a:ea typeface="Adobe Gothic Std B" pitchFamily="34" charset="-128"/>
              <a:cs typeface="AngsanaUPC" pitchFamily="18" charset="-34"/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sz="3200" b="1" i="1" dirty="0">
              <a:latin typeface="AngsanaUPC" pitchFamily="18" charset="-34"/>
              <a:ea typeface="Adobe Gothic Std B" pitchFamily="34" charset="-128"/>
              <a:cs typeface="AngsanaUPC" pitchFamily="18" charset="-34"/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sz="2400" dirty="0"/>
          </a:p>
          <a:p>
            <a:pPr marL="285750" indent="-285750">
              <a:buFont typeface="Wingdings" pitchFamily="2" charset="2"/>
              <a:buChar char="v"/>
            </a:pPr>
            <a:endParaRPr lang="en-US" sz="2400" dirty="0"/>
          </a:p>
        </p:txBody>
      </p:sp>
      <p:pic>
        <p:nvPicPr>
          <p:cNvPr id="2097165" name="Picture 2097164"/>
          <p:cNvPicPr>
            <a:picLocks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212000" y="3069000"/>
            <a:ext cx="720000" cy="72000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/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97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evt="onBegin" delay="0"/>
                      </p:stCondLst>
                      <p:childTnLst>
                        <p:par>
                          <p:cTn id="18" fill="hold">
                            <p:stCondLst>
                              <p:cond evt="onBegin"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2422" fill="hold"/>
                                        <p:tgtEl>
                                          <p:spTgt spid="2097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65"/>
                  </p:tgtEl>
                </p:cond>
              </p:nextCondLst>
            </p:seq>
          </p:childTnLst>
        </p:cTn>
      </p:par>
    </p:tnLst>
    <p:bldLst>
      <p:bldP spid="1048654" grpId="0"/>
      <p:bldP spid="10486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latin typeface="Algerian" pitchFamily="82" charset="0"/>
              </a:rPr>
              <a:t>Characteristic of full wave rectification</a:t>
            </a:r>
          </a:p>
        </p:txBody>
      </p:sp>
      <p:sp>
        <p:nvSpPr>
          <p:cNvPr id="1048657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1000" y="1752600"/>
            <a:ext cx="8001000" cy="4849917"/>
          </a:xfrm>
          <a:prstGeom prst="rect">
            <a:avLst/>
          </a:prstGeom>
          <a:blipFill rotWithShape="1">
            <a:blip r:embed="rId4"/>
            <a:stretch>
              <a:fillRect l="-3125" t="-4277" r="-50838" b="-755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pic>
        <p:nvPicPr>
          <p:cNvPr id="2097166" name="Picture 2097165"/>
          <p:cNvPicPr>
            <a:picLocks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12000" y="3069000"/>
            <a:ext cx="720000" cy="72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97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evt="onBegin" delay="0"/>
                      </p:stCondLst>
                      <p:childTnLst>
                        <p:par>
                          <p:cTn id="15" fill="hold">
                            <p:stCondLst>
                              <p:cond evt="onBegin"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83011" fill="hold"/>
                                        <p:tgtEl>
                                          <p:spTgt spid="20971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66"/>
                  </p:tgtEl>
                </p:cond>
              </p:nextCondLst>
            </p:seq>
          </p:childTnLst>
        </p:cTn>
      </p:par>
    </p:tnLst>
    <p:bldLst>
      <p:bldP spid="1048656" grpId="0"/>
      <p:bldP spid="104865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On-screen Show (4:3)</PresentationFormat>
  <Paragraphs>65</Paragraphs>
  <Slides>14</Slides>
  <Notes>3</Notes>
  <HiddenSlides>0</HiddenSlides>
  <MMClips>13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Adobe Fan Heiti Std B</vt:lpstr>
      <vt:lpstr>Adobe Gothic Std B</vt:lpstr>
      <vt:lpstr>Aharoni</vt:lpstr>
      <vt:lpstr>Algerian</vt:lpstr>
      <vt:lpstr>AngsanaUPC</vt:lpstr>
      <vt:lpstr>Arial</vt:lpstr>
      <vt:lpstr>Calibri</vt:lpstr>
      <vt:lpstr>Cambria Math</vt:lpstr>
      <vt:lpstr>Candara</vt:lpstr>
      <vt:lpstr>Franklin Gothic Book</vt:lpstr>
      <vt:lpstr>Symbol</vt:lpstr>
      <vt:lpstr>Wingdings</vt:lpstr>
      <vt:lpstr>Waveform</vt:lpstr>
      <vt:lpstr>Full wave rectifier    Instructor: Ms. Hira Akash </vt:lpstr>
      <vt:lpstr>Full Wave Rectifier</vt:lpstr>
      <vt:lpstr>Half-wave Rectifiers</vt:lpstr>
      <vt:lpstr>PowerPoint Presentation</vt:lpstr>
      <vt:lpstr>PowerPoint Presentation</vt:lpstr>
      <vt:lpstr>Center Tapped Full Wave Rectifier</vt:lpstr>
      <vt:lpstr>Full Wave Bridge Rectifier</vt:lpstr>
      <vt:lpstr>Characteristic of full wave rectification</vt:lpstr>
      <vt:lpstr>Characteristic of full wave rectification</vt:lpstr>
      <vt:lpstr>Ripple Factor</vt:lpstr>
      <vt:lpstr>PowerPoint Presentation</vt:lpstr>
      <vt:lpstr>PowerPoint Presentation</vt:lpstr>
      <vt:lpstr>Advantages of full wave rectifier:</vt:lpstr>
      <vt:lpstr>Disadvantages of full wave rectifier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Wave Rectifier</dc:title>
  <dc:creator>HASNAIN ALI</dc:creator>
  <cp:lastModifiedBy>Hira</cp:lastModifiedBy>
  <cp:revision>1</cp:revision>
  <dcterms:created xsi:type="dcterms:W3CDTF">2020-04-06T18:01:50Z</dcterms:created>
  <dcterms:modified xsi:type="dcterms:W3CDTF">2020-05-07T20:41:43Z</dcterms:modified>
</cp:coreProperties>
</file>