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81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Rectangle 43">
            <a:extLst>
              <a:ext uri="{FF2B5EF4-FFF2-40B4-BE49-F238E27FC236}">
                <a16:creationId xmlns:a16="http://schemas.microsoft.com/office/drawing/2014/main" xmlns="" id="{DA422F23-1DCF-4DEC-93F0-130B7F638B0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endParaRPr lang="en-US" altLang="en-US"/>
          </a:p>
        </p:txBody>
      </p:sp>
      <p:sp>
        <p:nvSpPr>
          <p:cNvPr id="1048620" name="Rectangle 44">
            <a:extLst>
              <a:ext uri="{FF2B5EF4-FFF2-40B4-BE49-F238E27FC236}">
                <a16:creationId xmlns:a16="http://schemas.microsoft.com/office/drawing/2014/main" xmlns="" id="{00CCD438-2BD1-40B8-AB43-B4DF65E0975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 altLang="en-US"/>
          </a:p>
        </p:txBody>
      </p:sp>
      <p:sp>
        <p:nvSpPr>
          <p:cNvPr id="1048621" name="Rectangle 45">
            <a:extLst>
              <a:ext uri="{FF2B5EF4-FFF2-40B4-BE49-F238E27FC236}">
                <a16:creationId xmlns:a16="http://schemas.microsoft.com/office/drawing/2014/main" xmlns="" id="{FBC57BDB-AC3B-41A9-9A99-B487F4CBD84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8622" name="Rectangle 46">
            <a:extLst>
              <a:ext uri="{FF2B5EF4-FFF2-40B4-BE49-F238E27FC236}">
                <a16:creationId xmlns:a16="http://schemas.microsoft.com/office/drawing/2014/main" xmlns="" id="{27EAEBF1-3FB9-494C-9367-3ACD6C9DD84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0"/>
            <a:r>
              <a:rPr lang="en-US" altLang="en-US"/>
              <a:t>Second level</a:t>
            </a:r>
          </a:p>
          <a:p>
            <a:pPr lvl="0"/>
            <a:r>
              <a:rPr lang="en-US" altLang="en-US"/>
              <a:t>Third level</a:t>
            </a:r>
          </a:p>
          <a:p>
            <a:pPr lvl="0"/>
            <a:r>
              <a:rPr lang="en-US" altLang="en-US"/>
              <a:t>Fourth level</a:t>
            </a:r>
          </a:p>
          <a:p>
            <a:pPr lvl="0"/>
            <a:r>
              <a:rPr lang="en-US" altLang="en-US"/>
              <a:t>Fifth level</a:t>
            </a:r>
          </a:p>
        </p:txBody>
      </p:sp>
      <p:sp>
        <p:nvSpPr>
          <p:cNvPr id="1048623" name="Rectangle 47">
            <a:extLst>
              <a:ext uri="{FF2B5EF4-FFF2-40B4-BE49-F238E27FC236}">
                <a16:creationId xmlns:a16="http://schemas.microsoft.com/office/drawing/2014/main" xmlns="" id="{63152B53-CAB5-4951-9D86-ED6F1A429D0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endParaRPr lang="en-US" altLang="en-US"/>
          </a:p>
        </p:txBody>
      </p:sp>
      <p:sp>
        <p:nvSpPr>
          <p:cNvPr id="1048624" name="Rectangle 48">
            <a:extLst>
              <a:ext uri="{FF2B5EF4-FFF2-40B4-BE49-F238E27FC236}">
                <a16:creationId xmlns:a16="http://schemas.microsoft.com/office/drawing/2014/main" xmlns="" id="{B6D54F23-984C-4927-99E3-85BC637880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105D1B9A-A000-4EB5-B596-7C2BF444E2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50803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7AC67F-E5B5-4A8B-88AD-93C1012EB4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DF966DB-33F3-4624-9D22-668B268A48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408369-C975-43BE-B20F-E8FD9182B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EAFFFF-95FD-44DA-89EF-40D489D9B081}" type="datetime1">
              <a:rPr lang="zh-CN" altLang="en-US"/>
              <a:pPr/>
              <a:t>2020/5/8</a:t>
            </a:fld>
            <a:endParaRPr lang="zh-CN" altLang="en-US" b="1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13A0DE-6B67-4EAC-9078-183C7138F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782581E-2B94-4E3A-AB91-D55902047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7F86-DCB9-49E9-98A8-602930F9E25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2909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667946-72B3-4E82-B416-AC7C05AA6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AC8478A-A7F5-4253-941F-8C940DAE95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6F1E89A-AB4D-4657-8979-1FC2F663C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EAFFFF-95FD-44DA-89EF-40D489D9B081}" type="datetime1">
              <a:rPr lang="zh-CN" altLang="en-US"/>
              <a:pPr/>
              <a:t>2020/5/8</a:t>
            </a:fld>
            <a:endParaRPr lang="zh-CN" altLang="en-US" b="1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8B697DD-B69B-47FB-9BF1-BF85630FC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BA867B-1509-4CD1-8F8F-FD3B5EAAE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C4577-7F87-4720-AF9D-66C5F29421F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880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8FE541A-F809-4AD1-A1B4-3F8079C580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17209EF-3BE8-4307-841D-4339A41306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8D7E1A-E7EC-4942-B679-395209323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EAFFFF-95FD-44DA-89EF-40D489D9B081}" type="datetime1">
              <a:rPr lang="zh-CN" altLang="en-US"/>
              <a:pPr/>
              <a:t>2020/5/8</a:t>
            </a:fld>
            <a:endParaRPr lang="zh-CN" altLang="en-US" b="1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F0C43D-0204-4AAA-A980-5ED09C05C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BEA9D7A-2632-417C-A0DB-697647285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D5EDF0-09EB-45B9-87C1-6F3B63562A8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3077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44D747-2592-4D44-95FC-28EB13CAE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4F20BA-ACB8-4C93-B2A0-C3116251F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7EF1E3-846F-4633-B5A1-483C8DFBF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EAFFFF-95FD-44DA-89EF-40D489D9B081}" type="datetime1">
              <a:rPr lang="zh-CN" altLang="en-US"/>
              <a:pPr/>
              <a:t>2020/5/8</a:t>
            </a:fld>
            <a:endParaRPr lang="zh-CN" altLang="en-US" b="1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5A9618C-C7F9-44E5-BA34-5221DA066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8EB7841-3037-4543-B374-538396DE8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B8461-061A-4877-8A0C-A3B5A3131395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7015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16B5D1-63FD-49B1-89E0-65465E5A8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47FA806-1823-4473-BFFA-F5B1E3FDF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31149FE-CD29-4339-9142-E203C15BB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EAFFFF-95FD-44DA-89EF-40D489D9B081}" type="datetime1">
              <a:rPr lang="zh-CN" altLang="en-US"/>
              <a:pPr/>
              <a:t>2020/5/8</a:t>
            </a:fld>
            <a:endParaRPr lang="zh-CN" altLang="en-US" b="1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127610-F8F2-482C-B772-163D7CDD6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53D84DD-AC9F-4A95-981E-54C0D04FF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22437-5FDE-4476-B6DB-664DA497225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9846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F25AAA-D455-49CE-9E28-E8396DE41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DD5772-9A3C-41FE-B81F-87A1724305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16FB36E-16EE-43D3-9832-B88DB0FF9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E763C5C-BC5A-41AA-BE5C-0CA562011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EAFFFF-95FD-44DA-89EF-40D489D9B081}" type="datetime1">
              <a:rPr lang="zh-CN" altLang="en-US"/>
              <a:pPr/>
              <a:t>2020/5/8</a:t>
            </a:fld>
            <a:endParaRPr lang="zh-CN" altLang="en-US" b="1">
              <a:latin typeface="+mn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05E59D3-07AE-4DDC-A190-DED14CC14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E01E868-5A9E-4D32-803C-272A1491C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188676-E3A3-40E0-854D-7FCAD544F4D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1067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9406A5-44D5-4068-BA8A-2024E7765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D580BAF-8872-4442-8A66-8F589C83F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3FE9710-C1C1-4652-8F2D-EDA108E25B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959DC60-4CB7-4395-9DE8-2C14BAC068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F2456EB-343A-4439-A488-68748AC3CF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5C3CD99-7B09-46BD-AD73-9E6C77CF3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EAFFFF-95FD-44DA-89EF-40D489D9B081}" type="datetime1">
              <a:rPr lang="zh-CN" altLang="en-US"/>
              <a:pPr/>
              <a:t>2020/5/8</a:t>
            </a:fld>
            <a:endParaRPr lang="zh-CN" altLang="en-US" b="1">
              <a:latin typeface="+mn-lt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8F6BAFE-0A69-4D4A-BA58-1B6A97C7A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205B0B8-FC9D-4AF9-9157-76F9AFF9C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4DD1D6-41BD-466D-9DBB-D97952FD89C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6230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4B30F2-5992-4544-8E76-BDA9F74AC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4A06310-6F25-4917-9044-91A33E3A7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EAFFFF-95FD-44DA-89EF-40D489D9B081}" type="datetime1">
              <a:rPr lang="zh-CN" altLang="en-US"/>
              <a:pPr/>
              <a:t>2020/5/8</a:t>
            </a:fld>
            <a:endParaRPr lang="zh-CN" altLang="en-US" b="1">
              <a:latin typeface="+mn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6BA9FC8-EF60-4777-8764-681033725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7EBC3E0-399A-4895-8674-D8B2C3FD7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2AB481-F0CC-4CB8-A96F-0C39DA654E3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7489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8D5A437-AEA0-4D10-8188-C702F9B2B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EAFFFF-95FD-44DA-89EF-40D489D9B081}" type="datetime1">
              <a:rPr lang="zh-CN" altLang="en-US"/>
              <a:pPr/>
              <a:t>2020/5/8</a:t>
            </a:fld>
            <a:endParaRPr lang="zh-CN" altLang="en-US" b="1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DBC330F-EA65-4BAE-9ED5-6B28FFAC1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2C95F43-84DB-4587-B139-3B4A2272C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49BE0-4368-44B9-80D9-179DDA6E0A5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5098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31F108-2BA0-4F29-8BB4-E432FD018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B3E3DB-2A6C-4F3E-9FB1-7FB17D9A9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6F6F8B0-6425-4EA5-B137-3F60FA7BD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312095E-E760-4EA2-821A-DF8C90FFB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EAFFFF-95FD-44DA-89EF-40D489D9B081}" type="datetime1">
              <a:rPr lang="zh-CN" altLang="en-US"/>
              <a:pPr/>
              <a:t>2020/5/8</a:t>
            </a:fld>
            <a:endParaRPr lang="zh-CN" altLang="en-US" b="1">
              <a:latin typeface="+mn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0F9BA78-237A-4402-90BC-D8A3A630E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8FDDA57-8C45-463F-958D-D99A22402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9949C-AC45-4CCB-A06D-D1247C8BDD3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5810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2782CD-5178-4733-8C0F-75EF0F13B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C144BFD-1AB8-4C8A-B4F2-7B38744DF6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E67DE7C-295B-4F4C-90DF-C7DFDA8CD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5A3A62E-E982-4E48-8335-9644B9472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EAFFFF-95FD-44DA-89EF-40D489D9B081}" type="datetime1">
              <a:rPr lang="zh-CN" altLang="en-US"/>
              <a:pPr/>
              <a:t>2020/5/8</a:t>
            </a:fld>
            <a:endParaRPr lang="zh-CN" altLang="en-US" b="1">
              <a:latin typeface="+mn-lt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DFEBEEA-8573-4C3A-9D4D-C26A7E1FE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46806D8-47A4-46CF-AE16-BFCFF07E9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C7DEC0-BA68-4942-B07D-F147FFF6CFED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0303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ectangle 1024">
            <a:extLst>
              <a:ext uri="{FF2B5EF4-FFF2-40B4-BE49-F238E27FC236}">
                <a16:creationId xmlns:a16="http://schemas.microsoft.com/office/drawing/2014/main" xmlns="" id="{3FBD1DAF-123B-40F7-8E03-A84A6FF96A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48577" name="Rectangle 1025">
            <a:extLst>
              <a:ext uri="{FF2B5EF4-FFF2-40B4-BE49-F238E27FC236}">
                <a16:creationId xmlns:a16="http://schemas.microsoft.com/office/drawing/2014/main" xmlns="" id="{6FDD3A23-B7DB-4AC8-A83A-7803F587A1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48578" name="Rectangle 1026">
            <a:extLst>
              <a:ext uri="{FF2B5EF4-FFF2-40B4-BE49-F238E27FC236}">
                <a16:creationId xmlns:a16="http://schemas.microsoft.com/office/drawing/2014/main" xmlns="" id="{97DAA0D4-6159-43D5-9DA0-E5FAE0366C2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88888"/>
                </a:solidFill>
                <a:ea typeface="+mn-ea"/>
              </a:defRPr>
            </a:lvl1pPr>
          </a:lstStyle>
          <a:p>
            <a:fld id="{8EEAFFFF-95FD-44DA-89EF-40D489D9B081}" type="datetime1">
              <a:rPr lang="zh-CN" altLang="en-US"/>
              <a:pPr/>
              <a:t>2020/5/8</a:t>
            </a:fld>
            <a:endParaRPr lang="zh-CN" altLang="en-US" b="1">
              <a:latin typeface="+mn-lt"/>
            </a:endParaRPr>
          </a:p>
        </p:txBody>
      </p:sp>
      <p:sp>
        <p:nvSpPr>
          <p:cNvPr id="1048579" name="Rectangle 1027">
            <a:extLst>
              <a:ext uri="{FF2B5EF4-FFF2-40B4-BE49-F238E27FC236}">
                <a16:creationId xmlns:a16="http://schemas.microsoft.com/office/drawing/2014/main" xmlns="" id="{ACC851F8-228A-4896-81C1-BF0F433FE04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888888"/>
                </a:solidFill>
                <a:latin typeface="+mn-lt"/>
                <a:ea typeface="+mn-ea"/>
              </a:defRPr>
            </a:lvl1pPr>
          </a:lstStyle>
          <a:p>
            <a:endParaRPr lang="zh-CN" altLang="en-US"/>
          </a:p>
        </p:txBody>
      </p:sp>
      <p:sp>
        <p:nvSpPr>
          <p:cNvPr id="1048580" name="Rectangle 1028">
            <a:extLst>
              <a:ext uri="{FF2B5EF4-FFF2-40B4-BE49-F238E27FC236}">
                <a16:creationId xmlns:a16="http://schemas.microsoft.com/office/drawing/2014/main" xmlns="" id="{FBA91F97-FAB9-4A8A-9B36-BD83ED71F67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888888"/>
                </a:solidFill>
                <a:latin typeface="+mn-lt"/>
                <a:ea typeface="+mn-ea"/>
              </a:defRPr>
            </a:lvl1pPr>
          </a:lstStyle>
          <a:p>
            <a:fld id="{7EE9DEB1-365D-40A5-AB99-EF1729C8A3BC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Rectangle 53">
            <a:extLst>
              <a:ext uri="{FF2B5EF4-FFF2-40B4-BE49-F238E27FC236}">
                <a16:creationId xmlns:a16="http://schemas.microsoft.com/office/drawing/2014/main" xmlns="" id="{7D8D919D-BF06-474F-828F-F55F41330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1675" y="2471738"/>
            <a:ext cx="494823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b="1" dirty="0" smtClean="0"/>
              <a:t>Reverse-Biased </a:t>
            </a:r>
            <a:r>
              <a:rPr lang="en-US" altLang="en-US" sz="3200" b="1" dirty="0"/>
              <a:t>junction diode </a:t>
            </a:r>
            <a:endParaRPr lang="en-US" altLang="en-US" dirty="0"/>
          </a:p>
        </p:txBody>
      </p:sp>
    </p:spTree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Rectangle 55">
            <a:extLst>
              <a:ext uri="{FF2B5EF4-FFF2-40B4-BE49-F238E27FC236}">
                <a16:creationId xmlns:a16="http://schemas.microsoft.com/office/drawing/2014/main" xmlns="" id="{8F7DD8E3-079D-41DD-AA30-3C63A7C253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388" y="1652588"/>
            <a:ext cx="7515225" cy="26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b="1"/>
              <a:t>P-N</a:t>
            </a:r>
            <a:r>
              <a:rPr lang="en-US" altLang="en-US" sz="3200"/>
              <a:t> </a:t>
            </a:r>
            <a:r>
              <a:rPr lang="en-US" altLang="en-US" sz="3200" b="1"/>
              <a:t>junction</a:t>
            </a:r>
            <a:r>
              <a:rPr lang="en-US" altLang="en-US" sz="3200"/>
              <a:t> </a:t>
            </a:r>
            <a:r>
              <a:rPr lang="en-US" altLang="en-US" sz="3200" b="1"/>
              <a:t>diode</a:t>
            </a:r>
            <a:endParaRPr lang="en-US" altLang="en-US"/>
          </a:p>
          <a:p>
            <a:r>
              <a:rPr lang="en-US" altLang="en-US" sz="3200"/>
              <a:t>A p-n junction diode is a piece of silicon that has two terminals . One of the terminal is doped with </a:t>
            </a:r>
            <a:r>
              <a:rPr lang="en-US" altLang="en-US" sz="3200" b="1"/>
              <a:t>P-type</a:t>
            </a:r>
            <a:r>
              <a:rPr lang="en-US" altLang="en-US" sz="3200"/>
              <a:t> material and other with </a:t>
            </a:r>
            <a:r>
              <a:rPr lang="en-US" altLang="en-US" sz="3200" b="1"/>
              <a:t>N-type</a:t>
            </a:r>
            <a:r>
              <a:rPr lang="en-US" altLang="en-US" sz="3200"/>
              <a:t> material.            </a:t>
            </a:r>
            <a:endParaRPr lang="en-US" altLang="en-US"/>
          </a:p>
        </p:txBody>
      </p:sp>
      <p:pic>
        <p:nvPicPr>
          <p:cNvPr id="2097187" name="Picture 35">
            <a:extLst>
              <a:ext uri="{FF2B5EF4-FFF2-40B4-BE49-F238E27FC236}">
                <a16:creationId xmlns:a16="http://schemas.microsoft.com/office/drawing/2014/main" xmlns="" id="{7C85ECD4-DB7F-4263-B22C-616D6A5F20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463" y="4679950"/>
            <a:ext cx="889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Rectangle 57">
            <a:extLst>
              <a:ext uri="{FF2B5EF4-FFF2-40B4-BE49-F238E27FC236}">
                <a16:creationId xmlns:a16="http://schemas.microsoft.com/office/drawing/2014/main" xmlns="" id="{10DCC05F-BF9F-4D79-949F-F751AA101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251200"/>
            <a:ext cx="4572000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 sz="2800"/>
          </a:p>
        </p:txBody>
      </p:sp>
      <p:pic>
        <p:nvPicPr>
          <p:cNvPr id="2097189" name="Picture 37">
            <a:extLst>
              <a:ext uri="{FF2B5EF4-FFF2-40B4-BE49-F238E27FC236}">
                <a16:creationId xmlns:a16="http://schemas.microsoft.com/office/drawing/2014/main" xmlns="" id="{0F4487E5-47C2-4FB0-8105-177B76422D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" y="1968500"/>
            <a:ext cx="8955087" cy="292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8635" name="Rectangle 59">
            <a:extLst>
              <a:ext uri="{FF2B5EF4-FFF2-40B4-BE49-F238E27FC236}">
                <a16:creationId xmlns:a16="http://schemas.microsoft.com/office/drawing/2014/main" xmlns="" id="{27FFB7A2-58D0-4084-B111-6D18AD930A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4013" y="4889500"/>
            <a:ext cx="3068637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/>
              <a:t>p-n junction diode </a:t>
            </a:r>
            <a:endParaRPr lang="en-US" altLang="en-US"/>
          </a:p>
          <a:p>
            <a:r>
              <a:rPr lang="en-US" altLang="en-US" sz="2800"/>
              <a:t>         (fig 1.1)</a:t>
            </a:r>
            <a:endParaRPr lang="en-US" altLang="en-US"/>
          </a:p>
        </p:txBody>
      </p:sp>
      <p:pic>
        <p:nvPicPr>
          <p:cNvPr id="2097191" name="Picture 39">
            <a:extLst>
              <a:ext uri="{FF2B5EF4-FFF2-40B4-BE49-F238E27FC236}">
                <a16:creationId xmlns:a16="http://schemas.microsoft.com/office/drawing/2014/main" xmlns="" id="{BA74F4B2-07C1-486C-84D7-66F27B1A82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4351338" y="5816600"/>
            <a:ext cx="887412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97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259" fill="hold"/>
                                        <p:tgtEl>
                                          <p:spTgt spid="209719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7191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Rectangle 61">
            <a:extLst>
              <a:ext uri="{FF2B5EF4-FFF2-40B4-BE49-F238E27FC236}">
                <a16:creationId xmlns:a16="http://schemas.microsoft.com/office/drawing/2014/main" xmlns="" id="{5E96EC7D-D0B9-4B2F-86F8-F9B493014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238" y="1806575"/>
            <a:ext cx="7375525" cy="26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b="1"/>
              <a:t>Reverse biased junction diode</a:t>
            </a:r>
            <a:endParaRPr lang="en-US" altLang="en-US"/>
          </a:p>
          <a:p>
            <a:r>
              <a:rPr lang="en-US" altLang="en-US" sz="3200"/>
              <a:t>The process by which a </a:t>
            </a:r>
            <a:r>
              <a:rPr lang="en-US" altLang="en-US" sz="3200" b="1"/>
              <a:t>p-n</a:t>
            </a:r>
            <a:r>
              <a:rPr lang="en-US" altLang="en-US" sz="3200"/>
              <a:t> </a:t>
            </a:r>
            <a:r>
              <a:rPr lang="en-US" altLang="en-US" sz="3200" b="1"/>
              <a:t>junction</a:t>
            </a:r>
            <a:r>
              <a:rPr lang="en-US" altLang="en-US" sz="3200"/>
              <a:t> diode blocks the electric current in the presence of applied voltage is called </a:t>
            </a:r>
            <a:r>
              <a:rPr lang="en-US" altLang="en-US" sz="3200" b="1"/>
              <a:t>reverse</a:t>
            </a:r>
            <a:r>
              <a:rPr lang="en-US" altLang="en-US" sz="3200"/>
              <a:t> </a:t>
            </a:r>
            <a:r>
              <a:rPr lang="en-US" altLang="en-US" sz="3200" b="1"/>
              <a:t>biased</a:t>
            </a:r>
            <a:r>
              <a:rPr lang="en-US" altLang="en-US" sz="3200"/>
              <a:t> </a:t>
            </a:r>
            <a:r>
              <a:rPr lang="en-US" altLang="en-US" sz="3200" b="1"/>
              <a:t>p-n</a:t>
            </a:r>
            <a:r>
              <a:rPr lang="en-US" altLang="en-US" sz="3200"/>
              <a:t> </a:t>
            </a:r>
            <a:r>
              <a:rPr lang="en-US" altLang="en-US" sz="3200" b="1"/>
              <a:t>junction</a:t>
            </a:r>
            <a:r>
              <a:rPr lang="en-US" altLang="en-US" sz="3200"/>
              <a:t> </a:t>
            </a:r>
            <a:r>
              <a:rPr lang="en-US" altLang="en-US" sz="3200" b="1"/>
              <a:t>diode</a:t>
            </a:r>
            <a:r>
              <a:rPr lang="en-US" altLang="en-US" sz="3200"/>
              <a:t>. </a:t>
            </a:r>
            <a:endParaRPr lang="en-US" altLang="en-US"/>
          </a:p>
        </p:txBody>
      </p:sp>
      <p:pic>
        <p:nvPicPr>
          <p:cNvPr id="2097193" name="Picture 41">
            <a:extLst>
              <a:ext uri="{FF2B5EF4-FFF2-40B4-BE49-F238E27FC236}">
                <a16:creationId xmlns:a16="http://schemas.microsoft.com/office/drawing/2014/main" xmlns="" id="{D5BCC7C0-33FE-4B80-9C83-D03FFC9659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038600" y="4495800"/>
            <a:ext cx="92392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97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608" fill="hold"/>
                                        <p:tgtEl>
                                          <p:spTgt spid="20971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719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Rectangle 63">
            <a:extLst>
              <a:ext uri="{FF2B5EF4-FFF2-40B4-BE49-F238E27FC236}">
                <a16:creationId xmlns:a16="http://schemas.microsoft.com/office/drawing/2014/main" xmlns="" id="{B68C1E45-F098-47D4-ADAF-EAF1539D50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538" y="1847850"/>
            <a:ext cx="7400925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/>
              <a:t>In reverse biased </a:t>
            </a:r>
            <a:r>
              <a:rPr lang="en-US" altLang="en-US" sz="3200" b="1"/>
              <a:t>p-n</a:t>
            </a:r>
            <a:r>
              <a:rPr lang="en-US" altLang="en-US" sz="3200"/>
              <a:t> </a:t>
            </a:r>
            <a:r>
              <a:rPr lang="en-US" altLang="en-US" sz="3200" b="1"/>
              <a:t>junction</a:t>
            </a:r>
            <a:r>
              <a:rPr lang="en-US" altLang="en-US" sz="3200"/>
              <a:t> diode, the positive terminal of the battery is connected to the </a:t>
            </a:r>
            <a:r>
              <a:rPr lang="en-US" altLang="en-US" sz="3200" b="1"/>
              <a:t>n-type</a:t>
            </a:r>
            <a:r>
              <a:rPr lang="en-US" altLang="en-US" sz="3200"/>
              <a:t> semiconductor material and the negative terminal of the battery is connected to the </a:t>
            </a:r>
            <a:r>
              <a:rPr lang="en-US" altLang="en-US" sz="3200" b="1"/>
              <a:t>p-type</a:t>
            </a:r>
            <a:r>
              <a:rPr lang="en-US" altLang="en-US" sz="3200"/>
              <a:t> semiconductor material.    </a:t>
            </a:r>
            <a:endParaRPr lang="en-US" altLang="en-US"/>
          </a:p>
        </p:txBody>
      </p:sp>
      <p:pic>
        <p:nvPicPr>
          <p:cNvPr id="2097195" name="Picture 43">
            <a:extLst>
              <a:ext uri="{FF2B5EF4-FFF2-40B4-BE49-F238E27FC236}">
                <a16:creationId xmlns:a16="http://schemas.microsoft.com/office/drawing/2014/main" xmlns="" id="{5646E784-4AA3-4FC2-964B-128AC293C4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240213" y="5153025"/>
            <a:ext cx="884237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65">
            <a:extLst>
              <a:ext uri="{FF2B5EF4-FFF2-40B4-BE49-F238E27FC236}">
                <a16:creationId xmlns:a16="http://schemas.microsoft.com/office/drawing/2014/main" xmlns="" id="{EC70BA32-538F-4C5A-98FE-1C62E6A34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251200"/>
            <a:ext cx="4572000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 sz="2800"/>
          </a:p>
        </p:txBody>
      </p:sp>
      <p:pic>
        <p:nvPicPr>
          <p:cNvPr id="2097197" name="Picture 45">
            <a:extLst>
              <a:ext uri="{FF2B5EF4-FFF2-40B4-BE49-F238E27FC236}">
                <a16:creationId xmlns:a16="http://schemas.microsoft.com/office/drawing/2014/main" xmlns="" id="{C6B5A5DA-76F6-4145-9BA6-D65B20EE77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125" y="1058863"/>
            <a:ext cx="59690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8643" name="Rectangle 67">
            <a:extLst>
              <a:ext uri="{FF2B5EF4-FFF2-40B4-BE49-F238E27FC236}">
                <a16:creationId xmlns:a16="http://schemas.microsoft.com/office/drawing/2014/main" xmlns="" id="{57594BE6-17BC-4420-BB59-3509ED48F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1900" y="5376863"/>
            <a:ext cx="1695450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/>
              <a:t>(fig 1.2)</a:t>
            </a:r>
            <a:endParaRPr lang="en-US" altLang="en-US"/>
          </a:p>
        </p:txBody>
      </p:sp>
      <p:pic>
        <p:nvPicPr>
          <p:cNvPr id="2097199" name="Picture 47">
            <a:extLst>
              <a:ext uri="{FF2B5EF4-FFF2-40B4-BE49-F238E27FC236}">
                <a16:creationId xmlns:a16="http://schemas.microsoft.com/office/drawing/2014/main" xmlns="" id="{039A8B35-CD50-48A9-9841-1AC5CB0BD4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788" y="6010275"/>
            <a:ext cx="60642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97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96" fill="hold"/>
                                        <p:tgtEl>
                                          <p:spTgt spid="20971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7199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Rectangle 69">
            <a:extLst>
              <a:ext uri="{FF2B5EF4-FFF2-40B4-BE49-F238E27FC236}">
                <a16:creationId xmlns:a16="http://schemas.microsoft.com/office/drawing/2014/main" xmlns="" id="{4A84743F-D0FB-4F65-91BA-E67806C178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7763" y="2332038"/>
            <a:ext cx="6848475" cy="265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/>
              <a:t>In the reverse biased p-n junction diode, the free electrons begin their journey at the negative terminal whereas holes begin their journey at the positive terminal.    </a:t>
            </a:r>
            <a:endParaRPr lang="zh-CN" altLang="en-US">
              <a:ea typeface="宋体" panose="02010600030101010101" pitchFamily="2" charset="-122"/>
            </a:endParaRPr>
          </a:p>
        </p:txBody>
      </p:sp>
      <p:pic>
        <p:nvPicPr>
          <p:cNvPr id="2097201" name="Picture 49">
            <a:extLst>
              <a:ext uri="{FF2B5EF4-FFF2-40B4-BE49-F238E27FC236}">
                <a16:creationId xmlns:a16="http://schemas.microsoft.com/office/drawing/2014/main" xmlns="" id="{06DE3B52-BAE4-4E45-AD1B-37AC59784D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211638" y="5062538"/>
            <a:ext cx="885825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97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879" fill="hold"/>
                                        <p:tgtEl>
                                          <p:spTgt spid="209720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7201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Rectangle 71">
            <a:extLst>
              <a:ext uri="{FF2B5EF4-FFF2-40B4-BE49-F238E27FC236}">
                <a16:creationId xmlns:a16="http://schemas.microsoft.com/office/drawing/2014/main" xmlns="" id="{EAC10656-A018-40FC-8BD6-D297D2EC23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275" y="2332038"/>
            <a:ext cx="7029450" cy="265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/>
              <a:t>Free elctrons, which begin their journey at the negative terminal, find large number of holes at the at the p-type semiconductor and fill them with electrons.   </a:t>
            </a:r>
            <a:endParaRPr lang="en-US" altLang="en-US"/>
          </a:p>
        </p:txBody>
      </p:sp>
      <p:pic>
        <p:nvPicPr>
          <p:cNvPr id="2097203" name="Picture 51">
            <a:extLst>
              <a:ext uri="{FF2B5EF4-FFF2-40B4-BE49-F238E27FC236}">
                <a16:creationId xmlns:a16="http://schemas.microsoft.com/office/drawing/2014/main" xmlns="" id="{29B271FC-4CBA-4D72-8611-9083AA58DC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757738"/>
            <a:ext cx="906463" cy="9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97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858" fill="hold"/>
                                        <p:tgtEl>
                                          <p:spTgt spid="209720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720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Rectangle 73">
            <a:extLst>
              <a:ext uri="{FF2B5EF4-FFF2-40B4-BE49-F238E27FC236}">
                <a16:creationId xmlns:a16="http://schemas.microsoft.com/office/drawing/2014/main" xmlns="" id="{0CED8A81-D79B-4CB8-91B3-357D27E99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4725" y="2078038"/>
            <a:ext cx="7194550" cy="316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/>
              <a:t>On the other hand, holes or positive charges, which begin their journey at the positive terminal, find large number of free electrons at the n-type semiconductor and replace the electrons positions with the holes.   </a:t>
            </a:r>
            <a:endParaRPr lang="en-US" altLang="en-US"/>
          </a:p>
        </p:txBody>
      </p:sp>
      <p:pic>
        <p:nvPicPr>
          <p:cNvPr id="2097205" name="Picture 53">
            <a:extLst>
              <a:ext uri="{FF2B5EF4-FFF2-40B4-BE49-F238E27FC236}">
                <a16:creationId xmlns:a16="http://schemas.microsoft.com/office/drawing/2014/main" xmlns="" id="{341CA1E8-9023-44F5-B460-2A5E3A9047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948113" y="5176838"/>
            <a:ext cx="885825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ircle/>
  </p:transition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E7E6E6"/>
      </a:dk2>
      <a:lt2>
        <a:srgbClr val="44546A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默认设计模板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E7E6E6"/>
      </a:dk2>
      <a:lt2>
        <a:srgbClr val="44546A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207</Words>
  <Application>Microsoft Office PowerPoint</Application>
  <DocSecurity>0</DocSecurity>
  <PresentationFormat>On-screen Show (4:3)</PresentationFormat>
  <Paragraphs>12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宋体</vt:lpstr>
      <vt:lpstr>Arial</vt:lpstr>
      <vt:lpstr>Calibri</vt:lpstr>
      <vt:lpstr>Calibri Light</vt:lpstr>
      <vt:lpstr>默认设计模板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akash</dc:creator>
  <cp:lastModifiedBy>Hira</cp:lastModifiedBy>
  <cp:revision>3</cp:revision>
  <dcterms:created xsi:type="dcterms:W3CDTF">2015-05-10T12:30:45Z</dcterms:created>
  <dcterms:modified xsi:type="dcterms:W3CDTF">2020-05-07T21:14:29Z</dcterms:modified>
</cp:coreProperties>
</file>