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1048669"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8670"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615690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1048616" name="Google Shape;57;g3adf9c1635cea368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17" name="Google Shape;58;g3adf9c1635cea368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74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048608" name="Google Shape;111;g7bbb9b2af6440e8f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09" name="Google Shape;112;g7bbb9b2af6440e8f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257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048599" name="Google Shape;117;g1f1bded244829548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00" name="Google Shape;118;g1f1bded24482954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1333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048593" name="Google Shape;123;g9d8319c3a01b168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4" name="Google Shape;124;g9d8319c3a01b168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3758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048582" name="Google Shape;129;g69e9d49beea9a6b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83" name="Google Shape;130;g69e9d49beea9a6b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4223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048589" name="Google Shape;135;g15921e7904574d0c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0" name="Google Shape;136;g15921e7904574d0c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2508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048596" name="Google Shape;141;g458c18996fd7aeb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597" name="Google Shape;142;g458c18996fd7aeb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7737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048604" name="Google Shape;147;g8ff373b5f85920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05" name="Google Shape;148;g8ff373b5f85920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680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1048620" name="Google Shape;63;g4f9e310dd1438e4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1" name="Google Shape;64;g4f9e310dd1438e4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60942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1048624" name="Google Shape;69;g3adf9c1635cea368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5" name="Google Shape;70;g3adf9c1635cea368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772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1048627" name="Google Shape;75;g9d8319c3a01b168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28" name="Google Shape;76;g9d8319c3a01b168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528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1048632" name="Google Shape;81;g3ff4a27f9a7fbc0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33" name="Google Shape;82;g3ff4a27f9a7fbc0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5622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1048636" name="Google Shape;87;g9d8319c3a01b168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37" name="Google Shape;88;g9d8319c3a01b16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4561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1048639" name="Google Shape;93;g4b1b454689779db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40" name="Google Shape;94;g4b1b454689779db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456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1048643" name="Google Shape;99;g6c218821ba292aa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44" name="Google Shape;100;g6c218821ba292a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5609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48646" name="Google Shape;105;g6d8f9620bef578b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47" name="Google Shape;106;g6d8f9620bef578b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248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48584"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48585"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048586"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1048652"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048653"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lvl1pPr>
            <a:lvl2pPr marL="914400" lvl="1" indent="-317500" algn="ctr">
              <a:spcBef>
                <a:spcPts val="1600"/>
              </a:spcBef>
              <a:spcAft>
                <a:spcPts val="0"/>
              </a:spcAft>
              <a:buSzPts val="1400"/>
              <a:buChar char="○"/>
            </a:lvl2pPr>
            <a:lvl3pPr marL="1371600" lvl="2" indent="-317500" algn="ctr">
              <a:spcBef>
                <a:spcPts val="1600"/>
              </a:spcBef>
              <a:spcAft>
                <a:spcPts val="0"/>
              </a:spcAft>
              <a:buSzPts val="1400"/>
              <a:buChar char="■"/>
            </a:lvl3pPr>
            <a:lvl4pPr marL="1828800" lvl="3" indent="-317500" algn="ctr">
              <a:spcBef>
                <a:spcPts val="1600"/>
              </a:spcBef>
              <a:spcAft>
                <a:spcPts val="0"/>
              </a:spcAft>
              <a:buSzPts val="1400"/>
              <a:buChar char="●"/>
            </a:lvl4pPr>
            <a:lvl5pPr marL="2286000" lvl="4" indent="-317500" algn="ctr">
              <a:spcBef>
                <a:spcPts val="1600"/>
              </a:spcBef>
              <a:spcAft>
                <a:spcPts val="0"/>
              </a:spcAft>
              <a:buSzPts val="1400"/>
              <a:buChar char="○"/>
            </a:lvl5pPr>
            <a:lvl6pPr marL="2743200" lvl="5" indent="-317500" algn="ctr">
              <a:spcBef>
                <a:spcPts val="1600"/>
              </a:spcBef>
              <a:spcAft>
                <a:spcPts val="0"/>
              </a:spcAft>
              <a:buSzPts val="1400"/>
              <a:buChar char="■"/>
            </a:lvl6pPr>
            <a:lvl7pPr marL="3200400" lvl="6" indent="-317500" algn="ctr">
              <a:spcBef>
                <a:spcPts val="1600"/>
              </a:spcBef>
              <a:spcAft>
                <a:spcPts val="0"/>
              </a:spcAft>
              <a:buSzPts val="1400"/>
              <a:buChar char="●"/>
            </a:lvl7pPr>
            <a:lvl8pPr marL="3657600" lvl="7" indent="-317500" algn="ctr">
              <a:spcBef>
                <a:spcPts val="1600"/>
              </a:spcBef>
              <a:spcAft>
                <a:spcPts val="0"/>
              </a:spcAft>
              <a:buSzPts val="1400"/>
              <a:buChar char="○"/>
            </a:lvl8pPr>
            <a:lvl9pPr marL="4114800" lvl="8" indent="-317500" algn="ctr">
              <a:spcBef>
                <a:spcPts val="1600"/>
              </a:spcBef>
              <a:spcAft>
                <a:spcPts val="1600"/>
              </a:spcAft>
              <a:buSzPts val="1400"/>
              <a:buChar char="■"/>
            </a:lvl9pPr>
          </a:lstStyle>
          <a:p>
            <a:endParaRPr/>
          </a:p>
        </p:txBody>
      </p:sp>
      <p:sp>
        <p:nvSpPr>
          <p:cNvPr id="1048654"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1048651"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048601"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48602"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048655"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a:endParaRPr/>
          </a:p>
        </p:txBody>
      </p:sp>
      <p:sp>
        <p:nvSpPr>
          <p:cNvPr id="1048656"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lvl1pPr>
            <a:lvl2pPr marL="914400" lvl="1" indent="-317500">
              <a:spcBef>
                <a:spcPts val="1600"/>
              </a:spcBef>
              <a:spcAft>
                <a:spcPts val="0"/>
              </a:spcAft>
              <a:buSzPts val="1400"/>
              <a:buChar char="○"/>
            </a:lvl2pPr>
            <a:lvl3pPr marL="1371600" lvl="2" indent="-317500">
              <a:spcBef>
                <a:spcPts val="1600"/>
              </a:spcBef>
              <a:spcAft>
                <a:spcPts val="0"/>
              </a:spcAft>
              <a:buSzPts val="1400"/>
              <a:buChar char="■"/>
            </a:lvl3pPr>
            <a:lvl4pPr marL="1828800" lvl="3" indent="-317500">
              <a:spcBef>
                <a:spcPts val="1600"/>
              </a:spcBef>
              <a:spcAft>
                <a:spcPts val="0"/>
              </a:spcAft>
              <a:buSzPts val="1400"/>
              <a:buChar char="●"/>
            </a:lvl4pPr>
            <a:lvl5pPr marL="2286000" lvl="4" indent="-317500">
              <a:spcBef>
                <a:spcPts val="1600"/>
              </a:spcBef>
              <a:spcAft>
                <a:spcPts val="0"/>
              </a:spcAft>
              <a:buSzPts val="1400"/>
              <a:buChar char="○"/>
            </a:lvl5pPr>
            <a:lvl6pPr marL="2743200" lvl="5" indent="-317500">
              <a:spcBef>
                <a:spcPts val="1600"/>
              </a:spcBef>
              <a:spcAft>
                <a:spcPts val="0"/>
              </a:spcAft>
              <a:buSzPts val="1400"/>
              <a:buChar char="■"/>
            </a:lvl6pPr>
            <a:lvl7pPr marL="3200400" lvl="6" indent="-317500">
              <a:spcBef>
                <a:spcPts val="1600"/>
              </a:spcBef>
              <a:spcAft>
                <a:spcPts val="0"/>
              </a:spcAft>
              <a:buSzPts val="1400"/>
              <a:buChar char="●"/>
            </a:lvl7pPr>
            <a:lvl8pPr marL="3657600" lvl="7" indent="-317500">
              <a:spcBef>
                <a:spcPts val="1600"/>
              </a:spcBef>
              <a:spcAft>
                <a:spcPts val="0"/>
              </a:spcAft>
              <a:buSzPts val="1400"/>
              <a:buChar char="○"/>
            </a:lvl8pPr>
            <a:lvl9pPr marL="4114800" lvl="8" indent="-317500">
              <a:spcBef>
                <a:spcPts val="1600"/>
              </a:spcBef>
              <a:spcAft>
                <a:spcPts val="1600"/>
              </a:spcAft>
              <a:buSzPts val="1400"/>
              <a:buChar char="■"/>
            </a:lvl9pPr>
          </a:lstStyle>
          <a:p>
            <a:endParaRPr/>
          </a:p>
        </p:txBody>
      </p:sp>
      <p:sp>
        <p:nvSpPr>
          <p:cNvPr id="1048657"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1048658"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a:endParaRPr/>
          </a:p>
        </p:txBody>
      </p:sp>
      <p:sp>
        <p:nvSpPr>
          <p:cNvPr id="1048659"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660"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661"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1048579"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lvl1pPr>
            <a:lvl2pPr lvl="1">
              <a:spcBef>
                <a:spcPts val="0"/>
              </a:spcBef>
              <a:spcAft>
                <a:spcPts val="0"/>
              </a:spcAft>
              <a:buSzPts val="2800"/>
              <a:buNone/>
            </a:lvl2pPr>
            <a:lvl3pPr lvl="2">
              <a:spcBef>
                <a:spcPts val="0"/>
              </a:spcBef>
              <a:spcAft>
                <a:spcPts val="0"/>
              </a:spcAft>
              <a:buSzPts val="2800"/>
              <a:buNone/>
            </a:lvl3pPr>
            <a:lvl4pPr lvl="3">
              <a:spcBef>
                <a:spcPts val="0"/>
              </a:spcBef>
              <a:spcAft>
                <a:spcPts val="0"/>
              </a:spcAft>
              <a:buSzPts val="2800"/>
              <a:buNone/>
            </a:lvl4pPr>
            <a:lvl5pPr lvl="4">
              <a:spcBef>
                <a:spcPts val="0"/>
              </a:spcBef>
              <a:spcAft>
                <a:spcPts val="0"/>
              </a:spcAft>
              <a:buSzPts val="2800"/>
              <a:buNone/>
            </a:lvl5pPr>
            <a:lvl6pPr lvl="5">
              <a:spcBef>
                <a:spcPts val="0"/>
              </a:spcBef>
              <a:spcAft>
                <a:spcPts val="0"/>
              </a:spcAft>
              <a:buSzPts val="2800"/>
              <a:buNone/>
            </a:lvl6pPr>
            <a:lvl7pPr lvl="6">
              <a:spcBef>
                <a:spcPts val="0"/>
              </a:spcBef>
              <a:spcAft>
                <a:spcPts val="0"/>
              </a:spcAft>
              <a:buSzPts val="2800"/>
              <a:buNone/>
            </a:lvl7pPr>
            <a:lvl8pPr lvl="7">
              <a:spcBef>
                <a:spcPts val="0"/>
              </a:spcBef>
              <a:spcAft>
                <a:spcPts val="0"/>
              </a:spcAft>
              <a:buSzPts val="2800"/>
              <a:buNone/>
            </a:lvl8pPr>
            <a:lvl9pPr lvl="8">
              <a:spcBef>
                <a:spcPts val="0"/>
              </a:spcBef>
              <a:spcAft>
                <a:spcPts val="0"/>
              </a:spcAft>
              <a:buSzPts val="2800"/>
              <a:buNone/>
            </a:lvl9pPr>
          </a:lstStyle>
          <a:p>
            <a:endParaRPr/>
          </a:p>
        </p:txBody>
      </p:sp>
      <p:sp>
        <p:nvSpPr>
          <p:cNvPr id="1048580"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1048648"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048649"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048650"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1048662"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048663"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1048664"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5"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048666"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048667"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lvl1pPr>
            <a:lvl2pPr marL="914400" lvl="1" indent="-317500">
              <a:spcBef>
                <a:spcPts val="1600"/>
              </a:spcBef>
              <a:spcAft>
                <a:spcPts val="0"/>
              </a:spcAft>
              <a:buSzPts val="1400"/>
              <a:buChar char="○"/>
            </a:lvl2pPr>
            <a:lvl3pPr marL="1371600" lvl="2" indent="-317500">
              <a:spcBef>
                <a:spcPts val="1600"/>
              </a:spcBef>
              <a:spcAft>
                <a:spcPts val="0"/>
              </a:spcAft>
              <a:buSzPts val="1400"/>
              <a:buChar char="■"/>
            </a:lvl3pPr>
            <a:lvl4pPr marL="1828800" lvl="3" indent="-317500">
              <a:spcBef>
                <a:spcPts val="1600"/>
              </a:spcBef>
              <a:spcAft>
                <a:spcPts val="0"/>
              </a:spcAft>
              <a:buSzPts val="1400"/>
              <a:buChar char="●"/>
            </a:lvl4pPr>
            <a:lvl5pPr marL="2286000" lvl="4" indent="-317500">
              <a:spcBef>
                <a:spcPts val="1600"/>
              </a:spcBef>
              <a:spcAft>
                <a:spcPts val="0"/>
              </a:spcAft>
              <a:buSzPts val="1400"/>
              <a:buChar char="○"/>
            </a:lvl5pPr>
            <a:lvl6pPr marL="2743200" lvl="5" indent="-317500">
              <a:spcBef>
                <a:spcPts val="1600"/>
              </a:spcBef>
              <a:spcAft>
                <a:spcPts val="0"/>
              </a:spcAft>
              <a:buSzPts val="1400"/>
              <a:buChar char="■"/>
            </a:lvl6pPr>
            <a:lvl7pPr marL="3200400" lvl="6" indent="-317500">
              <a:spcBef>
                <a:spcPts val="1600"/>
              </a:spcBef>
              <a:spcAft>
                <a:spcPts val="0"/>
              </a:spcAft>
              <a:buSzPts val="1400"/>
              <a:buChar char="●"/>
            </a:lvl7pPr>
            <a:lvl8pPr marL="3657600" lvl="7" indent="-317500">
              <a:spcBef>
                <a:spcPts val="1600"/>
              </a:spcBef>
              <a:spcAft>
                <a:spcPts val="0"/>
              </a:spcAft>
              <a:buSzPts val="1400"/>
              <a:buChar char="○"/>
            </a:lvl8pPr>
            <a:lvl9pPr marL="4114800" lvl="8" indent="-317500">
              <a:spcBef>
                <a:spcPts val="1600"/>
              </a:spcBef>
              <a:spcAft>
                <a:spcPts val="1600"/>
              </a:spcAft>
              <a:buSzPts val="1400"/>
              <a:buChar char="■"/>
            </a:lvl9pPr>
          </a:lstStyle>
          <a:p>
            <a:endParaRPr/>
          </a:p>
        </p:txBody>
      </p:sp>
      <p:sp>
        <p:nvSpPr>
          <p:cNvPr id="1048668"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1048629"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lvl1pPr>
          </a:lstStyle>
          <a:p>
            <a:endParaRPr/>
          </a:p>
        </p:txBody>
      </p:sp>
      <p:sp>
        <p:nvSpPr>
          <p:cNvPr id="1048630"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lvl1pPr>
            <a:lvl2pPr lvl="1">
              <a:buNone/>
            </a:lvl2pPr>
            <a:lvl3pPr lvl="2">
              <a:buNone/>
            </a:lvl3pPr>
            <a:lvl4pPr lvl="3">
              <a:buNone/>
            </a:lvl4pPr>
            <a:lvl5pPr lvl="4">
              <a:buNone/>
            </a:lvl5pPr>
            <a:lvl6pPr lvl="5">
              <a:buNone/>
            </a:lvl6pPr>
            <a:lvl7pPr lvl="6">
              <a:buNone/>
            </a:lvl7pPr>
            <a:lvl8pPr lvl="7">
              <a:buNone/>
            </a:lvl8pPr>
            <a:lvl9pPr lvl="8">
              <a:buNone/>
            </a:lvl9pPr>
          </a:lstStyle>
          <a:p>
            <a:pPr marL="0" lvl="0" indent="0" algn="r" rtl="0">
              <a:spcBef>
                <a:spcPts val="0"/>
              </a:spcBef>
              <a:spcAft>
                <a:spcPts val="0"/>
              </a:spcAft>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104857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04857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04857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audio" Target="NULL" TargetMode="Externa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audio" Target="NULL" TargetMode="Externa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audio" Target="NULL" TargetMode="External"/><Relationship Id="rId5" Type="http://schemas.openxmlformats.org/officeDocument/2006/relationships/image" Target="../media/image1.em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1048614" name="Google Shape;60;p14"/>
          <p:cNvSpPr txBox="1">
            <a:spLocks noGrp="1"/>
          </p:cNvSpPr>
          <p:nvPr>
            <p:ph type="title"/>
          </p:nvPr>
        </p:nvSpPr>
        <p:spPr>
          <a:xfrm>
            <a:off x="311700" y="673518"/>
            <a:ext cx="8520600" cy="250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100" b="1">
                <a:highlight>
                  <a:srgbClr val="FFF2CC"/>
                </a:highlight>
              </a:rPr>
              <a:t>Effects of temperature on conductivity</a:t>
            </a:r>
            <a:endParaRPr sz="5100" b="1">
              <a:highlight>
                <a:srgbClr val="FFF2CC"/>
              </a:highlight>
            </a:endParaRPr>
          </a:p>
        </p:txBody>
      </p:sp>
      <p:sp>
        <p:nvSpPr>
          <p:cNvPr id="1048615" name="Google Shape;61;p14"/>
          <p:cNvSpPr txBox="1"/>
          <p:nvPr/>
        </p:nvSpPr>
        <p:spPr>
          <a:xfrm>
            <a:off x="1787703" y="3446420"/>
            <a:ext cx="6770670" cy="102356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600"/>
          </a:p>
        </p:txBody>
      </p:sp>
      <p:pic>
        <p:nvPicPr>
          <p:cNvPr id="2097159" name="Picture 2097158"/>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
        <p:nvSpPr>
          <p:cNvPr id="5" name="Google Shape;66;p15"/>
          <p:cNvSpPr txBox="1">
            <a:spLocks/>
          </p:cNvSpPr>
          <p:nvPr/>
        </p:nvSpPr>
        <p:spPr>
          <a:xfrm>
            <a:off x="2715853" y="4274049"/>
            <a:ext cx="5452102" cy="46070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dirty="0" smtClean="0"/>
              <a:t>I</a:t>
            </a:r>
            <a:r>
              <a:rPr lang="en" dirty="0" smtClean="0"/>
              <a:t>nstructor: Ms. Hira Akash </a:t>
            </a:r>
            <a:endParaRPr lang="en"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9"/>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880" fill="hold"/>
                                        <p:tgtEl>
                                          <p:spTgt spid="2097159"/>
                                        </p:tgtEl>
                                      </p:cBhvr>
                                    </p:cmd>
                                  </p:childTnLst>
                                </p:cTn>
                              </p:par>
                            </p:childTnLst>
                          </p:cTn>
                        </p:par>
                      </p:childTnLst>
                    </p:cTn>
                  </p:par>
                </p:childTnLst>
              </p:cTn>
              <p:nextCondLst>
                <p:cond evt="onClick" delay="0">
                  <p:tgtEl>
                    <p:spTgt spid="2097159"/>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048606" name="Google Shape;114;p23"/>
          <p:cNvSpPr txBox="1">
            <a:spLocks noGrp="1"/>
          </p:cNvSpPr>
          <p:nvPr>
            <p:ph type="ctrTitle"/>
          </p:nvPr>
        </p:nvSpPr>
        <p:spPr>
          <a:xfrm>
            <a:off x="311708" y="-533564"/>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t>Electric conductivity:</a:t>
            </a:r>
            <a:endParaRPr b="1"/>
          </a:p>
        </p:txBody>
      </p:sp>
      <p:sp>
        <p:nvSpPr>
          <p:cNvPr id="1048607" name="Google Shape;115;p23"/>
          <p:cNvSpPr txBox="1">
            <a:spLocks noGrp="1"/>
          </p:cNvSpPr>
          <p:nvPr>
            <p:ph type="subTitle" idx="1"/>
          </p:nvPr>
        </p:nvSpPr>
        <p:spPr>
          <a:xfrm>
            <a:off x="311700" y="177915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a:solidFill>
                  <a:schemeClr val="dk1"/>
                </a:solidFill>
              </a:rPr>
              <a:t>Electrical conductivity is a measure of the rate at which an electric current can pass through a material and is measured in reciprocal ohm metres (Ω−1 m−1).</a:t>
            </a:r>
            <a:endParaRPr sz="3200">
              <a:solidFill>
                <a:schemeClr val="dk1"/>
              </a:solidFill>
            </a:endParaRPr>
          </a:p>
        </p:txBody>
      </p:sp>
      <p:pic>
        <p:nvPicPr>
          <p:cNvPr id="2097157" name="Picture 2097156"/>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7"/>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27180" fill="hold"/>
                                        <p:tgtEl>
                                          <p:spTgt spid="2097157"/>
                                        </p:tgtEl>
                                      </p:cBhvr>
                                    </p:cmd>
                                  </p:childTnLst>
                                </p:cTn>
                              </p:par>
                            </p:childTnLst>
                          </p:cTn>
                        </p:par>
                      </p:childTnLst>
                    </p:cTn>
                  </p:par>
                </p:childTnLst>
              </p:cTn>
              <p:nextCondLst>
                <p:cond evt="onClick" delay="0">
                  <p:tgtEl>
                    <p:spTgt spid="2097157"/>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048598" name="Google Shape;120;p24"/>
          <p:cNvSpPr txBox="1">
            <a:spLocks noGrp="1"/>
          </p:cNvSpPr>
          <p:nvPr>
            <p:ph type="title"/>
          </p:nvPr>
        </p:nvSpPr>
        <p:spPr>
          <a:xfrm>
            <a:off x="311700" y="4314929"/>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097155" name="Google Shape;121;p24"/>
          <p:cNvPicPr preferRelativeResize="0">
            <a:picLocks/>
          </p:cNvPicPr>
          <p:nvPr/>
        </p:nvPicPr>
        <p:blipFill>
          <a:blip r:embed="rId4">
            <a:alphaModFix/>
          </a:blip>
          <a:stretch>
            <a:fillRect/>
          </a:stretch>
        </p:blipFill>
        <p:spPr>
          <a:xfrm>
            <a:off x="0" y="0"/>
            <a:ext cx="9144000" cy="5143500"/>
          </a:xfrm>
          <a:prstGeom prst="rect">
            <a:avLst/>
          </a:prstGeom>
          <a:noFill/>
          <a:ln>
            <a:noFill/>
          </a:ln>
        </p:spPr>
      </p:pic>
      <p:pic>
        <p:nvPicPr>
          <p:cNvPr id="2097156" name="Picture 2097155"/>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41900" fill="hold"/>
                                        <p:tgtEl>
                                          <p:spTgt spid="2097156"/>
                                        </p:tgtEl>
                                      </p:cBhvr>
                                    </p:cmd>
                                  </p:childTnLst>
                                </p:cTn>
                              </p:par>
                            </p:childTnLst>
                          </p:cTn>
                        </p:par>
                      </p:childTnLst>
                    </p:cTn>
                  </p:par>
                </p:childTnLst>
              </p:cTn>
              <p:nextCondLst>
                <p:cond evt="onClick" delay="0">
                  <p:tgtEl>
                    <p:spTgt spid="2097156"/>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048591" name="Google Shape;126;p25"/>
          <p:cNvSpPr txBox="1">
            <a:spLocks noGrp="1"/>
          </p:cNvSpPr>
          <p:nvPr>
            <p:ph type="ctrTitle"/>
          </p:nvPr>
        </p:nvSpPr>
        <p:spPr>
          <a:xfrm>
            <a:off x="311708" y="-348317"/>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a:t>Effects of temperature on thermal conductivity:</a:t>
            </a:r>
            <a:endParaRPr sz="5300" b="1"/>
          </a:p>
        </p:txBody>
      </p:sp>
      <p:sp>
        <p:nvSpPr>
          <p:cNvPr id="1048592" name="Google Shape;127;p25"/>
          <p:cNvSpPr txBox="1"/>
          <p:nvPr/>
        </p:nvSpPr>
        <p:spPr>
          <a:xfrm>
            <a:off x="914399" y="1704275"/>
            <a:ext cx="7315200" cy="8535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sz="2800"/>
              <a:t>The thermal conductivity of the metal is expected to increase. ... For Platinum, the thermal conductivity increases with increase in temperature. In gases, molecular collisions increase with the increase in temperature.</a:t>
            </a:r>
            <a:endParaRPr sz="2800"/>
          </a:p>
        </p:txBody>
      </p:sp>
      <p:pic>
        <p:nvPicPr>
          <p:cNvPr id="2097153" name="Picture 2097152"/>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3"/>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0395" fill="hold"/>
                                        <p:tgtEl>
                                          <p:spTgt spid="2097153"/>
                                        </p:tgtEl>
                                      </p:cBhvr>
                                    </p:cmd>
                                  </p:childTnLst>
                                </p:cTn>
                              </p:par>
                            </p:childTnLst>
                          </p:cTn>
                        </p:par>
                      </p:childTnLst>
                    </p:cTn>
                  </p:par>
                </p:childTnLst>
              </p:cTn>
              <p:nextCondLst>
                <p:cond evt="onClick" delay="0">
                  <p:tgtEl>
                    <p:spTgt spid="2097153"/>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048581" name="Google Shape;132;p26"/>
          <p:cNvSpPr txBox="1">
            <a:spLocks noGrp="1"/>
          </p:cNvSpPr>
          <p:nvPr>
            <p:ph type="title"/>
          </p:nvPr>
        </p:nvSpPr>
        <p:spPr>
          <a:xfrm>
            <a:off x="311700" y="445025"/>
            <a:ext cx="8520600" cy="437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097152" name="Google Shape;133;p26"/>
          <p:cNvPicPr preferRelativeResize="0">
            <a:picLocks/>
          </p:cNvPicPr>
          <p:nvPr/>
        </p:nvPicPr>
        <p:blipFill>
          <a:blip r:embed="rId4">
            <a:alphaModFix/>
          </a:blip>
          <a:stretch>
            <a:fillRect/>
          </a:stretch>
        </p:blipFill>
        <p:spPr>
          <a:xfrm>
            <a:off x="0" y="138625"/>
            <a:ext cx="9144000" cy="4991000"/>
          </a:xfrm>
          <a:prstGeom prst="rect">
            <a:avLst/>
          </a:prstGeom>
          <a:noFill/>
          <a:ln>
            <a:noFill/>
          </a:ln>
        </p:spPr>
      </p:pic>
      <p:pic>
        <p:nvPicPr>
          <p:cNvPr id="2097172" name="Picture 2097171"/>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2"/>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0539" fill="hold"/>
                                        <p:tgtEl>
                                          <p:spTgt spid="2097172"/>
                                        </p:tgtEl>
                                      </p:cBhvr>
                                    </p:cmd>
                                  </p:childTnLst>
                                </p:cTn>
                              </p:par>
                            </p:childTnLst>
                          </p:cTn>
                        </p:par>
                      </p:childTnLst>
                    </p:cTn>
                  </p:par>
                </p:childTnLst>
              </p:cTn>
              <p:nextCondLst>
                <p:cond evt="onClick" delay="0">
                  <p:tgtEl>
                    <p:spTgt spid="2097172"/>
                  </p:tgtEl>
                </p:cond>
              </p:nextCondLst>
            </p:seq>
            <p:audio>
              <p:cMediaNode vol="80000">
                <p:cTn id="7" fill="hold" display="0">
                  <p:stCondLst>
                    <p:cond delay="indefinite"/>
                  </p:stCondLst>
                  <p:endCondLst>
                    <p:cond evt="onStopAudio" delay="0">
                      <p:tgtEl>
                        <p:sldTgt/>
                      </p:tgtEl>
                    </p:cond>
                  </p:endCondLst>
                </p:cTn>
                <p:tgtEl>
                  <p:spTgt spid="2097172"/>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048587" name="Google Shape;138;p27"/>
          <p:cNvSpPr txBox="1">
            <a:spLocks noGrp="1"/>
          </p:cNvSpPr>
          <p:nvPr>
            <p:ph type="ctrTitle"/>
          </p:nvPr>
        </p:nvSpPr>
        <p:spPr>
          <a:xfrm>
            <a:off x="311700" y="744575"/>
            <a:ext cx="8520600" cy="1244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5300" b="1"/>
              <a:t>Effects of temperature on electric conductivity:</a:t>
            </a:r>
            <a:endParaRPr sz="5300" b="1"/>
          </a:p>
        </p:txBody>
      </p:sp>
      <p:sp>
        <p:nvSpPr>
          <p:cNvPr id="1048588" name="Google Shape;139;p27"/>
          <p:cNvSpPr txBox="1">
            <a:spLocks noGrp="1"/>
          </p:cNvSpPr>
          <p:nvPr>
            <p:ph type="subTitle" idx="1"/>
          </p:nvPr>
        </p:nvSpPr>
        <p:spPr>
          <a:xfrm>
            <a:off x="311700" y="1989273"/>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chemeClr val="dk1"/>
                </a:solidFill>
              </a:rPr>
              <a:t>A metals electrical conductivity increases with decrease in temperature and decreases with increase in temperature. As it cools down, there is no hindrance in the form of thermal excitation, enabling easier flow of carriers, increasing conductivity.</a:t>
            </a:r>
            <a:endParaRPr sz="3000">
              <a:solidFill>
                <a:schemeClr val="dk1"/>
              </a:solidFill>
            </a:endParaRPr>
          </a:p>
        </p:txBody>
      </p:sp>
      <p:pic>
        <p:nvPicPr>
          <p:cNvPr id="2097173" name="Picture 2097172"/>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3"/>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3382" fill="hold"/>
                                        <p:tgtEl>
                                          <p:spTgt spid="2097173"/>
                                        </p:tgtEl>
                                      </p:cBhvr>
                                    </p:cmd>
                                  </p:childTnLst>
                                </p:cTn>
                              </p:par>
                            </p:childTnLst>
                          </p:cTn>
                        </p:par>
                      </p:childTnLst>
                    </p:cTn>
                  </p:par>
                </p:childTnLst>
              </p:cTn>
              <p:nextCondLst>
                <p:cond evt="onClick" delay="0">
                  <p:tgtEl>
                    <p:spTgt spid="2097173"/>
                  </p:tgtEl>
                </p:cond>
              </p:nextCondLst>
            </p:seq>
            <p:audio>
              <p:cMediaNode vol="80000">
                <p:cTn id="7" fill="hold" display="0">
                  <p:stCondLst>
                    <p:cond delay="indefinite"/>
                  </p:stCondLst>
                  <p:endCondLst>
                    <p:cond evt="onStopAudio" delay="0">
                      <p:tgtEl>
                        <p:sldTgt/>
                      </p:tgtEl>
                    </p:cond>
                  </p:endCondLst>
                </p:cTn>
                <p:tgtEl>
                  <p:spTgt spid="209717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048595" name="Google Shape;144;p28"/>
          <p:cNvSpPr txBox="1">
            <a:spLocks noGrp="1"/>
          </p:cNvSpPr>
          <p:nvPr>
            <p:ph type="title"/>
          </p:nvPr>
        </p:nvSpPr>
        <p:spPr>
          <a:xfrm>
            <a:off x="0" y="416944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097154" name="Google Shape;145;p28"/>
          <p:cNvPicPr preferRelativeResize="0">
            <a:picLocks/>
          </p:cNvPicPr>
          <p:nvPr/>
        </p:nvPicPr>
        <p:blipFill>
          <a:blip r:embed="rId4">
            <a:alphaModFix/>
          </a:blip>
          <a:stretch>
            <a:fillRect/>
          </a:stretch>
        </p:blipFill>
        <p:spPr>
          <a:xfrm>
            <a:off x="0" y="152400"/>
            <a:ext cx="9144000" cy="4991100"/>
          </a:xfrm>
          <a:prstGeom prst="rect">
            <a:avLst/>
          </a:prstGeom>
          <a:noFill/>
          <a:ln>
            <a:noFill/>
          </a:ln>
        </p:spPr>
      </p:pic>
      <p:pic>
        <p:nvPicPr>
          <p:cNvPr id="2097174" name="Picture 2097173"/>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4"/>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7894" fill="hold"/>
                                        <p:tgtEl>
                                          <p:spTgt spid="2097174"/>
                                        </p:tgtEl>
                                      </p:cBhvr>
                                    </p:cmd>
                                  </p:childTnLst>
                                </p:cTn>
                              </p:par>
                            </p:childTnLst>
                          </p:cTn>
                        </p:par>
                      </p:childTnLst>
                    </p:cTn>
                  </p:par>
                </p:childTnLst>
              </p:cTn>
              <p:nextCondLst>
                <p:cond evt="onClick" delay="0">
                  <p:tgtEl>
                    <p:spTgt spid="2097174"/>
                  </p:tgtEl>
                </p:cond>
              </p:nextCondLst>
            </p:seq>
            <p:audio>
              <p:cMediaNode vol="80000">
                <p:cTn id="7" fill="hold" display="0">
                  <p:stCondLst>
                    <p:cond delay="indefinite"/>
                  </p:stCondLst>
                  <p:endCondLst>
                    <p:cond evt="onStopAudio" delay="0">
                      <p:tgtEl>
                        <p:sldTgt/>
                      </p:tgtEl>
                    </p:cond>
                  </p:endCondLst>
                </p:cTn>
                <p:tgtEl>
                  <p:spTgt spid="209717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048603" name="Google Shape;150;p2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2400" b="1">
                <a:highlight>
                  <a:srgbClr val="B4A7D6"/>
                </a:highlight>
              </a:rPr>
              <a:t>Thank you </a:t>
            </a:r>
            <a:endParaRPr sz="12400" b="1">
              <a:highlight>
                <a:srgbClr val="B4A7D6"/>
              </a:highlight>
            </a:endParaRPr>
          </a:p>
        </p:txBody>
      </p:sp>
      <p:pic>
        <p:nvPicPr>
          <p:cNvPr id="2097176" name="Picture 2097175"/>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76"/>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2475" fill="hold"/>
                                        <p:tgtEl>
                                          <p:spTgt spid="2097176"/>
                                        </p:tgtEl>
                                      </p:cBhvr>
                                    </p:cmd>
                                  </p:childTnLst>
                                </p:cTn>
                              </p:par>
                            </p:childTnLst>
                          </p:cTn>
                        </p:par>
                      </p:childTnLst>
                    </p:cTn>
                  </p:par>
                </p:childTnLst>
              </p:cTn>
              <p:nextCondLst>
                <p:cond evt="onClick" delay="0">
                  <p:tgtEl>
                    <p:spTgt spid="2097176"/>
                  </p:tgtEl>
                </p:cond>
              </p:nextCondLst>
            </p:seq>
            <p:audio>
              <p:cMediaNode vol="80000">
                <p:cTn id="8" fill="hold" display="0">
                  <p:stCondLst>
                    <p:cond delay="indefinite"/>
                  </p:stCondLst>
                  <p:endCondLst>
                    <p:cond evt="onStopAudio" delay="0">
                      <p:tgtEl>
                        <p:sldTgt/>
                      </p:tgtEl>
                    </p:cond>
                  </p:endCondLst>
                </p:cTn>
                <p:tgtEl>
                  <p:spTgt spid="209717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1048618" name="Google Shape;66;p15"/>
          <p:cNvSpPr txBox="1">
            <a:spLocks noGrp="1"/>
          </p:cNvSpPr>
          <p:nvPr>
            <p:ph type="ctrTitle"/>
          </p:nvPr>
        </p:nvSpPr>
        <p:spPr>
          <a:xfrm>
            <a:off x="311700" y="0"/>
            <a:ext cx="8520600" cy="155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Outline:</a:t>
            </a:r>
          </a:p>
        </p:txBody>
      </p:sp>
      <p:sp>
        <p:nvSpPr>
          <p:cNvPr id="1048619" name="Google Shape;67;p15"/>
          <p:cNvSpPr txBox="1">
            <a:spLocks noGrp="1"/>
          </p:cNvSpPr>
          <p:nvPr>
            <p:ph type="subTitle" idx="1"/>
          </p:nvPr>
        </p:nvSpPr>
        <p:spPr>
          <a:xfrm>
            <a:off x="311700" y="1553100"/>
            <a:ext cx="8520600" cy="35904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chemeClr val="dk1"/>
              </a:buClr>
              <a:buSzPts val="3000"/>
              <a:buChar char="●"/>
            </a:pPr>
            <a:r>
              <a:rPr lang="en" sz="3000">
                <a:solidFill>
                  <a:schemeClr val="dk1"/>
                </a:solidFill>
              </a:rPr>
              <a:t>Conductor</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Conductivity</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Thermal conductivity</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Electric conductivity</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Effects of temperature on thermal conductivity</a:t>
            </a:r>
            <a:endParaRPr sz="3000">
              <a:solidFill>
                <a:schemeClr val="dk1"/>
              </a:solidFill>
            </a:endParaRPr>
          </a:p>
          <a:p>
            <a:pPr marL="457200" lvl="0" indent="-419100" algn="l" rtl="0">
              <a:spcBef>
                <a:spcPts val="0"/>
              </a:spcBef>
              <a:spcAft>
                <a:spcPts val="0"/>
              </a:spcAft>
              <a:buClr>
                <a:schemeClr val="dk1"/>
              </a:buClr>
              <a:buSzPts val="3000"/>
              <a:buChar char="●"/>
            </a:pPr>
            <a:r>
              <a:rPr lang="en" sz="3000">
                <a:solidFill>
                  <a:schemeClr val="dk1"/>
                </a:solidFill>
              </a:rPr>
              <a:t>Effects of temperature on electric conductivity</a:t>
            </a:r>
            <a:endParaRPr sz="3000">
              <a:solidFill>
                <a:schemeClr val="dk1"/>
              </a:solidFill>
            </a:endParaRPr>
          </a:p>
        </p:txBody>
      </p:sp>
      <p:pic>
        <p:nvPicPr>
          <p:cNvPr id="2097160" name="Picture 2097159"/>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60"/>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4181" fill="hold"/>
                                        <p:tgtEl>
                                          <p:spTgt spid="2097160"/>
                                        </p:tgtEl>
                                      </p:cBhvr>
                                    </p:cmd>
                                  </p:childTnLst>
                                </p:cTn>
                              </p:par>
                            </p:childTnLst>
                          </p:cTn>
                        </p:par>
                      </p:childTnLst>
                    </p:cTn>
                  </p:par>
                </p:childTnLst>
              </p:cTn>
              <p:nextCondLst>
                <p:cond evt="onClick" delay="0">
                  <p:tgtEl>
                    <p:spTgt spid="2097160"/>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1048622" name="Google Shape;72;p16"/>
          <p:cNvSpPr txBox="1">
            <a:spLocks noGrp="1"/>
          </p:cNvSpPr>
          <p:nvPr>
            <p:ph type="ctrTitle"/>
          </p:nvPr>
        </p:nvSpPr>
        <p:spPr>
          <a:xfrm>
            <a:off x="8" y="-25993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Conductor:</a:t>
            </a:r>
            <a:endParaRPr b="1"/>
          </a:p>
        </p:txBody>
      </p:sp>
      <p:sp>
        <p:nvSpPr>
          <p:cNvPr id="1048623" name="Google Shape;73;p16"/>
          <p:cNvSpPr txBox="1">
            <a:spLocks noGrp="1"/>
          </p:cNvSpPr>
          <p:nvPr>
            <p:ph type="subTitle" idx="1"/>
          </p:nvPr>
        </p:nvSpPr>
        <p:spPr>
          <a:xfrm>
            <a:off x="311700" y="2083430"/>
            <a:ext cx="8520600" cy="205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900">
                <a:solidFill>
                  <a:schemeClr val="dk1"/>
                </a:solidFill>
              </a:rPr>
              <a:t>A conductor is any piece of material that easily allows heat or electricity to pass through it.A conductor allows electrons to flow freely across its surface.</a:t>
            </a:r>
            <a:endParaRPr sz="2900">
              <a:solidFill>
                <a:schemeClr val="dk1"/>
              </a:solidFill>
            </a:endParaRPr>
          </a:p>
        </p:txBody>
      </p:sp>
      <p:pic>
        <p:nvPicPr>
          <p:cNvPr id="2097161" name="Picture 2097160"/>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61"/>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28140" fill="hold"/>
                                        <p:tgtEl>
                                          <p:spTgt spid="2097161"/>
                                        </p:tgtEl>
                                      </p:cBhvr>
                                    </p:cmd>
                                  </p:childTnLst>
                                </p:cTn>
                              </p:par>
                            </p:childTnLst>
                          </p:cTn>
                        </p:par>
                      </p:childTnLst>
                    </p:cTn>
                  </p:par>
                </p:childTnLst>
              </p:cTn>
              <p:nextCondLst>
                <p:cond evt="onClick" delay="0">
                  <p:tgtEl>
                    <p:spTgt spid="2097161"/>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1048626" name="Google Shape;78;p17"/>
          <p:cNvSpPr txBox="1">
            <a:spLocks noGrp="1"/>
          </p:cNvSpPr>
          <p:nvPr>
            <p:ph type="title"/>
          </p:nvPr>
        </p:nvSpPr>
        <p:spPr>
          <a:xfrm>
            <a:off x="311700" y="4215842"/>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highlight>
                  <a:srgbClr val="F9CB9C"/>
                </a:highlight>
              </a:rPr>
              <a:t>Thermal Conductors</a:t>
            </a:r>
            <a:endParaRPr sz="3200" b="1">
              <a:highlight>
                <a:srgbClr val="F9CB9C"/>
              </a:highlight>
            </a:endParaRPr>
          </a:p>
        </p:txBody>
      </p:sp>
      <p:pic>
        <p:nvPicPr>
          <p:cNvPr id="2097162" name="Google Shape;79;p17"/>
          <p:cNvPicPr preferRelativeResize="0">
            <a:picLocks/>
          </p:cNvPicPr>
          <p:nvPr/>
        </p:nvPicPr>
        <p:blipFill>
          <a:blip r:embed="rId4">
            <a:alphaModFix/>
          </a:blip>
          <a:stretch>
            <a:fillRect/>
          </a:stretch>
        </p:blipFill>
        <p:spPr>
          <a:xfrm>
            <a:off x="152400" y="0"/>
            <a:ext cx="8991600" cy="4063450"/>
          </a:xfrm>
          <a:prstGeom prst="rect">
            <a:avLst/>
          </a:prstGeom>
          <a:noFill/>
          <a:ln>
            <a:noFill/>
          </a:ln>
        </p:spPr>
      </p:pic>
      <p:pic>
        <p:nvPicPr>
          <p:cNvPr id="2097163" name="Picture 2097162"/>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tCondLst>
                  <p:cond evt="onClick" delay="0">
                    <p:tgtEl>
                      <p:spTgt spid="2097163"/>
                    </p:tgtEl>
                  </p:cond>
                </p:stCondLst>
                <p:endSync evt="end" delay="0">
                  <p:rtn val="all"/>
                </p:endSync>
                <p:childTnLst>
                  <p:par>
                    <p:cTn id="5" fill="hold">
                      <p:stCondLst>
                        <p:cond evt="onBegin" delay="0"/>
                      </p:stCondLst>
                      <p:childTnLst>
                        <p:par>
                          <p:cTn id="6" fill="hold">
                            <p:stCondLst>
                              <p:cond evt="onBegin" delay="0"/>
                            </p:stCondLst>
                            <p:childTnLst>
                              <p:par>
                                <p:cTn id="7" presetID="1" presetClass="mediacall" presetSubtype="0" fill="hold" nodeType="clickEffect">
                                  <p:stCondLst>
                                    <p:cond delay="0"/>
                                  </p:stCondLst>
                                  <p:childTnLst>
                                    <p:cmd type="call" cmd="playFrom(0.0)">
                                      <p:cBhvr>
                                        <p:cTn id="8" dur="20182" fill="hold"/>
                                        <p:tgtEl>
                                          <p:spTgt spid="2097163"/>
                                        </p:tgtEl>
                                      </p:cBhvr>
                                    </p:cmd>
                                  </p:childTnLst>
                                </p:cTn>
                              </p:par>
                            </p:childTnLst>
                          </p:cTn>
                        </p:par>
                      </p:childTnLst>
                    </p:cTn>
                  </p:par>
                </p:childTnLst>
              </p:cTn>
              <p:nextCondLst>
                <p:cond evt="onClick" delay="0">
                  <p:tgtEl>
                    <p:spTgt spid="209716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048631" name="Google Shape;84;p18"/>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p>
            <a:pPr marL="2743200" lvl="0" indent="0" algn="l" rtl="0">
              <a:spcBef>
                <a:spcPts val="0"/>
              </a:spcBef>
              <a:spcAft>
                <a:spcPts val="0"/>
              </a:spcAft>
              <a:buNone/>
            </a:pPr>
            <a:r>
              <a:rPr lang="en" sz="2200" b="1">
                <a:solidFill>
                  <a:schemeClr val="dk1"/>
                </a:solidFill>
                <a:highlight>
                  <a:srgbClr val="F4CCCC"/>
                </a:highlight>
              </a:rPr>
              <a:t>Electrical conductors </a:t>
            </a:r>
            <a:endParaRPr sz="2200" b="1">
              <a:solidFill>
                <a:schemeClr val="dk1"/>
              </a:solidFill>
              <a:highlight>
                <a:srgbClr val="F4CCCC"/>
              </a:highlight>
            </a:endParaRPr>
          </a:p>
        </p:txBody>
      </p:sp>
      <p:pic>
        <p:nvPicPr>
          <p:cNvPr id="2097164" name="Google Shape;85;p18"/>
          <p:cNvPicPr preferRelativeResize="0">
            <a:picLocks/>
          </p:cNvPicPr>
          <p:nvPr/>
        </p:nvPicPr>
        <p:blipFill>
          <a:blip r:embed="rId4">
            <a:alphaModFix/>
          </a:blip>
          <a:stretch>
            <a:fillRect/>
          </a:stretch>
        </p:blipFill>
        <p:spPr>
          <a:xfrm>
            <a:off x="0" y="0"/>
            <a:ext cx="9144000" cy="4230575"/>
          </a:xfrm>
          <a:prstGeom prst="rect">
            <a:avLst/>
          </a:prstGeom>
          <a:noFill/>
          <a:ln>
            <a:noFill/>
          </a:ln>
        </p:spPr>
      </p:pic>
      <p:pic>
        <p:nvPicPr>
          <p:cNvPr id="2097165" name="Picture 2097164"/>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5"/>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4635" fill="hold"/>
                                        <p:tgtEl>
                                          <p:spTgt spid="2097165"/>
                                        </p:tgtEl>
                                      </p:cBhvr>
                                    </p:cmd>
                                  </p:childTnLst>
                                </p:cTn>
                              </p:par>
                            </p:childTnLst>
                          </p:cTn>
                        </p:par>
                      </p:childTnLst>
                    </p:cTn>
                  </p:par>
                </p:childTnLst>
              </p:cTn>
              <p:nextCondLst>
                <p:cond evt="onClick" delay="0">
                  <p:tgtEl>
                    <p:spTgt spid="209716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048634" name="Google Shape;90;p19"/>
          <p:cNvSpPr txBox="1">
            <a:spLocks noGrp="1"/>
          </p:cNvSpPr>
          <p:nvPr>
            <p:ph type="ctrTitle"/>
          </p:nvPr>
        </p:nvSpPr>
        <p:spPr>
          <a:xfrm>
            <a:off x="311708" y="484590"/>
            <a:ext cx="8520600" cy="1460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Conductivity:</a:t>
            </a:r>
          </a:p>
        </p:txBody>
      </p:sp>
      <p:sp>
        <p:nvSpPr>
          <p:cNvPr id="1048635" name="Google Shape;91;p19"/>
          <p:cNvSpPr txBox="1"/>
          <p:nvPr/>
        </p:nvSpPr>
        <p:spPr>
          <a:xfrm>
            <a:off x="914399" y="2150225"/>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500"/>
              <a:t>The abilty of a material to conduct heat or electricity is called its conductivity</a:t>
            </a:r>
            <a:endParaRPr sz="3500"/>
          </a:p>
        </p:txBody>
      </p:sp>
      <p:pic>
        <p:nvPicPr>
          <p:cNvPr id="2097166" name="Picture 2097165"/>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5622" fill="hold"/>
                                        <p:tgtEl>
                                          <p:spTgt spid="2097166"/>
                                        </p:tgtEl>
                                      </p:cBhvr>
                                    </p:cmd>
                                  </p:childTnLst>
                                </p:cTn>
                              </p:par>
                            </p:childTnLst>
                          </p:cTn>
                        </p:par>
                      </p:childTnLst>
                    </p:cTn>
                  </p:par>
                </p:childTnLst>
              </p:cTn>
              <p:nextCondLst>
                <p:cond evt="onClick" delay="0">
                  <p:tgtEl>
                    <p:spTgt spid="209716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1048638" name="Google Shape;96;p20"/>
          <p:cNvSpPr txBox="1">
            <a:spLocks noGrp="1"/>
          </p:cNvSpPr>
          <p:nvPr>
            <p:ph type="title"/>
          </p:nvPr>
        </p:nvSpPr>
        <p:spPr>
          <a:xfrm>
            <a:off x="311700" y="4114087"/>
            <a:ext cx="85206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highlight>
                  <a:srgbClr val="FFE599"/>
                </a:highlight>
              </a:rPr>
              <a:t>Conductivity</a:t>
            </a:r>
            <a:endParaRPr b="1">
              <a:highlight>
                <a:srgbClr val="FFE599"/>
              </a:highlight>
            </a:endParaRPr>
          </a:p>
        </p:txBody>
      </p:sp>
      <p:pic>
        <p:nvPicPr>
          <p:cNvPr id="2097167" name="Google Shape;97;p20"/>
          <p:cNvPicPr preferRelativeResize="0">
            <a:picLocks/>
          </p:cNvPicPr>
          <p:nvPr/>
        </p:nvPicPr>
        <p:blipFill>
          <a:blip r:embed="rId4">
            <a:alphaModFix/>
          </a:blip>
          <a:stretch>
            <a:fillRect/>
          </a:stretch>
        </p:blipFill>
        <p:spPr>
          <a:xfrm>
            <a:off x="490975" y="286325"/>
            <a:ext cx="8162050" cy="3530600"/>
          </a:xfrm>
          <a:prstGeom prst="rect">
            <a:avLst/>
          </a:prstGeom>
          <a:noFill/>
          <a:ln>
            <a:noFill/>
          </a:ln>
        </p:spPr>
      </p:pic>
      <p:pic>
        <p:nvPicPr>
          <p:cNvPr id="2097168" name="Picture 2097167"/>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8"/>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60077" fill="hold"/>
                                        <p:tgtEl>
                                          <p:spTgt spid="2097168"/>
                                        </p:tgtEl>
                                      </p:cBhvr>
                                    </p:cmd>
                                  </p:childTnLst>
                                </p:cTn>
                              </p:par>
                            </p:childTnLst>
                          </p:cTn>
                        </p:par>
                      </p:childTnLst>
                    </p:cTn>
                  </p:par>
                </p:childTnLst>
              </p:cTn>
              <p:nextCondLst>
                <p:cond evt="onClick" delay="0">
                  <p:tgtEl>
                    <p:spTgt spid="2097168"/>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48641" name="Google Shape;102;p21"/>
          <p:cNvSpPr txBox="1">
            <a:spLocks noGrp="1"/>
          </p:cNvSpPr>
          <p:nvPr>
            <p:ph type="ctrTitle"/>
          </p:nvPr>
        </p:nvSpPr>
        <p:spPr>
          <a:xfrm>
            <a:off x="311708" y="-281411"/>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b="1"/>
              <a:t>Thermal conductivity:</a:t>
            </a:r>
            <a:endParaRPr sz="4000" b="1"/>
          </a:p>
        </p:txBody>
      </p:sp>
      <p:sp>
        <p:nvSpPr>
          <p:cNvPr id="1048642" name="Google Shape;103;p21"/>
          <p:cNvSpPr txBox="1"/>
          <p:nvPr/>
        </p:nvSpPr>
        <p:spPr>
          <a:xfrm>
            <a:off x="914399" y="2150225"/>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500"/>
              <a:t>The thermal conductivity of a material is a measure of its ability to conduct heat</a:t>
            </a:r>
            <a:endParaRPr sz="3500"/>
          </a:p>
        </p:txBody>
      </p:sp>
      <p:pic>
        <p:nvPicPr>
          <p:cNvPr id="2097169" name="Picture 2097168"/>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tCondLst>
                  <p:cond evt="onClick" delay="0">
                    <p:tgtEl>
                      <p:spTgt spid="2097169"/>
                    </p:tgtEl>
                  </p:cond>
                </p:stCondLst>
                <p:endSync evt="end" delay="0">
                  <p:rtn val="all"/>
                </p:endSync>
                <p:childTnLst>
                  <p:par>
                    <p:cTn id="5" fill="hold">
                      <p:stCondLst>
                        <p:cond evt="onBegin" delay="0"/>
                      </p:stCondLst>
                      <p:childTnLst>
                        <p:par>
                          <p:cTn id="6" fill="hold">
                            <p:stCondLst>
                              <p:cond evt="onBegin" delay="0"/>
                            </p:stCondLst>
                            <p:childTnLst>
                              <p:par>
                                <p:cTn id="7" presetID="1" presetClass="mediacall" presetSubtype="0" fill="hold" nodeType="clickEffect">
                                  <p:stCondLst>
                                    <p:cond delay="0"/>
                                  </p:stCondLst>
                                  <p:childTnLst>
                                    <p:cmd type="call" cmd="playFrom(0.0)">
                                      <p:cBhvr>
                                        <p:cTn id="8" dur="19585" fill="hold"/>
                                        <p:tgtEl>
                                          <p:spTgt spid="2097169"/>
                                        </p:tgtEl>
                                      </p:cBhvr>
                                    </p:cmd>
                                  </p:childTnLst>
                                </p:cTn>
                              </p:par>
                            </p:childTnLst>
                          </p:cTn>
                        </p:par>
                      </p:childTnLst>
                    </p:cTn>
                  </p:par>
                </p:childTnLst>
              </p:cTn>
              <p:nextCondLst>
                <p:cond evt="onClick" delay="0">
                  <p:tgtEl>
                    <p:spTgt spid="2097169"/>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48645" name="Google Shape;108;p22"/>
          <p:cNvSpPr txBox="1">
            <a:spLocks noGrp="1"/>
          </p:cNvSpPr>
          <p:nvPr>
            <p:ph type="title"/>
          </p:nvPr>
        </p:nvSpPr>
        <p:spPr>
          <a:xfrm>
            <a:off x="311700" y="4030993"/>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097170" name="Google Shape;109;p22"/>
          <p:cNvPicPr preferRelativeResize="0">
            <a:picLocks/>
          </p:cNvPicPr>
          <p:nvPr/>
        </p:nvPicPr>
        <p:blipFill>
          <a:blip r:embed="rId4">
            <a:alphaModFix/>
          </a:blip>
          <a:stretch>
            <a:fillRect/>
          </a:stretch>
        </p:blipFill>
        <p:spPr>
          <a:xfrm>
            <a:off x="0" y="0"/>
            <a:ext cx="9144000" cy="5143500"/>
          </a:xfrm>
          <a:prstGeom prst="rect">
            <a:avLst/>
          </a:prstGeom>
          <a:noFill/>
          <a:ln>
            <a:noFill/>
          </a:ln>
        </p:spPr>
      </p:pic>
      <p:pic>
        <p:nvPicPr>
          <p:cNvPr id="2097171" name="Picture 2097170"/>
          <p:cNvPicPr>
            <a:picLocks/>
          </p:cNvPicPr>
          <p:nvPr>
            <a:audioFile r:link="rId1"/>
            <p:extLst>
              <p:ext uri="{DAA4B4D4-6D71-4841-9C94-3DE7FCFB9230}">
                <p14:media xmlns:p14="http://schemas.microsoft.com/office/powerpoint/2010/main"/>
              </p:ext>
            </p:extLst>
          </p:nvPr>
        </p:nvPicPr>
        <p:blipFill>
          <a:blip r:embed="rId5"/>
          <a:stretch>
            <a:fillRect/>
          </a:stretch>
        </p:blipFill>
        <p:spPr>
          <a:xfrm>
            <a:off x="4212000" y="221175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71"/>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3541" fill="hold"/>
                                        <p:tgtEl>
                                          <p:spTgt spid="2097171"/>
                                        </p:tgtEl>
                                      </p:cBhvr>
                                    </p:cmd>
                                  </p:childTnLst>
                                </p:cTn>
                              </p:par>
                            </p:childTnLst>
                          </p:cTn>
                        </p:par>
                      </p:childTnLst>
                    </p:cTn>
                  </p:par>
                </p:childTnLst>
              </p:cTn>
              <p:nextCondLst>
                <p:cond evt="onClick" delay="0">
                  <p:tgtEl>
                    <p:spTgt spid="2097171"/>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On-screen Show (16:9)</PresentationFormat>
  <Paragraphs>25</Paragraphs>
  <Slides>16</Slides>
  <Notes>16</Notes>
  <HiddenSlides>0</HiddenSlides>
  <MMClips>16</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Light</vt:lpstr>
      <vt:lpstr>Effects of temperature on conductivity</vt:lpstr>
      <vt:lpstr>Outline:</vt:lpstr>
      <vt:lpstr>Conductor:</vt:lpstr>
      <vt:lpstr>Thermal Conductors</vt:lpstr>
      <vt:lpstr>PowerPoint Presentation</vt:lpstr>
      <vt:lpstr>Conductivity:</vt:lpstr>
      <vt:lpstr>Conductivity</vt:lpstr>
      <vt:lpstr>Thermal conductivity:</vt:lpstr>
      <vt:lpstr>PowerPoint Presentation</vt:lpstr>
      <vt:lpstr>Electric conductivity:</vt:lpstr>
      <vt:lpstr>PowerPoint Presentation</vt:lpstr>
      <vt:lpstr>Effects of temperature on thermal conductivity:</vt:lpstr>
      <vt:lpstr>PowerPoint Presentation</vt:lpstr>
      <vt:lpstr>Effects of temperature on electric conductivity:</vt:lpstr>
      <vt:lpstr>PowerPoint Presentation</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temperature on conductivity</dc:title>
  <dc:creator>Infinix X627</dc:creator>
  <cp:lastModifiedBy>Hira</cp:lastModifiedBy>
  <cp:revision>1</cp:revision>
  <dcterms:created xsi:type="dcterms:W3CDTF">2020-04-24T19:36:48Z</dcterms:created>
  <dcterms:modified xsi:type="dcterms:W3CDTF">2020-05-07T20:37:14Z</dcterms:modified>
</cp:coreProperties>
</file>