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fntdata" ContentType="application/x-fontdata"/>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5143500" type="screen16x9"/>
  <p:notesSz cx="6858000" cy="9144000"/>
  <p:embeddedFontLst>
    <p:embeddedFont>
      <p:font typeface="Economica" panose="020B0604020202020204" charset="0"/>
      <p:regular r:id="rId15"/>
      <p:bold r:id="rId16"/>
      <p:italic r:id="rId17"/>
      <p:boldItalic r:id="rId18"/>
    </p:embeddedFont>
    <p:embeddedFont>
      <p:font typeface="Open Sans" panose="020B060402020202020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726" y="7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1048662"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8663"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17035698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1048605" name="Google Shape;59;g383ef5c9953f15fb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06" name="Google Shape;60;g383ef5c9953f15fb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20453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048602" name="Google Shape;114;g783f4c85e3aa7a51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03" name="Google Shape;115;g783f4c85e3aa7a5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645080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048593" name="Google Shape;121;g783f4c85e3aa7a51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594" name="Google Shape;122;g783f4c85e3aa7a51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045534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048590" name="Google Shape;127;g60697333f8f1d17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591" name="Google Shape;128;g60697333f8f1d17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82324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1048613" name="Google Shape;64;g20a2eeaed6438f2e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14" name="Google Shape;65;g20a2eeaed6438f2e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97409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1048617" name="Google Shape;72;g5abcd2e366925405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18" name="Google Shape;73;g5abcd2e366925405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02629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1048621" name="Google Shape;77;g10371ff146cb13d3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22" name="Google Shape;78;g10371ff146cb13d3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43641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1048624" name="Google Shape;85;g222335840a71b66f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25" name="Google Shape;86;g222335840a71b66f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75881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1048628" name="Google Shape;90;g783f4c85e3aa7a51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29" name="Google Shape;91;g783f4c85e3aa7a51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820969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1048632" name="Google Shape;97;g783f4c85e3aa7a51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33" name="Google Shape;98;g783f4c85e3aa7a51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40920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8635" name="Google Shape;104;g44852507d656597c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36" name="Google Shape;105;g44852507d656597c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14183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48638" name="Google Shape;109;g783f4c85e3aa7a51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39" name="Google Shape;110;g783f4c85e3aa7a51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98147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48640" name="Google Shape;10;p2"/>
          <p:cNvSpPr/>
          <p:nvPr/>
        </p:nvSpPr>
        <p:spPr>
          <a:xfrm>
            <a:off x="2744013" y="756700"/>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048641" name="Google Shape;11;p2"/>
          <p:cNvSpPr/>
          <p:nvPr/>
        </p:nvSpPr>
        <p:spPr>
          <a:xfrm rot="10800000">
            <a:off x="5318350" y="32667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048642" name="Google Shape;12;p2"/>
          <p:cNvSpPr txBox="1">
            <a:spLocks noGrp="1"/>
          </p:cNvSpPr>
          <p:nvPr>
            <p:ph type="ctrTitle"/>
          </p:nvPr>
        </p:nvSpPr>
        <p:spPr>
          <a:xfrm>
            <a:off x="3044700" y="1444255"/>
            <a:ext cx="3054600" cy="15372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lvl1pPr>
            <a:lvl2pPr lvl="1" algn="ctr">
              <a:spcBef>
                <a:spcPts val="0"/>
              </a:spcBef>
              <a:spcAft>
                <a:spcPts val="0"/>
              </a:spcAft>
              <a:buSzPts val="4200"/>
              <a:buNone/>
            </a:lvl2pPr>
            <a:lvl3pPr lvl="2" algn="ctr">
              <a:spcBef>
                <a:spcPts val="0"/>
              </a:spcBef>
              <a:spcAft>
                <a:spcPts val="0"/>
              </a:spcAft>
              <a:buSzPts val="4200"/>
              <a:buNone/>
            </a:lvl3pPr>
            <a:lvl4pPr lvl="3" algn="ctr">
              <a:spcBef>
                <a:spcPts val="0"/>
              </a:spcBef>
              <a:spcAft>
                <a:spcPts val="0"/>
              </a:spcAft>
              <a:buSzPts val="4200"/>
              <a:buNone/>
            </a:lvl4pPr>
            <a:lvl5pPr lvl="4" algn="ctr">
              <a:spcBef>
                <a:spcPts val="0"/>
              </a:spcBef>
              <a:spcAft>
                <a:spcPts val="0"/>
              </a:spcAft>
              <a:buSzPts val="4200"/>
              <a:buNone/>
            </a:lvl5pPr>
            <a:lvl6pPr lvl="5" algn="ctr">
              <a:spcBef>
                <a:spcPts val="0"/>
              </a:spcBef>
              <a:spcAft>
                <a:spcPts val="0"/>
              </a:spcAft>
              <a:buSzPts val="4200"/>
              <a:buNone/>
            </a:lvl6pPr>
            <a:lvl7pPr lvl="6" algn="ctr">
              <a:spcBef>
                <a:spcPts val="0"/>
              </a:spcBef>
              <a:spcAft>
                <a:spcPts val="0"/>
              </a:spcAft>
              <a:buSzPts val="4200"/>
              <a:buNone/>
            </a:lvl7pPr>
            <a:lvl8pPr lvl="7" algn="ctr">
              <a:spcBef>
                <a:spcPts val="0"/>
              </a:spcBef>
              <a:spcAft>
                <a:spcPts val="0"/>
              </a:spcAft>
              <a:buSzPts val="4200"/>
              <a:buNone/>
            </a:lvl8pPr>
            <a:lvl9pPr lvl="8" algn="ctr">
              <a:spcBef>
                <a:spcPts val="0"/>
              </a:spcBef>
              <a:spcAft>
                <a:spcPts val="0"/>
              </a:spcAft>
              <a:buSzPts val="4200"/>
              <a:buNone/>
            </a:lvl9pPr>
          </a:lstStyle>
          <a:p>
            <a:endParaRPr/>
          </a:p>
        </p:txBody>
      </p:sp>
      <p:sp>
        <p:nvSpPr>
          <p:cNvPr id="1048643" name="Google Shape;13;p2"/>
          <p:cNvSpPr txBox="1">
            <a:spLocks noGrp="1"/>
          </p:cNvSpPr>
          <p:nvPr>
            <p:ph type="subTitle" idx="1"/>
          </p:nvPr>
        </p:nvSpPr>
        <p:spPr>
          <a:xfrm>
            <a:off x="3044700" y="3116580"/>
            <a:ext cx="3054600" cy="7014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a:endParaRPr/>
          </a:p>
        </p:txBody>
      </p:sp>
      <p:sp>
        <p:nvSpPr>
          <p:cNvPr id="104864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marL="0" lvl="0" indent="0" algn="r" rtl="0">
              <a:spcBef>
                <a:spcPts val="0"/>
              </a:spcBef>
              <a:spcAft>
                <a:spcPts val="0"/>
              </a:spcAft>
              <a:buNone/>
            </a:pPr>
            <a:fld id="{00000000-1234-1234-1234-123412341234}" type="slidenum">
              <a:rPr lang="en-GB"/>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sp>
        <p:nvSpPr>
          <p:cNvPr id="1048651" name="Google Shape;52;p1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52" name="Google Shape;53;p11"/>
          <p:cNvSpPr txBox="1">
            <a:spLocks noGrp="1"/>
          </p:cNvSpPr>
          <p:nvPr>
            <p:ph type="title" hasCustomPrompt="1"/>
          </p:nvPr>
        </p:nvSpPr>
        <p:spPr>
          <a:xfrm>
            <a:off x="311700" y="957125"/>
            <a:ext cx="8520600" cy="21288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1048653" name="Google Shape;54;p11"/>
          <p:cNvSpPr txBox="1">
            <a:spLocks noGrp="1"/>
          </p:cNvSpPr>
          <p:nvPr>
            <p:ph type="body" idx="1"/>
          </p:nvPr>
        </p:nvSpPr>
        <p:spPr>
          <a:xfrm>
            <a:off x="311700" y="316200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lvl1pPr>
            <a:lvl2pPr marL="914400" lvl="1" indent="-317500" algn="ctr">
              <a:spcBef>
                <a:spcPts val="1600"/>
              </a:spcBef>
              <a:spcAft>
                <a:spcPts val="0"/>
              </a:spcAft>
              <a:buSzPts val="1400"/>
              <a:buChar char="○"/>
            </a:lvl2pPr>
            <a:lvl3pPr marL="1371600" lvl="2" indent="-317500" algn="ctr">
              <a:spcBef>
                <a:spcPts val="1600"/>
              </a:spcBef>
              <a:spcAft>
                <a:spcPts val="0"/>
              </a:spcAft>
              <a:buSzPts val="1400"/>
              <a:buChar char="■"/>
            </a:lvl3pPr>
            <a:lvl4pPr marL="1828800" lvl="3" indent="-317500" algn="ctr">
              <a:spcBef>
                <a:spcPts val="1600"/>
              </a:spcBef>
              <a:spcAft>
                <a:spcPts val="0"/>
              </a:spcAft>
              <a:buSzPts val="1400"/>
              <a:buChar char="●"/>
            </a:lvl4pPr>
            <a:lvl5pPr marL="2286000" lvl="4" indent="-317500" algn="ctr">
              <a:spcBef>
                <a:spcPts val="1600"/>
              </a:spcBef>
              <a:spcAft>
                <a:spcPts val="0"/>
              </a:spcAft>
              <a:buSzPts val="1400"/>
              <a:buChar char="○"/>
            </a:lvl5pPr>
            <a:lvl6pPr marL="2743200" lvl="5" indent="-317500" algn="ctr">
              <a:spcBef>
                <a:spcPts val="1600"/>
              </a:spcBef>
              <a:spcAft>
                <a:spcPts val="0"/>
              </a:spcAft>
              <a:buSzPts val="1400"/>
              <a:buChar char="■"/>
            </a:lvl6pPr>
            <a:lvl7pPr marL="3200400" lvl="6" indent="-317500" algn="ctr">
              <a:spcBef>
                <a:spcPts val="1600"/>
              </a:spcBef>
              <a:spcAft>
                <a:spcPts val="0"/>
              </a:spcAft>
              <a:buSzPts val="1400"/>
              <a:buChar char="●"/>
            </a:lvl7pPr>
            <a:lvl8pPr marL="3657600" lvl="7" indent="-317500" algn="ctr">
              <a:spcBef>
                <a:spcPts val="1600"/>
              </a:spcBef>
              <a:spcAft>
                <a:spcPts val="0"/>
              </a:spcAft>
              <a:buSzPts val="1400"/>
              <a:buChar char="○"/>
            </a:lvl8pPr>
            <a:lvl9pPr marL="4114800" lvl="8" indent="-317500" algn="ctr">
              <a:spcBef>
                <a:spcPts val="1600"/>
              </a:spcBef>
              <a:spcAft>
                <a:spcPts val="1600"/>
              </a:spcAft>
              <a:buSzPts val="1400"/>
              <a:buChar char="■"/>
            </a:lvl9pPr>
          </a:lstStyle>
          <a:p>
            <a:endParaRPr/>
          </a:p>
        </p:txBody>
      </p:sp>
      <p:sp>
        <p:nvSpPr>
          <p:cNvPr id="1048654" name="Google Shape;55;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marL="0" lvl="0" indent="0" algn="r" rtl="0">
              <a:spcBef>
                <a:spcPts val="0"/>
              </a:spcBef>
              <a:spcAft>
                <a:spcPts val="0"/>
              </a:spcAft>
              <a:buNone/>
            </a:pPr>
            <a:fld id="{00000000-1234-1234-1234-123412341234}" type="slidenum">
              <a:rPr lang="en-GB"/>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1048648" name="Google Shape;57;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marL="0" lvl="0" indent="0" algn="r" rtl="0">
              <a:spcBef>
                <a:spcPts val="0"/>
              </a:spcBef>
              <a:spcAft>
                <a:spcPts val="0"/>
              </a:spcAft>
              <a:buNone/>
            </a:pPr>
            <a:fld id="{00000000-1234-1234-1234-123412341234}" type="slidenum">
              <a:rPr lang="en-GB"/>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048579" name="Google Shape;16;p3"/>
          <p:cNvSpPr/>
          <p:nvPr/>
        </p:nvSpPr>
        <p:spPr>
          <a:xfrm flipH="1">
            <a:off x="7595938" y="4602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048580" name="Google Shape;17;p3"/>
          <p:cNvSpPr/>
          <p:nvPr/>
        </p:nvSpPr>
        <p:spPr>
          <a:xfrm rot="10800000" flipH="1">
            <a:off x="466425" y="35583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048581" name="Google Shape;18;p3"/>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noAutofit/>
          </a:bodyPr>
          <a:lstStyle>
            <a:lvl1pPr lvl="0" algn="ctr">
              <a:spcBef>
                <a:spcPts val="0"/>
              </a:spcBef>
              <a:spcAft>
                <a:spcPts val="0"/>
              </a:spcAft>
              <a:buSzPts val="4200"/>
              <a:buNone/>
            </a:lvl1pPr>
            <a:lvl2pPr lvl="1" algn="ctr">
              <a:spcBef>
                <a:spcPts val="0"/>
              </a:spcBef>
              <a:spcAft>
                <a:spcPts val="0"/>
              </a:spcAft>
              <a:buSzPts val="4200"/>
              <a:buNone/>
            </a:lvl2pPr>
            <a:lvl3pPr lvl="2" algn="ctr">
              <a:spcBef>
                <a:spcPts val="0"/>
              </a:spcBef>
              <a:spcAft>
                <a:spcPts val="0"/>
              </a:spcAft>
              <a:buSzPts val="4200"/>
              <a:buNone/>
            </a:lvl3pPr>
            <a:lvl4pPr lvl="3" algn="ctr">
              <a:spcBef>
                <a:spcPts val="0"/>
              </a:spcBef>
              <a:spcAft>
                <a:spcPts val="0"/>
              </a:spcAft>
              <a:buSzPts val="4200"/>
              <a:buNone/>
            </a:lvl4pPr>
            <a:lvl5pPr lvl="4" algn="ctr">
              <a:spcBef>
                <a:spcPts val="0"/>
              </a:spcBef>
              <a:spcAft>
                <a:spcPts val="0"/>
              </a:spcAft>
              <a:buSzPts val="4200"/>
              <a:buNone/>
            </a:lvl5pPr>
            <a:lvl6pPr lvl="5" algn="ctr">
              <a:spcBef>
                <a:spcPts val="0"/>
              </a:spcBef>
              <a:spcAft>
                <a:spcPts val="0"/>
              </a:spcAft>
              <a:buSzPts val="4200"/>
              <a:buNone/>
            </a:lvl6pPr>
            <a:lvl7pPr lvl="6" algn="ctr">
              <a:spcBef>
                <a:spcPts val="0"/>
              </a:spcBef>
              <a:spcAft>
                <a:spcPts val="0"/>
              </a:spcAft>
              <a:buSzPts val="4200"/>
              <a:buNone/>
            </a:lvl7pPr>
            <a:lvl8pPr lvl="7" algn="ctr">
              <a:spcBef>
                <a:spcPts val="0"/>
              </a:spcBef>
              <a:spcAft>
                <a:spcPts val="0"/>
              </a:spcAft>
              <a:buSzPts val="4200"/>
              <a:buNone/>
            </a:lvl8pPr>
            <a:lvl9pPr lvl="8" algn="ctr">
              <a:spcBef>
                <a:spcPts val="0"/>
              </a:spcBef>
              <a:spcAft>
                <a:spcPts val="0"/>
              </a:spcAft>
              <a:buSzPts val="4200"/>
              <a:buNone/>
            </a:lvl9pPr>
          </a:lstStyle>
          <a:p>
            <a:endParaRPr/>
          </a:p>
        </p:txBody>
      </p:sp>
      <p:sp>
        <p:nvSpPr>
          <p:cNvPr id="1048582"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marL="0" lvl="0" indent="0" algn="r" rtl="0">
              <a:spcBef>
                <a:spcPts val="0"/>
              </a:spcBef>
              <a:spcAft>
                <a:spcPts val="0"/>
              </a:spcAft>
              <a:buNone/>
            </a:pPr>
            <a:fld id="{00000000-1234-1234-1234-123412341234}" type="slidenum">
              <a:rPr lang="en-GB"/>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1048607" name="Google Shape;21;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08" name="Google Shape;22;p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lvl1pPr lvl="0">
              <a:spcBef>
                <a:spcPts val="0"/>
              </a:spcBef>
              <a:spcAft>
                <a:spcPts val="0"/>
              </a:spcAft>
              <a:buSzPts val="4200"/>
              <a:buNone/>
            </a:lvl1pPr>
            <a:lvl2pPr lvl="1">
              <a:spcBef>
                <a:spcPts val="0"/>
              </a:spcBef>
              <a:spcAft>
                <a:spcPts val="0"/>
              </a:spcAft>
              <a:buSzPts val="4200"/>
              <a:buNone/>
            </a:lvl2pPr>
            <a:lvl3pPr lvl="2">
              <a:spcBef>
                <a:spcPts val="0"/>
              </a:spcBef>
              <a:spcAft>
                <a:spcPts val="0"/>
              </a:spcAft>
              <a:buSzPts val="4200"/>
              <a:buNone/>
            </a:lvl3pPr>
            <a:lvl4pPr lvl="3">
              <a:spcBef>
                <a:spcPts val="0"/>
              </a:spcBef>
              <a:spcAft>
                <a:spcPts val="0"/>
              </a:spcAft>
              <a:buSzPts val="4200"/>
              <a:buNone/>
            </a:lvl4pPr>
            <a:lvl5pPr lvl="4">
              <a:spcBef>
                <a:spcPts val="0"/>
              </a:spcBef>
              <a:spcAft>
                <a:spcPts val="0"/>
              </a:spcAft>
              <a:buSzPts val="4200"/>
              <a:buNone/>
            </a:lvl5pPr>
            <a:lvl6pPr lvl="5">
              <a:spcBef>
                <a:spcPts val="0"/>
              </a:spcBef>
              <a:spcAft>
                <a:spcPts val="0"/>
              </a:spcAft>
              <a:buSzPts val="4200"/>
              <a:buNone/>
            </a:lvl6pPr>
            <a:lvl7pPr lvl="6">
              <a:spcBef>
                <a:spcPts val="0"/>
              </a:spcBef>
              <a:spcAft>
                <a:spcPts val="0"/>
              </a:spcAft>
              <a:buSzPts val="4200"/>
              <a:buNone/>
            </a:lvl7pPr>
            <a:lvl8pPr lvl="7">
              <a:spcBef>
                <a:spcPts val="0"/>
              </a:spcBef>
              <a:spcAft>
                <a:spcPts val="0"/>
              </a:spcAft>
              <a:buSzPts val="4200"/>
              <a:buNone/>
            </a:lvl8pPr>
            <a:lvl9pPr lvl="8">
              <a:spcBef>
                <a:spcPts val="0"/>
              </a:spcBef>
              <a:spcAft>
                <a:spcPts val="0"/>
              </a:spcAft>
              <a:buSzPts val="4200"/>
              <a:buNone/>
            </a:lvl9pPr>
          </a:lstStyle>
          <a:p>
            <a:endParaRPr/>
          </a:p>
        </p:txBody>
      </p:sp>
      <p:sp>
        <p:nvSpPr>
          <p:cNvPr id="1048609" name="Google Shape;23;p4"/>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lvl1pPr>
            <a:lvl2pPr marL="914400" lvl="1" indent="-317500">
              <a:spcBef>
                <a:spcPts val="1600"/>
              </a:spcBef>
              <a:spcAft>
                <a:spcPts val="0"/>
              </a:spcAft>
              <a:buSzPts val="1400"/>
              <a:buChar char="○"/>
            </a:lvl2pPr>
            <a:lvl3pPr marL="1371600" lvl="2" indent="-317500">
              <a:spcBef>
                <a:spcPts val="1600"/>
              </a:spcBef>
              <a:spcAft>
                <a:spcPts val="0"/>
              </a:spcAft>
              <a:buSzPts val="1400"/>
              <a:buChar char="■"/>
            </a:lvl3pPr>
            <a:lvl4pPr marL="1828800" lvl="3" indent="-317500">
              <a:spcBef>
                <a:spcPts val="1600"/>
              </a:spcBef>
              <a:spcAft>
                <a:spcPts val="0"/>
              </a:spcAft>
              <a:buSzPts val="1400"/>
              <a:buChar char="●"/>
            </a:lvl4pPr>
            <a:lvl5pPr marL="2286000" lvl="4" indent="-317500">
              <a:spcBef>
                <a:spcPts val="1600"/>
              </a:spcBef>
              <a:spcAft>
                <a:spcPts val="0"/>
              </a:spcAft>
              <a:buSzPts val="1400"/>
              <a:buChar char="○"/>
            </a:lvl5pPr>
            <a:lvl6pPr marL="2743200" lvl="5" indent="-317500">
              <a:spcBef>
                <a:spcPts val="1600"/>
              </a:spcBef>
              <a:spcAft>
                <a:spcPts val="0"/>
              </a:spcAft>
              <a:buSzPts val="1400"/>
              <a:buChar char="■"/>
            </a:lvl6pPr>
            <a:lvl7pPr marL="3200400" lvl="6" indent="-317500">
              <a:spcBef>
                <a:spcPts val="1600"/>
              </a:spcBef>
              <a:spcAft>
                <a:spcPts val="0"/>
              </a:spcAft>
              <a:buSzPts val="1400"/>
              <a:buChar char="●"/>
            </a:lvl7pPr>
            <a:lvl8pPr marL="3657600" lvl="7" indent="-317500">
              <a:spcBef>
                <a:spcPts val="1600"/>
              </a:spcBef>
              <a:spcAft>
                <a:spcPts val="0"/>
              </a:spcAft>
              <a:buSzPts val="1400"/>
              <a:buChar char="○"/>
            </a:lvl8pPr>
            <a:lvl9pPr marL="4114800" lvl="8" indent="-317500">
              <a:spcBef>
                <a:spcPts val="1600"/>
              </a:spcBef>
              <a:spcAft>
                <a:spcPts val="1600"/>
              </a:spcAft>
              <a:buSzPts val="1400"/>
              <a:buChar char="■"/>
            </a:lvl9pPr>
          </a:lstStyle>
          <a:p>
            <a:endParaRPr/>
          </a:p>
        </p:txBody>
      </p:sp>
      <p:sp>
        <p:nvSpPr>
          <p:cNvPr id="1048610"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marL="0" lvl="0" indent="0" algn="r" rtl="0">
              <a:spcBef>
                <a:spcPts val="0"/>
              </a:spcBef>
              <a:spcAft>
                <a:spcPts val="0"/>
              </a:spcAft>
              <a:buNone/>
            </a:pPr>
            <a:fld id="{00000000-1234-1234-1234-123412341234}" type="slidenum">
              <a:rPr lang="en-GB"/>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sp>
        <p:nvSpPr>
          <p:cNvPr id="1048595" name="Google Shape;26;p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lvl1pPr lvl="0">
              <a:spcBef>
                <a:spcPts val="0"/>
              </a:spcBef>
              <a:spcAft>
                <a:spcPts val="0"/>
              </a:spcAft>
              <a:buSzPts val="4200"/>
              <a:buNone/>
            </a:lvl1pPr>
            <a:lvl2pPr lvl="1">
              <a:spcBef>
                <a:spcPts val="0"/>
              </a:spcBef>
              <a:spcAft>
                <a:spcPts val="0"/>
              </a:spcAft>
              <a:buSzPts val="4200"/>
              <a:buNone/>
            </a:lvl2pPr>
            <a:lvl3pPr lvl="2">
              <a:spcBef>
                <a:spcPts val="0"/>
              </a:spcBef>
              <a:spcAft>
                <a:spcPts val="0"/>
              </a:spcAft>
              <a:buSzPts val="4200"/>
              <a:buNone/>
            </a:lvl3pPr>
            <a:lvl4pPr lvl="3">
              <a:spcBef>
                <a:spcPts val="0"/>
              </a:spcBef>
              <a:spcAft>
                <a:spcPts val="0"/>
              </a:spcAft>
              <a:buSzPts val="4200"/>
              <a:buNone/>
            </a:lvl4pPr>
            <a:lvl5pPr lvl="4">
              <a:spcBef>
                <a:spcPts val="0"/>
              </a:spcBef>
              <a:spcAft>
                <a:spcPts val="0"/>
              </a:spcAft>
              <a:buSzPts val="4200"/>
              <a:buNone/>
            </a:lvl5pPr>
            <a:lvl6pPr lvl="5">
              <a:spcBef>
                <a:spcPts val="0"/>
              </a:spcBef>
              <a:spcAft>
                <a:spcPts val="0"/>
              </a:spcAft>
              <a:buSzPts val="4200"/>
              <a:buNone/>
            </a:lvl6pPr>
            <a:lvl7pPr lvl="6">
              <a:spcBef>
                <a:spcPts val="0"/>
              </a:spcBef>
              <a:spcAft>
                <a:spcPts val="0"/>
              </a:spcAft>
              <a:buSzPts val="4200"/>
              <a:buNone/>
            </a:lvl7pPr>
            <a:lvl8pPr lvl="7">
              <a:spcBef>
                <a:spcPts val="0"/>
              </a:spcBef>
              <a:spcAft>
                <a:spcPts val="0"/>
              </a:spcAft>
              <a:buSzPts val="4200"/>
              <a:buNone/>
            </a:lvl8pPr>
            <a:lvl9pPr lvl="8">
              <a:spcBef>
                <a:spcPts val="0"/>
              </a:spcBef>
              <a:spcAft>
                <a:spcPts val="0"/>
              </a:spcAft>
              <a:buSzPts val="4200"/>
              <a:buNone/>
            </a:lvl9pPr>
          </a:lstStyle>
          <a:p>
            <a:endParaRPr/>
          </a:p>
        </p:txBody>
      </p:sp>
      <p:sp>
        <p:nvSpPr>
          <p:cNvPr id="1048596" name="Google Shape;27;p5"/>
          <p:cNvSpPr txBox="1">
            <a:spLocks noGrp="1"/>
          </p:cNvSpPr>
          <p:nvPr>
            <p:ph type="body" idx="1"/>
          </p:nvPr>
        </p:nvSpPr>
        <p:spPr>
          <a:xfrm>
            <a:off x="311700" y="1225225"/>
            <a:ext cx="3999900" cy="3354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1048597" name="Google Shape;28;p5"/>
          <p:cNvSpPr txBox="1">
            <a:spLocks noGrp="1"/>
          </p:cNvSpPr>
          <p:nvPr>
            <p:ph type="body" idx="2"/>
          </p:nvPr>
        </p:nvSpPr>
        <p:spPr>
          <a:xfrm>
            <a:off x="4832400" y="1225225"/>
            <a:ext cx="3999900" cy="3354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1048598" name="Google Shape;29;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marL="0" lvl="0" indent="0" algn="r" rtl="0">
              <a:spcBef>
                <a:spcPts val="0"/>
              </a:spcBef>
              <a:spcAft>
                <a:spcPts val="0"/>
              </a:spcAft>
              <a:buNone/>
            </a:pPr>
            <a:fld id="{00000000-1234-1234-1234-123412341234}" type="slidenum">
              <a:rPr lang="en-GB"/>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1048655" name="Google Shape;31;p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lvl1pPr lvl="0">
              <a:spcBef>
                <a:spcPts val="0"/>
              </a:spcBef>
              <a:spcAft>
                <a:spcPts val="0"/>
              </a:spcAft>
              <a:buSzPts val="4200"/>
              <a:buNone/>
            </a:lvl1pPr>
            <a:lvl2pPr lvl="1">
              <a:spcBef>
                <a:spcPts val="0"/>
              </a:spcBef>
              <a:spcAft>
                <a:spcPts val="0"/>
              </a:spcAft>
              <a:buSzPts val="4200"/>
              <a:buNone/>
            </a:lvl2pPr>
            <a:lvl3pPr lvl="2">
              <a:spcBef>
                <a:spcPts val="0"/>
              </a:spcBef>
              <a:spcAft>
                <a:spcPts val="0"/>
              </a:spcAft>
              <a:buSzPts val="4200"/>
              <a:buNone/>
            </a:lvl3pPr>
            <a:lvl4pPr lvl="3">
              <a:spcBef>
                <a:spcPts val="0"/>
              </a:spcBef>
              <a:spcAft>
                <a:spcPts val="0"/>
              </a:spcAft>
              <a:buSzPts val="4200"/>
              <a:buNone/>
            </a:lvl4pPr>
            <a:lvl5pPr lvl="4">
              <a:spcBef>
                <a:spcPts val="0"/>
              </a:spcBef>
              <a:spcAft>
                <a:spcPts val="0"/>
              </a:spcAft>
              <a:buSzPts val="4200"/>
              <a:buNone/>
            </a:lvl5pPr>
            <a:lvl6pPr lvl="5">
              <a:spcBef>
                <a:spcPts val="0"/>
              </a:spcBef>
              <a:spcAft>
                <a:spcPts val="0"/>
              </a:spcAft>
              <a:buSzPts val="4200"/>
              <a:buNone/>
            </a:lvl6pPr>
            <a:lvl7pPr lvl="6">
              <a:spcBef>
                <a:spcPts val="0"/>
              </a:spcBef>
              <a:spcAft>
                <a:spcPts val="0"/>
              </a:spcAft>
              <a:buSzPts val="4200"/>
              <a:buNone/>
            </a:lvl7pPr>
            <a:lvl8pPr lvl="7">
              <a:spcBef>
                <a:spcPts val="0"/>
              </a:spcBef>
              <a:spcAft>
                <a:spcPts val="0"/>
              </a:spcAft>
              <a:buSzPts val="4200"/>
              <a:buNone/>
            </a:lvl8pPr>
            <a:lvl9pPr lvl="8">
              <a:spcBef>
                <a:spcPts val="0"/>
              </a:spcBef>
              <a:spcAft>
                <a:spcPts val="0"/>
              </a:spcAft>
              <a:buSzPts val="4200"/>
              <a:buNone/>
            </a:lvl9pPr>
          </a:lstStyle>
          <a:p>
            <a:endParaRPr/>
          </a:p>
        </p:txBody>
      </p:sp>
      <p:sp>
        <p:nvSpPr>
          <p:cNvPr id="1048656" name="Google Shape;32;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marL="0" lvl="0" indent="0" algn="r" rtl="0">
              <a:spcBef>
                <a:spcPts val="0"/>
              </a:spcBef>
              <a:spcAft>
                <a:spcPts val="0"/>
              </a:spcAft>
              <a:buNone/>
            </a:pPr>
            <a:fld id="{00000000-1234-1234-1234-123412341234}" type="slidenum">
              <a:rPr lang="en-GB"/>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sp>
        <p:nvSpPr>
          <p:cNvPr id="1048645" name="Google Shape;34;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1048646" name="Google Shape;35;p7"/>
          <p:cNvSpPr txBox="1">
            <a:spLocks noGrp="1"/>
          </p:cNvSpPr>
          <p:nvPr>
            <p:ph type="body" idx="1"/>
          </p:nvPr>
        </p:nvSpPr>
        <p:spPr>
          <a:xfrm>
            <a:off x="311700" y="1399400"/>
            <a:ext cx="2808000" cy="27849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1048647" name="Google Shape;36;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marL="0" lvl="0" indent="0" algn="r" rtl="0">
              <a:spcBef>
                <a:spcPts val="0"/>
              </a:spcBef>
              <a:spcAft>
                <a:spcPts val="0"/>
              </a:spcAft>
              <a:buNone/>
            </a:pPr>
            <a:fld id="{00000000-1234-1234-1234-123412341234}" type="slidenum">
              <a:rPr lang="en-GB"/>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7"/>
        <p:cNvGrpSpPr/>
        <p:nvPr/>
      </p:nvGrpSpPr>
      <p:grpSpPr>
        <a:xfrm>
          <a:off x="0" y="0"/>
          <a:ext cx="0" cy="0"/>
          <a:chOff x="0" y="0"/>
          <a:chExt cx="0" cy="0"/>
        </a:xfrm>
      </p:grpSpPr>
      <p:sp>
        <p:nvSpPr>
          <p:cNvPr id="1048586" name="Google Shape;38;p8"/>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87" name="Google Shape;39;p8"/>
          <p:cNvSpPr txBox="1">
            <a:spLocks noGrp="1"/>
          </p:cNvSpPr>
          <p:nvPr>
            <p:ph type="title"/>
          </p:nvPr>
        </p:nvSpPr>
        <p:spPr>
          <a:xfrm>
            <a:off x="490250" y="450150"/>
            <a:ext cx="5878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048588" name="Google Shape;4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marL="0" lvl="0" indent="0" algn="r" rtl="0">
              <a:spcBef>
                <a:spcPts val="0"/>
              </a:spcBef>
              <a:spcAft>
                <a:spcPts val="0"/>
              </a:spcAft>
              <a:buNone/>
            </a:pPr>
            <a:fld id="{00000000-1234-1234-1234-123412341234}" type="slidenum">
              <a:rPr lang="en-GB"/>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1048657" name="Google Shape;42;p9"/>
          <p:cNvSpPr/>
          <p:nvPr/>
        </p:nvSpPr>
        <p:spPr>
          <a:xfrm>
            <a:off x="4572000" y="-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145728" name="Google Shape;43;p9"/>
          <p:cNvCxnSpPr>
            <a:cxnSpLocks/>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1048658" name="Google Shape;44;p9"/>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a:endParaRPr/>
          </a:p>
        </p:txBody>
      </p:sp>
      <p:sp>
        <p:nvSpPr>
          <p:cNvPr id="1048659" name="Google Shape;45;p9"/>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a:endParaRPr/>
          </a:p>
        </p:txBody>
      </p:sp>
      <p:sp>
        <p:nvSpPr>
          <p:cNvPr id="1048660" name="Google Shape;46;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1048661" name="Google Shape;47;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1048649" name="Google Shape;49;p10"/>
          <p:cNvSpPr txBox="1">
            <a:spLocks noGrp="1"/>
          </p:cNvSpPr>
          <p:nvPr>
            <p:ph type="body" idx="1"/>
          </p:nvPr>
        </p:nvSpPr>
        <p:spPr>
          <a:xfrm>
            <a:off x="319500" y="42189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a:endParaRPr/>
          </a:p>
        </p:txBody>
      </p:sp>
      <p:sp>
        <p:nvSpPr>
          <p:cNvPr id="1048650" name="Google Shape;50;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marL="0" lvl="0" indent="0" algn="r" rtl="0">
              <a:spcBef>
                <a:spcPts val="0"/>
              </a:spcBef>
              <a:spcAft>
                <a:spcPts val="0"/>
              </a:spcAft>
              <a:buNone/>
            </a:pPr>
            <a:fld id="{00000000-1234-1234-1234-123412341234}" type="slidenum">
              <a:rPr lang="en-GB"/>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luxe">
    <p:bg>
      <p:bgPr>
        <a:solidFill>
          <a:schemeClr val="lt1"/>
        </a:solidFill>
        <a:effectLst/>
      </p:bgPr>
    </p:bg>
    <p:spTree>
      <p:nvGrpSpPr>
        <p:cNvPr id="1" name="Shape 5"/>
        <p:cNvGrpSpPr/>
        <p:nvPr/>
      </p:nvGrpSpPr>
      <p:grpSpPr>
        <a:xfrm>
          <a:off x="0" y="0"/>
          <a:ext cx="0" cy="0"/>
          <a:chOff x="0" y="0"/>
          <a:chExt cx="0" cy="0"/>
        </a:xfrm>
      </p:grpSpPr>
      <p:sp>
        <p:nvSpPr>
          <p:cNvPr id="1048576" name="Google Shape;6;p1"/>
          <p:cNvSpPr txBox="1">
            <a:spLocks noGrp="1"/>
          </p:cNvSpPr>
          <p:nvPr>
            <p:ph type="title"/>
          </p:nvPr>
        </p:nvSpPr>
        <p:spPr>
          <a:xfrm>
            <a:off x="311700" y="315925"/>
            <a:ext cx="8520600" cy="8313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a:endParaRPr/>
          </a:p>
        </p:txBody>
      </p:sp>
      <p:sp>
        <p:nvSpPr>
          <p:cNvPr id="1048577" name="Google Shape;7;p1"/>
          <p:cNvSpPr txBox="1">
            <a:spLocks noGrp="1"/>
          </p:cNvSpPr>
          <p:nvPr>
            <p:ph type="body" idx="1"/>
          </p:nvPr>
        </p:nvSpPr>
        <p:spPr>
          <a:xfrm>
            <a:off x="311700" y="1225225"/>
            <a:ext cx="8520600" cy="33540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marL="914400" lvl="1"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marL="1371600" lvl="2"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marL="1828800" lvl="3"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marL="2286000" lvl="4"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marL="2743200" lvl="5"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marL="3200400" lvl="6"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marL="3657600" lvl="7"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marL="4114800" lvl="8" indent="-3175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a:endParaRPr/>
          </a:p>
        </p:txBody>
      </p:sp>
      <p:sp>
        <p:nvSpPr>
          <p:cNvPr id="104857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marL="0" lvl="0" indent="0" algn="r" rtl="0">
              <a:spcBef>
                <a:spcPts val="0"/>
              </a:spcBef>
              <a:spcAft>
                <a:spcPts val="0"/>
              </a:spcAft>
              <a:buNone/>
            </a:pPr>
            <a:fld id="{00000000-1234-1234-1234-123412341234}" type="slidenum">
              <a:rPr lang="en-GB"/>
              <a:t>‹#›</a:t>
            </a:fld>
            <a:endParaRPr lang="en-GB"/>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audio" Target="NULL" TargetMode="Externa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audio" Target="NULL" TargetMode="External"/><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audio" Target="NULL" TargetMode="External"/><Relationship Id="rId5" Type="http://schemas.openxmlformats.org/officeDocument/2006/relationships/image" Target="../media/image1.emf"/><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audio" Target="NULL" TargetMode="Externa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audio" Target="NULL" TargetMode="External"/><Relationship Id="rId6" Type="http://schemas.openxmlformats.org/officeDocument/2006/relationships/image" Target="../media/image1.emf"/><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audio" Target="NULL" TargetMode="Externa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audio" Target="NULL" TargetMode="External"/><Relationship Id="rId6" Type="http://schemas.openxmlformats.org/officeDocument/2006/relationships/image" Target="../media/image1.emf"/><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audio" Target="NULL" TargetMode="Externa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audio" Target="NULL" TargetMode="External"/><Relationship Id="rId5" Type="http://schemas.openxmlformats.org/officeDocument/2006/relationships/image" Target="../media/image1.emf"/><Relationship Id="rId4" Type="http://schemas.openxmlformats.org/officeDocument/2006/relationships/image" Target="../media/image6.gi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audio" Target="NULL" TargetMode="External"/><Relationship Id="rId5" Type="http://schemas.openxmlformats.org/officeDocument/2006/relationships/image" Target="../media/image1.emf"/><Relationship Id="rId4" Type="http://schemas.openxmlformats.org/officeDocument/2006/relationships/image" Target="../media/image7.gi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audio" Target="NULL" TargetMode="External"/><Relationship Id="rId5" Type="http://schemas.openxmlformats.org/officeDocument/2006/relationships/image" Target="../media/image8.jpeg"/><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audio" Target="NULL" TargetMode="Externa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1048604" name="Google Shape;62;p13"/>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a:t>Bipolar junction diode </a:t>
            </a:r>
          </a:p>
        </p:txBody>
      </p:sp>
      <p:pic>
        <p:nvPicPr>
          <p:cNvPr id="2097153" name="Picture 2097152"/>
          <p:cNvPicPr>
            <a:picLocks/>
          </p:cNvPicPr>
          <p:nvPr>
            <a:audioFile r:link="rId1"/>
            <p:extLst>
              <p:ext uri="{DAA4B4D4-6D71-4841-9C94-3DE7FCFB9230}">
                <p14:media xmlns:p14="http://schemas.microsoft.com/office/powerpoint/2010/main"/>
              </p:ext>
            </p:extLst>
          </p:nvPr>
        </p:nvPicPr>
        <p:blipFill>
          <a:blip r:embed="rId4"/>
          <a:stretch>
            <a:fillRect/>
          </a:stretch>
        </p:blipFill>
        <p:spPr>
          <a:xfrm>
            <a:off x="4212000" y="2211750"/>
            <a:ext cx="720000" cy="720000"/>
          </a:xfrm>
          <a:prstGeom prst="rect">
            <a:avLst/>
          </a:prstGeom>
        </p:spPr>
      </p:pic>
      <p:pic>
        <p:nvPicPr>
          <p:cNvPr id="2097231" name="Picture 2097230"/>
          <p:cNvPicPr>
            <a:picLocks/>
          </p:cNvPicPr>
          <p:nvPr>
            <a:audioFile r:link="rId1"/>
            <p:extLst>
              <p:ext uri="{DAA4B4D4-6D71-4841-9C94-3DE7FCFB9230}">
                <p14:media xmlns:p14="http://schemas.microsoft.com/office/powerpoint/2010/main"/>
              </p:ext>
            </p:extLst>
          </p:nvPr>
        </p:nvPicPr>
        <p:blipFill>
          <a:blip r:embed="rId4"/>
          <a:stretch>
            <a:fillRect/>
          </a:stretch>
        </p:blipFill>
        <p:spPr>
          <a:xfrm>
            <a:off x="4212000" y="221175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97153"/>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5040" fill="hold"/>
                                        <p:tgtEl>
                                          <p:spTgt spid="2097153"/>
                                        </p:tgtEl>
                                      </p:cBhvr>
                                    </p:cmd>
                                  </p:childTnLst>
                                </p:cTn>
                              </p:par>
                            </p:childTnLst>
                          </p:cTn>
                        </p:par>
                      </p:childTnLst>
                    </p:cTn>
                  </p:par>
                </p:childTnLst>
              </p:cTn>
              <p:nextCondLst>
                <p:cond evt="onClick" delay="0">
                  <p:tgtEl>
                    <p:spTgt spid="2097153"/>
                  </p:tgtEl>
                </p:cond>
              </p:nextCondLst>
            </p:seq>
            <p:seq concurrent="1" nextAc="seek">
              <p:cTn id="7" restart="whenNotActive" fill="hold" evtFilter="cancelBubble" nodeType="interactiveSeq">
                <p:stCondLst>
                  <p:cond evt="onClick" delay="0">
                    <p:tgtEl>
                      <p:spTgt spid="2097231"/>
                    </p:tgtEl>
                  </p:cond>
                </p:stCondLst>
                <p:endSync evt="end" delay="0">
                  <p:rtn val="all"/>
                </p:endSync>
                <p:childTnLst>
                  <p:par>
                    <p:cTn id="8" fill="hold">
                      <p:stCondLst>
                        <p:cond evt="onBegin" delay="0"/>
                      </p:stCondLst>
                      <p:childTnLst>
                        <p:par>
                          <p:cTn id="9" fill="hold">
                            <p:stCondLst>
                              <p:cond evt="onBegin" delay="0"/>
                            </p:stCondLst>
                            <p:childTnLst>
                              <p:par>
                                <p:cTn id="10" presetID="1" presetClass="mediacall" presetSubtype="0" fill="hold" nodeType="clickEffect">
                                  <p:stCondLst>
                                    <p:cond delay="0"/>
                                  </p:stCondLst>
                                  <p:childTnLst>
                                    <p:cmd type="call" cmd="playFrom(0.0)">
                                      <p:cBhvr>
                                        <p:cTn id="11" dur="4720" fill="hold"/>
                                        <p:tgtEl>
                                          <p:spTgt spid="2097231"/>
                                        </p:tgtEl>
                                      </p:cBhvr>
                                    </p:cmd>
                                  </p:childTnLst>
                                </p:cTn>
                              </p:par>
                            </p:childTnLst>
                          </p:cTn>
                        </p:par>
                      </p:childTnLst>
                    </p:cTn>
                  </p:par>
                </p:childTnLst>
              </p:cTn>
              <p:nextCondLst>
                <p:cond evt="onClick" delay="0">
                  <p:tgtEl>
                    <p:spTgt spid="2097231"/>
                  </p:tgtEl>
                </p:cond>
              </p:nextCondLst>
            </p:seq>
            <p:audio>
              <p:cMediaNode vol="80000">
                <p:cTn id="12" fill="hold" display="0">
                  <p:stCondLst>
                    <p:cond delay="indefinite"/>
                  </p:stCondLst>
                  <p:endCondLst>
                    <p:cond evt="onStopAudio" delay="0">
                      <p:tgtEl>
                        <p:sldTgt/>
                      </p:tgtEl>
                    </p:cond>
                  </p:endCondLst>
                </p:cTn>
                <p:tgtEl>
                  <p:spTgt spid="2097231"/>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048599" name="Google Shape;117;p22"/>
          <p:cNvSpPr txBox="1">
            <a:spLocks noGrp="1"/>
          </p:cNvSpPr>
          <p:nvPr>
            <p:ph type="title"/>
          </p:nvPr>
        </p:nvSpPr>
        <p:spPr>
          <a:xfrm>
            <a:off x="311700" y="962038"/>
            <a:ext cx="8520600" cy="572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Mode              EBJ                  CBJ</a:t>
            </a:r>
            <a:r>
              <a:rPr lang="en-US" altLang="en"/>
              <a:t>       </a:t>
            </a:r>
            <a:endParaRPr lang="zh-CN" altLang="en-US"/>
          </a:p>
        </p:txBody>
      </p:sp>
      <p:sp>
        <p:nvSpPr>
          <p:cNvPr id="1048600" name="Google Shape;118;p22"/>
          <p:cNvSpPr txBox="1">
            <a:spLocks noGrp="1"/>
          </p:cNvSpPr>
          <p:nvPr>
            <p:ph type="body" idx="1"/>
          </p:nvPr>
        </p:nvSpPr>
        <p:spPr>
          <a:xfrm>
            <a:off x="311700" y="1727100"/>
            <a:ext cx="24231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Active region</a:t>
            </a:r>
          </a:p>
          <a:p>
            <a:pPr marL="0" lvl="0" indent="0" algn="l" rtl="0">
              <a:spcBef>
                <a:spcPts val="1600"/>
              </a:spcBef>
              <a:spcAft>
                <a:spcPts val="0"/>
              </a:spcAft>
              <a:buNone/>
            </a:pPr>
            <a:r>
              <a:rPr lang="en-GB"/>
              <a:t>Cut off region</a:t>
            </a:r>
          </a:p>
          <a:p>
            <a:pPr marL="0" lvl="0" indent="0" algn="l" rtl="0">
              <a:spcBef>
                <a:spcPts val="1600"/>
              </a:spcBef>
              <a:spcAft>
                <a:spcPts val="0"/>
              </a:spcAft>
              <a:buNone/>
            </a:pPr>
            <a:r>
              <a:rPr lang="en-GB"/>
              <a:t>Saturation region</a:t>
            </a:r>
          </a:p>
          <a:p>
            <a:pPr marL="0" lvl="0" indent="0" algn="l" rtl="0">
              <a:spcBef>
                <a:spcPts val="1600"/>
              </a:spcBef>
              <a:spcAft>
                <a:spcPts val="1600"/>
              </a:spcAft>
              <a:buNone/>
            </a:pPr>
            <a:r>
              <a:rPr lang="en-GB"/>
              <a:t>Reverse active region</a:t>
            </a:r>
          </a:p>
        </p:txBody>
      </p:sp>
      <p:sp>
        <p:nvSpPr>
          <p:cNvPr id="1048601" name="Google Shape;119;p22"/>
          <p:cNvSpPr txBox="1">
            <a:spLocks noGrp="1"/>
          </p:cNvSpPr>
          <p:nvPr>
            <p:ph type="body" idx="2"/>
          </p:nvPr>
        </p:nvSpPr>
        <p:spPr>
          <a:xfrm>
            <a:off x="3423855" y="1727100"/>
            <a:ext cx="51483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Forward bias                                     </a:t>
            </a:r>
            <a:r>
              <a:rPr lang="en-US" altLang="en"/>
              <a:t>                   </a:t>
            </a:r>
            <a:r>
              <a:rPr lang="en-GB"/>
              <a:t> Reverse bias</a:t>
            </a:r>
            <a:endParaRPr lang="zh-CN" altLang="en-US"/>
          </a:p>
          <a:p>
            <a:pPr marL="0" lvl="0" indent="0" algn="l" rtl="0">
              <a:spcBef>
                <a:spcPts val="1600"/>
              </a:spcBef>
              <a:spcAft>
                <a:spcPts val="0"/>
              </a:spcAft>
              <a:buNone/>
            </a:pPr>
            <a:r>
              <a:rPr lang="en-GB"/>
              <a:t>Reverse bias                                      Reverse bias </a:t>
            </a:r>
          </a:p>
          <a:p>
            <a:pPr marL="0" lvl="0" indent="0" algn="l" rtl="0">
              <a:spcBef>
                <a:spcPts val="1600"/>
              </a:spcBef>
              <a:spcAft>
                <a:spcPts val="0"/>
              </a:spcAft>
              <a:buNone/>
            </a:pPr>
            <a:r>
              <a:rPr lang="en-GB"/>
              <a:t>Forward bias                                      Forward bias</a:t>
            </a:r>
          </a:p>
          <a:p>
            <a:pPr marL="0" lvl="0" indent="0" algn="l" rtl="0">
              <a:spcBef>
                <a:spcPts val="1600"/>
              </a:spcBef>
              <a:spcAft>
                <a:spcPts val="1600"/>
              </a:spcAft>
              <a:buNone/>
            </a:pPr>
            <a:r>
              <a:rPr lang="en-GB"/>
              <a:t>Reverse bias                                      Forward bias    </a:t>
            </a:r>
          </a:p>
        </p:txBody>
      </p:sp>
      <p:pic>
        <p:nvPicPr>
          <p:cNvPr id="2097196" name="Picture 2097195"/>
          <p:cNvPicPr>
            <a:picLocks/>
          </p:cNvPicPr>
          <p:nvPr>
            <a:audioFile r:link="rId1"/>
            <p:extLst>
              <p:ext uri="{DAA4B4D4-6D71-4841-9C94-3DE7FCFB9230}">
                <p14:media xmlns:p14="http://schemas.microsoft.com/office/powerpoint/2010/main"/>
              </p:ext>
            </p:extLst>
          </p:nvPr>
        </p:nvPicPr>
        <p:blipFill>
          <a:blip r:embed="rId4"/>
          <a:stretch>
            <a:fillRect/>
          </a:stretch>
        </p:blipFill>
        <p:spPr>
          <a:xfrm>
            <a:off x="4212000" y="221175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97196"/>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22120" fill="hold"/>
                                        <p:tgtEl>
                                          <p:spTgt spid="2097196"/>
                                        </p:tgtEl>
                                      </p:cBhvr>
                                    </p:cmd>
                                  </p:childTnLst>
                                </p:cTn>
                              </p:par>
                            </p:childTnLst>
                          </p:cTn>
                        </p:par>
                      </p:childTnLst>
                    </p:cTn>
                  </p:par>
                </p:childTnLst>
              </p:cTn>
              <p:nextCondLst>
                <p:cond evt="onClick" delay="0">
                  <p:tgtEl>
                    <p:spTgt spid="2097196"/>
                  </p:tgtEl>
                </p:cond>
              </p:nextCondLst>
            </p:seq>
            <p:audio>
              <p:cMediaNode vol="80000">
                <p:cTn id="7" fill="hold" display="0">
                  <p:stCondLst>
                    <p:cond delay="indefinite"/>
                  </p:stCondLst>
                  <p:endCondLst>
                    <p:cond evt="onStopAudio" delay="0">
                      <p:tgtEl>
                        <p:sldTgt/>
                      </p:tgtEl>
                    </p:cond>
                  </p:endCondLst>
                </p:cTn>
                <p:tgtEl>
                  <p:spTgt spid="2097196"/>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048592" name="Google Shape;124;p23"/>
          <p:cNvSpPr txBox="1">
            <a:spLocks noGrp="1"/>
          </p:cNvSpPr>
          <p:nvPr>
            <p:ph type="title"/>
          </p:nvPr>
        </p:nvSpPr>
        <p:spPr>
          <a:xfrm>
            <a:off x="490250" y="450150"/>
            <a:ext cx="58788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1200"/>
          </a:p>
          <a:p>
            <a:pPr marL="0" lvl="0" indent="0" algn="l" rtl="0">
              <a:spcBef>
                <a:spcPts val="0"/>
              </a:spcBef>
              <a:spcAft>
                <a:spcPts val="0"/>
              </a:spcAft>
              <a:buNone/>
            </a:pPr>
            <a:endParaRPr sz="1200"/>
          </a:p>
          <a:p>
            <a:pPr marL="0" lvl="0" indent="0" algn="l" rtl="0">
              <a:spcBef>
                <a:spcPts val="0"/>
              </a:spcBef>
              <a:spcAft>
                <a:spcPts val="0"/>
              </a:spcAft>
              <a:buNone/>
            </a:pPr>
            <a:endParaRPr sz="1200"/>
          </a:p>
          <a:p>
            <a:pPr marL="0" lvl="0" indent="0" algn="l" rtl="0">
              <a:spcBef>
                <a:spcPts val="0"/>
              </a:spcBef>
              <a:spcAft>
                <a:spcPts val="0"/>
              </a:spcAft>
              <a:buNone/>
            </a:pPr>
            <a:endParaRPr sz="1200"/>
          </a:p>
          <a:p>
            <a:pPr marL="0" lvl="0" indent="0" algn="l" rtl="0">
              <a:spcBef>
                <a:spcPts val="0"/>
              </a:spcBef>
              <a:spcAft>
                <a:spcPts val="0"/>
              </a:spcAft>
              <a:buNone/>
            </a:pPr>
            <a:endParaRPr sz="1200"/>
          </a:p>
          <a:p>
            <a:pPr marL="0" lvl="0" indent="0" algn="l" rtl="0">
              <a:spcBef>
                <a:spcPts val="0"/>
              </a:spcBef>
              <a:spcAft>
                <a:spcPts val="0"/>
              </a:spcAft>
              <a:buNone/>
            </a:pPr>
            <a:endParaRPr sz="1200"/>
          </a:p>
          <a:p>
            <a:pPr marL="0" lvl="0" indent="0" algn="l" rtl="0">
              <a:spcBef>
                <a:spcPts val="0"/>
              </a:spcBef>
              <a:spcAft>
                <a:spcPts val="0"/>
              </a:spcAft>
              <a:buNone/>
            </a:pPr>
            <a:endParaRPr sz="1200"/>
          </a:p>
          <a:p>
            <a:pPr marL="0" lvl="0" indent="0" algn="l" rtl="0">
              <a:spcBef>
                <a:spcPts val="0"/>
              </a:spcBef>
              <a:spcAft>
                <a:spcPts val="0"/>
              </a:spcAft>
              <a:buNone/>
            </a:pPr>
            <a:endParaRPr sz="1200"/>
          </a:p>
          <a:p>
            <a:pPr marL="0" lvl="0" indent="0" algn="l" rtl="0">
              <a:spcBef>
                <a:spcPts val="0"/>
              </a:spcBef>
              <a:spcAft>
                <a:spcPts val="0"/>
              </a:spcAft>
              <a:buNone/>
            </a:pPr>
            <a:endParaRPr sz="1200"/>
          </a:p>
          <a:p>
            <a:pPr marL="0" lvl="0" indent="0" algn="l" rtl="0">
              <a:spcBef>
                <a:spcPts val="0"/>
              </a:spcBef>
              <a:spcAft>
                <a:spcPts val="0"/>
              </a:spcAft>
              <a:buNone/>
            </a:pPr>
            <a:endParaRPr sz="1200"/>
          </a:p>
          <a:p>
            <a:pPr marL="0" lvl="0" indent="0" algn="l" rtl="0">
              <a:spcBef>
                <a:spcPts val="0"/>
              </a:spcBef>
              <a:spcAft>
                <a:spcPts val="0"/>
              </a:spcAft>
              <a:buNone/>
            </a:pPr>
            <a:endParaRPr sz="1200"/>
          </a:p>
          <a:p>
            <a:pPr marL="0" lvl="0" indent="0" algn="l" rtl="0">
              <a:spcBef>
                <a:spcPts val="0"/>
              </a:spcBef>
              <a:spcAft>
                <a:spcPts val="0"/>
              </a:spcAft>
              <a:buNone/>
            </a:pPr>
            <a:endParaRPr sz="1200"/>
          </a:p>
          <a:p>
            <a:pPr marL="0" lvl="0" indent="0" algn="l" rtl="0">
              <a:spcBef>
                <a:spcPts val="0"/>
              </a:spcBef>
              <a:spcAft>
                <a:spcPts val="0"/>
              </a:spcAft>
              <a:buNone/>
            </a:pPr>
            <a:endParaRPr sz="1200"/>
          </a:p>
          <a:p>
            <a:pPr marL="0" lvl="0" indent="0" algn="l" rtl="0">
              <a:spcBef>
                <a:spcPts val="0"/>
              </a:spcBef>
              <a:spcAft>
                <a:spcPts val="0"/>
              </a:spcAft>
              <a:buNone/>
            </a:pPr>
            <a:endParaRPr sz="1200"/>
          </a:p>
          <a:p>
            <a:pPr marL="0" lvl="0" indent="0" algn="l" rtl="0">
              <a:spcBef>
                <a:spcPts val="0"/>
              </a:spcBef>
              <a:spcAft>
                <a:spcPts val="0"/>
              </a:spcAft>
              <a:buNone/>
            </a:pPr>
            <a:endParaRPr sz="1200"/>
          </a:p>
          <a:p>
            <a:pPr marL="0" lvl="0" indent="0" algn="l" rtl="0">
              <a:spcBef>
                <a:spcPts val="0"/>
              </a:spcBef>
              <a:spcAft>
                <a:spcPts val="0"/>
              </a:spcAft>
              <a:buNone/>
            </a:pPr>
            <a:endParaRPr sz="1200"/>
          </a:p>
          <a:p>
            <a:pPr marL="0" lvl="0" indent="0" algn="l" rtl="0">
              <a:spcBef>
                <a:spcPts val="0"/>
              </a:spcBef>
              <a:spcAft>
                <a:spcPts val="0"/>
              </a:spcAft>
              <a:buNone/>
            </a:pPr>
            <a:endParaRPr sz="1200"/>
          </a:p>
          <a:p>
            <a:pPr marL="0" lvl="0" indent="0" algn="l" rtl="0">
              <a:spcBef>
                <a:spcPts val="0"/>
              </a:spcBef>
              <a:spcAft>
                <a:spcPts val="0"/>
              </a:spcAft>
              <a:buNone/>
            </a:pPr>
            <a:endParaRPr sz="1200"/>
          </a:p>
          <a:p>
            <a:pPr marL="0" lvl="0" indent="0" algn="l" rtl="0">
              <a:spcBef>
                <a:spcPts val="0"/>
              </a:spcBef>
              <a:spcAft>
                <a:spcPts val="0"/>
              </a:spcAft>
              <a:buNone/>
            </a:pPr>
            <a:endParaRPr sz="1200"/>
          </a:p>
          <a:p>
            <a:pPr marL="0" lvl="0" indent="0" algn="l" rtl="0">
              <a:spcBef>
                <a:spcPts val="0"/>
              </a:spcBef>
              <a:spcAft>
                <a:spcPts val="0"/>
              </a:spcAft>
              <a:buNone/>
            </a:pPr>
            <a:endParaRPr sz="1200"/>
          </a:p>
          <a:p>
            <a:pPr marL="0" lvl="0" indent="0" algn="l" rtl="0">
              <a:spcBef>
                <a:spcPts val="0"/>
              </a:spcBef>
              <a:spcAft>
                <a:spcPts val="0"/>
              </a:spcAft>
              <a:buNone/>
            </a:pPr>
            <a:endParaRPr sz="1200"/>
          </a:p>
          <a:p>
            <a:pPr marL="0" lvl="0" indent="0" algn="l" rtl="0">
              <a:spcBef>
                <a:spcPts val="0"/>
              </a:spcBef>
              <a:spcAft>
                <a:spcPts val="0"/>
              </a:spcAft>
              <a:buNone/>
            </a:pPr>
            <a:endParaRPr sz="1200"/>
          </a:p>
          <a:p>
            <a:pPr marL="0" lvl="0" indent="0" algn="l" rtl="0">
              <a:spcBef>
                <a:spcPts val="0"/>
              </a:spcBef>
              <a:spcAft>
                <a:spcPts val="0"/>
              </a:spcAft>
              <a:buNone/>
            </a:pPr>
            <a:endParaRPr sz="1200"/>
          </a:p>
          <a:p>
            <a:pPr marL="0" lvl="0" indent="0" algn="l" rtl="0">
              <a:spcBef>
                <a:spcPts val="0"/>
              </a:spcBef>
              <a:spcAft>
                <a:spcPts val="0"/>
              </a:spcAft>
              <a:buNone/>
            </a:pPr>
            <a:endParaRPr sz="1200"/>
          </a:p>
          <a:p>
            <a:pPr marL="0" lvl="0" indent="0" algn="l" rtl="0">
              <a:spcBef>
                <a:spcPts val="0"/>
              </a:spcBef>
              <a:spcAft>
                <a:spcPts val="0"/>
              </a:spcAft>
              <a:buNone/>
            </a:pPr>
            <a:endParaRPr sz="1200"/>
          </a:p>
          <a:p>
            <a:pPr marL="0" lvl="0" indent="0" algn="l" rtl="0">
              <a:spcBef>
                <a:spcPts val="0"/>
              </a:spcBef>
              <a:spcAft>
                <a:spcPts val="0"/>
              </a:spcAft>
              <a:buNone/>
            </a:pPr>
            <a:endParaRPr sz="1200"/>
          </a:p>
          <a:p>
            <a:pPr marL="0" lvl="0" indent="0" algn="ctr" rtl="0">
              <a:spcBef>
                <a:spcPts val="0"/>
              </a:spcBef>
              <a:spcAft>
                <a:spcPts val="0"/>
              </a:spcAft>
              <a:buNone/>
            </a:pPr>
            <a:r>
              <a:rPr lang="en-GB" sz="1800"/>
              <a:t>                    Fig(g) BJT Modes</a:t>
            </a:r>
            <a:endParaRPr sz="1800"/>
          </a:p>
        </p:txBody>
      </p:sp>
      <p:pic>
        <p:nvPicPr>
          <p:cNvPr id="2097152" name="Google Shape;125;p23"/>
          <p:cNvPicPr preferRelativeResize="0">
            <a:picLocks/>
          </p:cNvPicPr>
          <p:nvPr/>
        </p:nvPicPr>
        <p:blipFill>
          <a:blip r:embed="rId4">
            <a:alphaModFix/>
          </a:blip>
          <a:stretch>
            <a:fillRect/>
          </a:stretch>
        </p:blipFill>
        <p:spPr>
          <a:xfrm>
            <a:off x="2509418" y="234026"/>
            <a:ext cx="4125179" cy="4042950"/>
          </a:xfrm>
          <a:prstGeom prst="rect">
            <a:avLst/>
          </a:prstGeom>
          <a:noFill/>
          <a:ln>
            <a:noFill/>
          </a:ln>
        </p:spPr>
      </p:pic>
      <p:pic>
        <p:nvPicPr>
          <p:cNvPr id="2097201" name="Picture 2097200"/>
          <p:cNvPicPr>
            <a:picLocks/>
          </p:cNvPicPr>
          <p:nvPr>
            <a:audioFile r:link="rId1"/>
            <p:extLst>
              <p:ext uri="{DAA4B4D4-6D71-4841-9C94-3DE7FCFB9230}">
                <p14:media xmlns:p14="http://schemas.microsoft.com/office/powerpoint/2010/main"/>
              </p:ext>
            </p:extLst>
          </p:nvPr>
        </p:nvPicPr>
        <p:blipFill>
          <a:blip r:embed="rId5"/>
          <a:stretch>
            <a:fillRect/>
          </a:stretch>
        </p:blipFill>
        <p:spPr>
          <a:xfrm>
            <a:off x="4212000" y="2211750"/>
            <a:ext cx="720000" cy="720000"/>
          </a:xfrm>
          <a:prstGeom prst="rect">
            <a:avLst/>
          </a:prstGeom>
        </p:spPr>
      </p:pic>
      <p:pic>
        <p:nvPicPr>
          <p:cNvPr id="2097202" name="Picture 2097201"/>
          <p:cNvPicPr>
            <a:picLocks/>
          </p:cNvPicPr>
          <p:nvPr>
            <a:audioFile r:link="rId1"/>
            <p:extLst>
              <p:ext uri="{DAA4B4D4-6D71-4841-9C94-3DE7FCFB9230}">
                <p14:media xmlns:p14="http://schemas.microsoft.com/office/powerpoint/2010/main"/>
              </p:ext>
            </p:extLst>
          </p:nvPr>
        </p:nvPicPr>
        <p:blipFill>
          <a:blip r:embed="rId5"/>
          <a:stretch>
            <a:fillRect/>
          </a:stretch>
        </p:blipFill>
        <p:spPr>
          <a:xfrm>
            <a:off x="4212000" y="221175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97201"/>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28900" fill="hold"/>
                                        <p:tgtEl>
                                          <p:spTgt spid="2097201"/>
                                        </p:tgtEl>
                                      </p:cBhvr>
                                    </p:cmd>
                                  </p:childTnLst>
                                </p:cTn>
                              </p:par>
                            </p:childTnLst>
                          </p:cTn>
                        </p:par>
                      </p:childTnLst>
                    </p:cTn>
                  </p:par>
                </p:childTnLst>
              </p:cTn>
              <p:nextCondLst>
                <p:cond evt="onClick" delay="0">
                  <p:tgtEl>
                    <p:spTgt spid="2097201"/>
                  </p:tgtEl>
                </p:cond>
              </p:nextCondLst>
            </p:seq>
            <p:audio>
              <p:cMediaNode vol="80000">
                <p:cTn id="7" fill="hold" display="0">
                  <p:stCondLst>
                    <p:cond delay="indefinite"/>
                  </p:stCondLst>
                  <p:endCondLst>
                    <p:cond evt="onStopAudio" delay="0">
                      <p:tgtEl>
                        <p:sldTgt/>
                      </p:tgtEl>
                    </p:cond>
                  </p:endCondLst>
                </p:cTn>
                <p:tgtEl>
                  <p:spTgt spid="2097201"/>
                </p:tgtEl>
              </p:cMediaNode>
            </p:audio>
            <p:seq concurrent="1" nextAc="seek">
              <p:cTn id="8" restart="whenNotActive" fill="hold" evtFilter="cancelBubble" nodeType="interactiveSeq">
                <p:stCondLst>
                  <p:cond evt="onClick" delay="0">
                    <p:tgtEl>
                      <p:spTgt spid="2097202"/>
                    </p:tgtEl>
                  </p:cond>
                </p:stCondLst>
                <p:endSync evt="end" delay="0">
                  <p:rtn val="all"/>
                </p:endSync>
                <p:childTnLst>
                  <p:par>
                    <p:cTn id="9" fill="hold">
                      <p:stCondLst>
                        <p:cond evt="onBegin" delay="0"/>
                      </p:stCondLst>
                      <p:childTnLst>
                        <p:par>
                          <p:cTn id="10" fill="hold">
                            <p:stCondLst>
                              <p:cond evt="onBegin" delay="0"/>
                            </p:stCondLst>
                            <p:childTnLst>
                              <p:par>
                                <p:cTn id="11" presetID="1" presetClass="mediacall" presetSubtype="0" fill="hold" nodeType="clickEffect">
                                  <p:stCondLst>
                                    <p:cond delay="0"/>
                                  </p:stCondLst>
                                  <p:childTnLst>
                                    <p:cmd type="call" cmd="playFrom(0.0)">
                                      <p:cBhvr>
                                        <p:cTn id="12" dur="29840" fill="hold"/>
                                        <p:tgtEl>
                                          <p:spTgt spid="2097202"/>
                                        </p:tgtEl>
                                      </p:cBhvr>
                                    </p:cmd>
                                  </p:childTnLst>
                                </p:cTn>
                              </p:par>
                            </p:childTnLst>
                          </p:cTn>
                        </p:par>
                      </p:childTnLst>
                    </p:cTn>
                  </p:par>
                </p:childTnLst>
              </p:cTn>
              <p:nextCondLst>
                <p:cond evt="onClick" delay="0">
                  <p:tgtEl>
                    <p:spTgt spid="2097202"/>
                  </p:tgtEl>
                </p:cond>
              </p:nextCondLst>
            </p:seq>
            <p:audio>
              <p:cMediaNode vol="80000">
                <p:cTn id="13" fill="hold" display="0">
                  <p:stCondLst>
                    <p:cond delay="indefinite"/>
                  </p:stCondLst>
                  <p:endCondLst>
                    <p:cond evt="onStopAudio" delay="0">
                      <p:tgtEl>
                        <p:sldTgt/>
                      </p:tgtEl>
                    </p:cond>
                  </p:endCondLst>
                </p:cTn>
                <p:tgtEl>
                  <p:spTgt spid="2097202"/>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048589" name="Google Shape;130;p24"/>
          <p:cNvSpPr txBox="1">
            <a:spLocks noGrp="1"/>
          </p:cNvSpPr>
          <p:nvPr>
            <p:ph type="title"/>
          </p:nvPr>
        </p:nvSpPr>
        <p:spPr>
          <a:xfrm>
            <a:off x="471795" y="6"/>
            <a:ext cx="7631700" cy="5143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sz="1800" b="1"/>
              <a:t>Applications of BJT:</a:t>
            </a:r>
            <a:endParaRPr sz="1800" b="1"/>
          </a:p>
          <a:p>
            <a:pPr marL="0" lvl="0" indent="0" algn="l" rtl="0">
              <a:spcBef>
                <a:spcPts val="0"/>
              </a:spcBef>
              <a:spcAft>
                <a:spcPts val="0"/>
              </a:spcAft>
              <a:buNone/>
            </a:pPr>
            <a:r>
              <a:rPr lang="en-GB" sz="1800"/>
              <a:t>The applications of the bipolar junction transistor are as follows:</a:t>
            </a:r>
            <a:endParaRPr sz="1800"/>
          </a:p>
          <a:p>
            <a:pPr marL="0" lvl="0" indent="0" algn="l" rtl="0">
              <a:spcBef>
                <a:spcPts val="0"/>
              </a:spcBef>
              <a:spcAft>
                <a:spcPts val="0"/>
              </a:spcAft>
              <a:buNone/>
            </a:pPr>
            <a:r>
              <a:rPr lang="en-GB" sz="1800"/>
              <a:t>1) These are the transistors that are preferred in the logic circuits.</a:t>
            </a:r>
            <a:endParaRPr sz="1800"/>
          </a:p>
          <a:p>
            <a:pPr marL="0" lvl="0" indent="0" algn="l" rtl="0">
              <a:spcBef>
                <a:spcPts val="0"/>
              </a:spcBef>
              <a:spcAft>
                <a:spcPts val="0"/>
              </a:spcAft>
              <a:buNone/>
            </a:pPr>
            <a:r>
              <a:rPr lang="en-GB" sz="1800"/>
              <a:t>2) It is used in the circuits of amplification.</a:t>
            </a:r>
            <a:endParaRPr sz="1800"/>
          </a:p>
          <a:p>
            <a:pPr marL="0" lvl="0" indent="0" algn="l" rtl="0">
              <a:spcBef>
                <a:spcPts val="0"/>
              </a:spcBef>
              <a:spcAft>
                <a:spcPts val="0"/>
              </a:spcAft>
              <a:buNone/>
            </a:pPr>
            <a:r>
              <a:rPr lang="en-GB" sz="1800"/>
              <a:t>3) These are preferred in the oscillation circuits.</a:t>
            </a:r>
            <a:endParaRPr sz="1800"/>
          </a:p>
          <a:p>
            <a:pPr marL="0" lvl="0" indent="0" algn="l" rtl="0">
              <a:spcBef>
                <a:spcPts val="0"/>
              </a:spcBef>
              <a:spcAft>
                <a:spcPts val="0"/>
              </a:spcAft>
              <a:buNone/>
            </a:pPr>
            <a:r>
              <a:rPr lang="en-GB" sz="1800"/>
              <a:t>4) These are preferred in the multi-vibrator circuits.</a:t>
            </a:r>
            <a:endParaRPr sz="1800"/>
          </a:p>
          <a:p>
            <a:pPr marL="0" lvl="0" indent="0" algn="l" rtl="0">
              <a:spcBef>
                <a:spcPts val="0"/>
              </a:spcBef>
              <a:spcAft>
                <a:spcPts val="0"/>
              </a:spcAft>
              <a:buNone/>
            </a:pPr>
            <a:r>
              <a:rPr lang="en-GB" sz="1800"/>
              <a:t>5) In the clipping circuits, these are preferred for wave shaping circuits.</a:t>
            </a:r>
            <a:endParaRPr sz="1800"/>
          </a:p>
          <a:p>
            <a:pPr marL="0" lvl="0" indent="0" algn="l" rtl="0">
              <a:spcBef>
                <a:spcPts val="0"/>
              </a:spcBef>
              <a:spcAft>
                <a:spcPts val="0"/>
              </a:spcAft>
              <a:buNone/>
            </a:pPr>
            <a:r>
              <a:rPr lang="en-GB" sz="1800"/>
              <a:t>6) It used in the circuits of the timer and the circuits of the time delay.</a:t>
            </a:r>
            <a:endParaRPr sz="1800"/>
          </a:p>
          <a:p>
            <a:pPr marL="0" lvl="0" indent="0" algn="l" rtl="0">
              <a:spcBef>
                <a:spcPts val="0"/>
              </a:spcBef>
              <a:spcAft>
                <a:spcPts val="0"/>
              </a:spcAft>
              <a:buNone/>
            </a:pPr>
            <a:r>
              <a:rPr lang="en-GB" sz="1800"/>
              <a:t>7) These are used in the circuits of switching.</a:t>
            </a:r>
            <a:endParaRPr sz="1800"/>
          </a:p>
          <a:p>
            <a:pPr marL="0" lvl="0" indent="0" algn="l" rtl="0">
              <a:spcBef>
                <a:spcPts val="0"/>
              </a:spcBef>
              <a:spcAft>
                <a:spcPts val="0"/>
              </a:spcAft>
              <a:buNone/>
            </a:pPr>
            <a:r>
              <a:rPr lang="en-GB" sz="1800"/>
              <a:t>8) Used in the circuits of detector or as demodulation.</a:t>
            </a:r>
            <a:endParaRPr sz="1800"/>
          </a:p>
        </p:txBody>
      </p:sp>
      <p:pic>
        <p:nvPicPr>
          <p:cNvPr id="2097203" name="Picture 2097202"/>
          <p:cNvPicPr>
            <a:picLocks/>
          </p:cNvPicPr>
          <p:nvPr>
            <a:audioFile r:link="rId1"/>
            <p:extLst>
              <p:ext uri="{DAA4B4D4-6D71-4841-9C94-3DE7FCFB9230}">
                <p14:media xmlns:p14="http://schemas.microsoft.com/office/powerpoint/2010/main"/>
              </p:ext>
            </p:extLst>
          </p:nvPr>
        </p:nvPicPr>
        <p:blipFill>
          <a:blip r:embed="rId4"/>
          <a:stretch>
            <a:fillRect/>
          </a:stretch>
        </p:blipFill>
        <p:spPr>
          <a:xfrm>
            <a:off x="4212000" y="221175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97203"/>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15880" fill="hold"/>
                                        <p:tgtEl>
                                          <p:spTgt spid="2097203"/>
                                        </p:tgtEl>
                                      </p:cBhvr>
                                    </p:cmd>
                                  </p:childTnLst>
                                </p:cTn>
                              </p:par>
                            </p:childTnLst>
                          </p:cTn>
                        </p:par>
                      </p:childTnLst>
                    </p:cTn>
                  </p:par>
                </p:childTnLst>
              </p:cTn>
              <p:nextCondLst>
                <p:cond evt="onClick" delay="0">
                  <p:tgtEl>
                    <p:spTgt spid="2097203"/>
                  </p:tgtEl>
                </p:cond>
              </p:nextCondLst>
            </p:seq>
            <p:audio>
              <p:cMediaNode vol="80000">
                <p:cTn id="7" fill="hold" display="0">
                  <p:stCondLst>
                    <p:cond delay="indefinite"/>
                  </p:stCondLst>
                  <p:endCondLst>
                    <p:cond evt="onStopAudio" delay="0">
                      <p:tgtEl>
                        <p:sldTgt/>
                      </p:tgtEl>
                    </p:cond>
                  </p:endCondLst>
                </p:cTn>
                <p:tgtEl>
                  <p:spTgt spid="2097203"/>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1048611" name="Google Shape;67;p1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Diode:</a:t>
            </a:r>
          </a:p>
        </p:txBody>
      </p:sp>
      <p:sp>
        <p:nvSpPr>
          <p:cNvPr id="1048612" name="Google Shape;68;p14"/>
          <p:cNvSpPr txBox="1">
            <a:spLocks noGrp="1"/>
          </p:cNvSpPr>
          <p:nvPr>
            <p:ph type="body" idx="1"/>
          </p:nvPr>
        </p:nvSpPr>
        <p:spPr>
          <a:xfrm>
            <a:off x="311700" y="706136"/>
            <a:ext cx="8520600" cy="469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ctr" rtl="0">
              <a:spcBef>
                <a:spcPts val="1600"/>
              </a:spcBef>
              <a:spcAft>
                <a:spcPts val="0"/>
              </a:spcAft>
              <a:buNone/>
            </a:pPr>
            <a:r>
              <a:rPr lang="en-GB">
                <a:solidFill>
                  <a:schemeClr val="dk1"/>
                </a:solidFill>
              </a:rPr>
              <a:t> Fig(a) Diode</a:t>
            </a:r>
            <a:endParaRPr>
              <a:solidFill>
                <a:schemeClr val="dk1"/>
              </a:solidFill>
            </a:endParaRPr>
          </a:p>
          <a:p>
            <a:pPr marL="457200" lvl="0" indent="0" algn="just" rtl="0">
              <a:spcBef>
                <a:spcPts val="1600"/>
              </a:spcBef>
              <a:spcAft>
                <a:spcPts val="0"/>
              </a:spcAft>
              <a:buNone/>
            </a:pPr>
            <a:endParaRPr>
              <a:solidFill>
                <a:schemeClr val="dk1"/>
              </a:solidFill>
            </a:endParaRPr>
          </a:p>
          <a:p>
            <a:pPr marL="457200" lvl="0" indent="0" algn="just" rtl="0">
              <a:spcBef>
                <a:spcPts val="1600"/>
              </a:spcBef>
              <a:spcAft>
                <a:spcPts val="0"/>
              </a:spcAft>
              <a:buNone/>
            </a:pPr>
            <a:endParaRPr>
              <a:solidFill>
                <a:schemeClr val="dk1"/>
              </a:solidFill>
            </a:endParaRPr>
          </a:p>
          <a:p>
            <a:pPr marL="0" lvl="0" indent="0" algn="ctr" rtl="0">
              <a:spcBef>
                <a:spcPts val="1600"/>
              </a:spcBef>
              <a:spcAft>
                <a:spcPts val="0"/>
              </a:spcAft>
              <a:buNone/>
            </a:pPr>
            <a:endParaRPr>
              <a:solidFill>
                <a:schemeClr val="dk1"/>
              </a:solidFill>
            </a:endParaRPr>
          </a:p>
          <a:p>
            <a:pPr marL="0" lvl="0" indent="0" algn="ctr" rtl="0">
              <a:spcBef>
                <a:spcPts val="1600"/>
              </a:spcBef>
              <a:spcAft>
                <a:spcPts val="0"/>
              </a:spcAft>
              <a:buNone/>
            </a:pPr>
            <a:r>
              <a:rPr lang="en-GB"/>
              <a:t>Fig(b) Diode </a:t>
            </a:r>
          </a:p>
          <a:p>
            <a:pPr marL="0" lvl="0" indent="0" algn="l" rtl="0">
              <a:spcBef>
                <a:spcPts val="1600"/>
              </a:spcBef>
              <a:spcAft>
                <a:spcPts val="0"/>
              </a:spcAft>
              <a:buNone/>
            </a:pPr>
            <a:endParaRPr lang="en-GB"/>
          </a:p>
          <a:p>
            <a:pPr marL="0" lvl="0" indent="0" algn="l" rtl="0">
              <a:spcBef>
                <a:spcPts val="1600"/>
              </a:spcBef>
              <a:spcAft>
                <a:spcPts val="0"/>
              </a:spcAft>
              <a:buNone/>
            </a:pPr>
            <a:endParaRPr lang="en-GB"/>
          </a:p>
          <a:p>
            <a:pPr marL="0" lvl="0" indent="0" algn="l" rtl="0">
              <a:spcBef>
                <a:spcPts val="1600"/>
              </a:spcBef>
              <a:spcAft>
                <a:spcPts val="0"/>
              </a:spcAft>
              <a:buNone/>
            </a:pPr>
            <a:endParaRPr lang="en-GB"/>
          </a:p>
          <a:p>
            <a:pPr marL="0" lvl="0" indent="0" algn="l" rtl="0">
              <a:spcBef>
                <a:spcPts val="1600"/>
              </a:spcBef>
              <a:spcAft>
                <a:spcPts val="1600"/>
              </a:spcAft>
              <a:buNone/>
            </a:pPr>
            <a:endParaRPr lang="en-GB"/>
          </a:p>
        </p:txBody>
      </p:sp>
      <p:pic>
        <p:nvPicPr>
          <p:cNvPr id="2097154" name="Google Shape;69;p14"/>
          <p:cNvPicPr preferRelativeResize="0">
            <a:picLocks/>
          </p:cNvPicPr>
          <p:nvPr/>
        </p:nvPicPr>
        <p:blipFill rotWithShape="1">
          <a:blip r:embed="rId4">
            <a:alphaModFix/>
          </a:blip>
          <a:srcRect t="2467" b="2467"/>
          <a:stretch>
            <a:fillRect/>
          </a:stretch>
        </p:blipFill>
        <p:spPr>
          <a:xfrm rot="10800000" flipH="1" flipV="1">
            <a:off x="2589861" y="471612"/>
            <a:ext cx="3964275" cy="1741204"/>
          </a:xfrm>
          <a:prstGeom prst="rect">
            <a:avLst/>
          </a:prstGeom>
          <a:noFill/>
          <a:ln>
            <a:noFill/>
          </a:ln>
        </p:spPr>
      </p:pic>
      <p:pic>
        <p:nvPicPr>
          <p:cNvPr id="2097155" name="Google Shape;70;p14"/>
          <p:cNvPicPr preferRelativeResize="0">
            <a:picLocks/>
          </p:cNvPicPr>
          <p:nvPr/>
        </p:nvPicPr>
        <p:blipFill>
          <a:blip r:embed="rId5">
            <a:alphaModFix/>
          </a:blip>
          <a:stretch>
            <a:fillRect/>
          </a:stretch>
        </p:blipFill>
        <p:spPr>
          <a:xfrm>
            <a:off x="2514220" y="2778633"/>
            <a:ext cx="3964275" cy="1558050"/>
          </a:xfrm>
          <a:prstGeom prst="rect">
            <a:avLst/>
          </a:prstGeom>
          <a:noFill/>
          <a:ln>
            <a:noFill/>
          </a:ln>
        </p:spPr>
      </p:pic>
      <p:pic>
        <p:nvPicPr>
          <p:cNvPr id="2097156" name="Picture 2097155"/>
          <p:cNvPicPr>
            <a:picLocks/>
          </p:cNvPicPr>
          <p:nvPr>
            <a:audioFile r:link="rId1"/>
            <p:extLst>
              <p:ext uri="{DAA4B4D4-6D71-4841-9C94-3DE7FCFB9230}">
                <p14:media xmlns:p14="http://schemas.microsoft.com/office/powerpoint/2010/main"/>
              </p:ext>
            </p:extLst>
          </p:nvPr>
        </p:nvPicPr>
        <p:blipFill>
          <a:blip r:embed="rId6"/>
          <a:stretch>
            <a:fillRect/>
          </a:stretch>
        </p:blipFill>
        <p:spPr>
          <a:xfrm>
            <a:off x="4212000" y="221175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eq>
            <p:seq concurrent="1" nextAc="seek">
              <p:cTn id="3" restart="whenNotActive" fill="hold" evtFilter="cancelBubble" nodeType="interactiveSeq"/>
            </p:seq>
            <p:seq concurrent="1" nextAc="seek">
              <p:cTn id="4" restart="whenNotActive" fill="hold" evtFilter="cancelBubble" nodeType="interactiveSeq"/>
            </p:seq>
            <p:seq concurrent="1" nextAc="seek">
              <p:cTn id="5" restart="whenNotActive" fill="hold" evtFilter="cancelBubble" nodeType="interactiveSeq"/>
            </p:seq>
            <p:seq concurrent="1" nextAc="seek">
              <p:cTn id="6" restart="whenNotActive" fill="hold" evtFilter="cancelBubble" nodeType="interactiveSeq">
                <p:stCondLst>
                  <p:cond evt="onClick" delay="0">
                    <p:tgtEl>
                      <p:spTgt spid="2097156"/>
                    </p:tgtEl>
                  </p:cond>
                </p:stCondLst>
                <p:endSync evt="end" delay="0">
                  <p:rtn val="all"/>
                </p:endSync>
                <p:childTnLst>
                  <p:par>
                    <p:cTn id="7" fill="hold">
                      <p:stCondLst>
                        <p:cond evt="onBegin" delay="0"/>
                      </p:stCondLst>
                      <p:childTnLst>
                        <p:par>
                          <p:cTn id="8" fill="hold">
                            <p:stCondLst>
                              <p:cond evt="onBegin" delay="0"/>
                            </p:stCondLst>
                            <p:childTnLst>
                              <p:par>
                                <p:cTn id="9" presetID="1" presetClass="mediacall" presetSubtype="0" fill="hold" nodeType="clickEffect">
                                  <p:stCondLst>
                                    <p:cond delay="0"/>
                                  </p:stCondLst>
                                  <p:childTnLst>
                                    <p:cmd type="call" cmd="playFrom(0.0)">
                                      <p:cBhvr>
                                        <p:cTn id="10" dur="36140" fill="hold"/>
                                        <p:tgtEl>
                                          <p:spTgt spid="2097156"/>
                                        </p:tgtEl>
                                      </p:cBhvr>
                                    </p:cmd>
                                  </p:childTnLst>
                                </p:cTn>
                              </p:par>
                            </p:childTnLst>
                          </p:cTn>
                        </p:par>
                      </p:childTnLst>
                    </p:cTn>
                  </p:par>
                </p:childTnLst>
              </p:cTn>
              <p:nextCondLst>
                <p:cond evt="onClick" delay="0">
                  <p:tgtEl>
                    <p:spTgt spid="2097156"/>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1048615" name="Google Shape;75;p15"/>
          <p:cNvSpPr txBox="1">
            <a:spLocks noGrp="1"/>
          </p:cNvSpPr>
          <p:nvPr>
            <p:ph type="title"/>
          </p:nvPr>
        </p:nvSpPr>
        <p:spPr>
          <a:xfrm>
            <a:off x="447900" y="394000"/>
            <a:ext cx="8179800" cy="4274400"/>
          </a:xfrm>
          <a:prstGeom prst="rect">
            <a:avLst/>
          </a:prstGeom>
        </p:spPr>
        <p:txBody>
          <a:bodyPr spcFirstLastPara="1" wrap="square" lIns="91425" tIns="91425" rIns="91425" bIns="91425" anchor="ctr" anchorCtr="0">
            <a:noAutofit/>
          </a:bodyPr>
          <a:lstStyle/>
          <a:p>
            <a:pPr marL="457200" lvl="0" indent="-342900" algn="just" rtl="0">
              <a:lnSpc>
                <a:spcPct val="115000"/>
              </a:lnSpc>
              <a:spcBef>
                <a:spcPts val="0"/>
              </a:spcBef>
              <a:spcAft>
                <a:spcPts val="0"/>
              </a:spcAft>
              <a:buSzPts val="1800"/>
              <a:buChar char="●"/>
            </a:pPr>
            <a:r>
              <a:rPr lang="en-GB" sz="1800"/>
              <a:t>Diode is an electrical component that allows the flow of current in only one direction.</a:t>
            </a:r>
            <a:endParaRPr sz="1800"/>
          </a:p>
          <a:p>
            <a:pPr marL="457200" lvl="0" indent="-342900" algn="just" rtl="0">
              <a:lnSpc>
                <a:spcPct val="115000"/>
              </a:lnSpc>
              <a:spcBef>
                <a:spcPts val="0"/>
              </a:spcBef>
              <a:spcAft>
                <a:spcPts val="0"/>
              </a:spcAft>
              <a:buSzPts val="1800"/>
              <a:buChar char="●"/>
            </a:pPr>
            <a:r>
              <a:rPr lang="en-GB" sz="1800"/>
              <a:t>Simple diodes are made up from two pieces of semiconductor material to form a simple pn-junction.</a:t>
            </a:r>
            <a:endParaRPr sz="1800"/>
          </a:p>
          <a:p>
            <a:pPr marL="457200" lvl="0" indent="-342900" algn="just" rtl="0">
              <a:lnSpc>
                <a:spcPct val="115000"/>
              </a:lnSpc>
              <a:spcBef>
                <a:spcPts val="0"/>
              </a:spcBef>
              <a:spcAft>
                <a:spcPts val="0"/>
              </a:spcAft>
              <a:buSzPts val="1800"/>
              <a:buChar char="●"/>
            </a:pPr>
            <a:r>
              <a:rPr lang="en-GB" sz="1800"/>
              <a:t>The current flow in the forward biased condition. That means the anode is connected to the p side and the cathode is connected to the n side.</a:t>
            </a:r>
            <a:endParaRPr sz="1800"/>
          </a:p>
          <a:p>
            <a:pPr marL="457200" lvl="0" indent="-342900" algn="just" rtl="0">
              <a:lnSpc>
                <a:spcPct val="115000"/>
              </a:lnSpc>
              <a:spcBef>
                <a:spcPts val="0"/>
              </a:spcBef>
              <a:spcAft>
                <a:spcPts val="0"/>
              </a:spcAft>
              <a:buSzPts val="1800"/>
              <a:buChar char="●"/>
            </a:pPr>
            <a:r>
              <a:rPr lang="en-GB" sz="1800"/>
              <a:t>Diodes can be used as rectifiers, signal limiters, voltage regulators, switches, signal mixers, and oscillators.</a:t>
            </a:r>
            <a:endParaRPr sz="1800"/>
          </a:p>
        </p:txBody>
      </p:sp>
      <p:pic>
        <p:nvPicPr>
          <p:cNvPr id="2097157" name="Picture 2097156"/>
          <p:cNvPicPr>
            <a:picLocks/>
          </p:cNvPicPr>
          <p:nvPr>
            <a:audioFile r:link="rId1"/>
            <p:extLst>
              <p:ext uri="{DAA4B4D4-6D71-4841-9C94-3DE7FCFB9230}">
                <p14:media xmlns:p14="http://schemas.microsoft.com/office/powerpoint/2010/main"/>
              </p:ext>
            </p:extLst>
          </p:nvPr>
        </p:nvPicPr>
        <p:blipFill>
          <a:blip r:embed="rId4"/>
          <a:stretch>
            <a:fillRect/>
          </a:stretch>
        </p:blipFill>
        <p:spPr>
          <a:xfrm>
            <a:off x="4212000" y="2211750"/>
            <a:ext cx="720000" cy="720000"/>
          </a:xfrm>
          <a:prstGeom prst="rect">
            <a:avLst/>
          </a:prstGeom>
        </p:spPr>
      </p:pic>
      <p:sp>
        <p:nvSpPr>
          <p:cNvPr id="1048616" name="TextBox 1048615"/>
          <p:cNvSpPr txBox="1"/>
          <p:nvPr/>
        </p:nvSpPr>
        <p:spPr>
          <a:xfrm>
            <a:off x="2286000" y="2393950"/>
            <a:ext cx="4572000" cy="510540"/>
          </a:xfrm>
          <a:prstGeom prst="rect">
            <a:avLst/>
          </a:prstGeom>
        </p:spPr>
        <p:txBody>
          <a:bodyPr wrap="square" rtlCol="0">
            <a:spAutoFit/>
          </a:bodyPr>
          <a:lstStyle/>
          <a:p>
            <a:r>
              <a:rPr lang="x-none" sz="2800">
                <a:solidFill>
                  <a:srgbClr val="000000"/>
                </a:solidFill>
              </a:rPr>
              <a:t> </a:t>
            </a:r>
          </a:p>
        </p:txBody>
      </p:sp>
    </p:spTree>
  </p:cSld>
  <p:clrMapOvr>
    <a:masterClrMapping/>
  </p:clrMapOvr>
  <p:timing>
    <p:tnLst>
      <p:par>
        <p:cTn id="1" dur="indefinite" restart="never" nodeType="tmRoot">
          <p:childTnLst>
            <p:seq concurrent="1" nextAc="seek">
              <p:cTn id="2" restart="whenNotActive" fill="hold" evtFilter="cancelBubble" nodeType="interactiveSeq"/>
            </p:seq>
            <p:seq concurrent="1" nextAc="seek">
              <p:cTn id="3" restart="whenNotActive" fill="hold" evtFilter="cancelBubble" nodeType="interactiveSeq">
                <p:stCondLst>
                  <p:cond evt="onClick" delay="0">
                    <p:tgtEl>
                      <p:spTgt spid="2097157"/>
                    </p:tgtEl>
                  </p:cond>
                </p:stCondLst>
                <p:endSync evt="end" delay="0">
                  <p:rtn val="all"/>
                </p:endSync>
                <p:childTnLst>
                  <p:par>
                    <p:cTn id="4" fill="hold">
                      <p:stCondLst>
                        <p:cond evt="onBegin" delay="0"/>
                      </p:stCondLst>
                      <p:childTnLst>
                        <p:par>
                          <p:cTn id="5" fill="hold">
                            <p:stCondLst>
                              <p:cond evt="onBegin" delay="0"/>
                            </p:stCondLst>
                            <p:childTnLst>
                              <p:par>
                                <p:cTn id="6" presetID="1" presetClass="mediacall" presetSubtype="0" fill="hold" nodeType="clickEffect">
                                  <p:stCondLst>
                                    <p:cond delay="0"/>
                                  </p:stCondLst>
                                  <p:childTnLst>
                                    <p:cmd type="call" cmd="playFrom(0.0)">
                                      <p:cBhvr>
                                        <p:cTn id="7" dur="39440" fill="hold"/>
                                        <p:tgtEl>
                                          <p:spTgt spid="2097157"/>
                                        </p:tgtEl>
                                      </p:cBhvr>
                                    </p:cmd>
                                  </p:childTnLst>
                                </p:cTn>
                              </p:par>
                            </p:childTnLst>
                          </p:cTn>
                        </p:par>
                      </p:childTnLst>
                    </p:cTn>
                  </p:par>
                </p:childTnLst>
              </p:cTn>
              <p:nextCondLst>
                <p:cond evt="onClick" delay="0">
                  <p:tgtEl>
                    <p:spTgt spid="2097157"/>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1048619" name="Google Shape;80;p16"/>
          <p:cNvSpPr txBox="1">
            <a:spLocks noGrp="1"/>
          </p:cNvSpPr>
          <p:nvPr>
            <p:ph type="title"/>
          </p:nvPr>
        </p:nvSpPr>
        <p:spPr>
          <a:xfrm>
            <a:off x="311700" y="685075"/>
            <a:ext cx="8520600" cy="572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Bipolar junction diode:</a:t>
            </a:r>
          </a:p>
        </p:txBody>
      </p:sp>
      <p:sp>
        <p:nvSpPr>
          <p:cNvPr id="1048620" name="Google Shape;81;p16"/>
          <p:cNvSpPr txBox="1">
            <a:spLocks noGrp="1"/>
          </p:cNvSpPr>
          <p:nvPr>
            <p:ph type="body" idx="1"/>
          </p:nvPr>
        </p:nvSpPr>
        <p:spPr>
          <a:xfrm>
            <a:off x="311700" y="1257767"/>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r>
              <a:rPr lang="en-GB">
                <a:solidFill>
                  <a:schemeClr val="dk1"/>
                </a:solidFill>
              </a:rPr>
              <a:t>      Fig(c) Bipolar junction diode</a:t>
            </a:r>
            <a:r>
              <a:rPr lang="en-GB"/>
              <a:t>                         </a:t>
            </a:r>
            <a:r>
              <a:rPr lang="en-GB">
                <a:solidFill>
                  <a:schemeClr val="dk1"/>
                </a:solidFill>
              </a:rPr>
              <a:t>Fig(d) Bipolar junction diode</a:t>
            </a:r>
            <a:r>
              <a:rPr lang="en-GB"/>
              <a:t> </a:t>
            </a:r>
          </a:p>
          <a:p>
            <a:pPr marL="0" lvl="0" indent="0" algn="l" rtl="0">
              <a:spcBef>
                <a:spcPts val="1600"/>
              </a:spcBef>
              <a:spcAft>
                <a:spcPts val="0"/>
              </a:spcAft>
              <a:buNone/>
            </a:pPr>
            <a:endParaRPr lang="en-GB"/>
          </a:p>
          <a:p>
            <a:pPr marL="0" lvl="0" indent="0" algn="l" rtl="0">
              <a:spcBef>
                <a:spcPts val="1600"/>
              </a:spcBef>
              <a:spcAft>
                <a:spcPts val="0"/>
              </a:spcAft>
              <a:buNone/>
            </a:pPr>
            <a:endParaRPr lang="en-GB"/>
          </a:p>
          <a:p>
            <a:pPr marL="0" lvl="0" indent="0" algn="l" rtl="0">
              <a:spcBef>
                <a:spcPts val="1600"/>
              </a:spcBef>
              <a:spcAft>
                <a:spcPts val="1600"/>
              </a:spcAft>
              <a:buNone/>
            </a:pPr>
            <a:endParaRPr lang="en-GB"/>
          </a:p>
        </p:txBody>
      </p:sp>
      <p:pic>
        <p:nvPicPr>
          <p:cNvPr id="2097158" name="Google Shape;82;p16"/>
          <p:cNvPicPr preferRelativeResize="0">
            <a:picLocks/>
          </p:cNvPicPr>
          <p:nvPr/>
        </p:nvPicPr>
        <p:blipFill>
          <a:blip r:embed="rId4">
            <a:alphaModFix/>
          </a:blip>
          <a:stretch>
            <a:fillRect/>
          </a:stretch>
        </p:blipFill>
        <p:spPr>
          <a:xfrm>
            <a:off x="310100" y="1785611"/>
            <a:ext cx="4260300" cy="1880672"/>
          </a:xfrm>
          <a:prstGeom prst="rect">
            <a:avLst/>
          </a:prstGeom>
          <a:noFill/>
          <a:ln>
            <a:noFill/>
          </a:ln>
        </p:spPr>
      </p:pic>
      <p:pic>
        <p:nvPicPr>
          <p:cNvPr id="2097159" name="Google Shape;83;p16"/>
          <p:cNvPicPr preferRelativeResize="0">
            <a:picLocks/>
          </p:cNvPicPr>
          <p:nvPr/>
        </p:nvPicPr>
        <p:blipFill>
          <a:blip r:embed="rId5">
            <a:alphaModFix/>
          </a:blip>
          <a:stretch>
            <a:fillRect/>
          </a:stretch>
        </p:blipFill>
        <p:spPr>
          <a:xfrm>
            <a:off x="4570407" y="1772815"/>
            <a:ext cx="4260268" cy="1906245"/>
          </a:xfrm>
          <a:prstGeom prst="rect">
            <a:avLst/>
          </a:prstGeom>
          <a:noFill/>
          <a:ln>
            <a:noFill/>
          </a:ln>
        </p:spPr>
      </p:pic>
      <p:pic>
        <p:nvPicPr>
          <p:cNvPr id="2097160" name="Picture 2097159"/>
          <p:cNvPicPr>
            <a:picLocks/>
          </p:cNvPicPr>
          <p:nvPr>
            <a:audioFile r:link="rId1"/>
            <p:extLst>
              <p:ext uri="{DAA4B4D4-6D71-4841-9C94-3DE7FCFB9230}">
                <p14:media xmlns:p14="http://schemas.microsoft.com/office/powerpoint/2010/main"/>
              </p:ext>
            </p:extLst>
          </p:nvPr>
        </p:nvPicPr>
        <p:blipFill>
          <a:blip r:embed="rId6"/>
          <a:stretch>
            <a:fillRect/>
          </a:stretch>
        </p:blipFill>
        <p:spPr>
          <a:xfrm>
            <a:off x="4212000" y="2211750"/>
            <a:ext cx="720000" cy="720000"/>
          </a:xfrm>
          <a:prstGeom prst="rect">
            <a:avLst/>
          </a:prstGeom>
        </p:spPr>
      </p:pic>
      <p:pic>
        <p:nvPicPr>
          <p:cNvPr id="2097161" name="Picture 2097160"/>
          <p:cNvPicPr>
            <a:picLocks/>
          </p:cNvPicPr>
          <p:nvPr>
            <a:audioFile r:link="rId1"/>
            <p:extLst>
              <p:ext uri="{DAA4B4D4-6D71-4841-9C94-3DE7FCFB9230}">
                <p14:media xmlns:p14="http://schemas.microsoft.com/office/powerpoint/2010/main"/>
              </p:ext>
            </p:extLst>
          </p:nvPr>
        </p:nvPicPr>
        <p:blipFill>
          <a:blip r:embed="rId6"/>
          <a:stretch>
            <a:fillRect/>
          </a:stretch>
        </p:blipFill>
        <p:spPr>
          <a:xfrm>
            <a:off x="4212000" y="221175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97160"/>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24300" fill="hold"/>
                                        <p:tgtEl>
                                          <p:spTgt spid="2097160"/>
                                        </p:tgtEl>
                                      </p:cBhvr>
                                    </p:cmd>
                                  </p:childTnLst>
                                </p:cTn>
                              </p:par>
                            </p:childTnLst>
                          </p:cTn>
                        </p:par>
                      </p:childTnLst>
                    </p:cTn>
                  </p:par>
                </p:childTnLst>
              </p:cTn>
              <p:nextCondLst>
                <p:cond evt="onClick" delay="0">
                  <p:tgtEl>
                    <p:spTgt spid="2097160"/>
                  </p:tgtEl>
                </p:cond>
              </p:nextCondLst>
            </p:seq>
            <p:seq concurrent="1" nextAc="seek">
              <p:cTn id="7" restart="whenNotActive" fill="hold" evtFilter="cancelBubble" nodeType="interactiveSeq">
                <p:stCondLst>
                  <p:cond evt="onClick" delay="0">
                    <p:tgtEl>
                      <p:spTgt spid="2097161"/>
                    </p:tgtEl>
                  </p:cond>
                </p:stCondLst>
                <p:endSync evt="end" delay="0">
                  <p:rtn val="all"/>
                </p:endSync>
                <p:childTnLst>
                  <p:par>
                    <p:cTn id="8" fill="hold">
                      <p:stCondLst>
                        <p:cond evt="onBegin" delay="0"/>
                      </p:stCondLst>
                      <p:childTnLst>
                        <p:par>
                          <p:cTn id="9" fill="hold">
                            <p:stCondLst>
                              <p:cond evt="onBegin" delay="0"/>
                            </p:stCondLst>
                            <p:childTnLst>
                              <p:par>
                                <p:cTn id="10" presetID="1" presetClass="mediacall" presetSubtype="0" fill="hold" nodeType="clickEffect">
                                  <p:stCondLst>
                                    <p:cond delay="0"/>
                                  </p:stCondLst>
                                  <p:childTnLst>
                                    <p:cmd type="call" cmd="playFrom(0.0)">
                                      <p:cBhvr>
                                        <p:cTn id="11" dur="52680" fill="hold"/>
                                        <p:tgtEl>
                                          <p:spTgt spid="2097161"/>
                                        </p:tgtEl>
                                      </p:cBhvr>
                                    </p:cmd>
                                  </p:childTnLst>
                                </p:cTn>
                              </p:par>
                            </p:childTnLst>
                          </p:cTn>
                        </p:par>
                      </p:childTnLst>
                    </p:cTn>
                  </p:par>
                </p:childTnLst>
              </p:cTn>
              <p:nextCondLst>
                <p:cond evt="onClick" delay="0">
                  <p:tgtEl>
                    <p:spTgt spid="2097161"/>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1048623" name="Google Shape;88;p17"/>
          <p:cNvSpPr txBox="1">
            <a:spLocks noGrp="1"/>
          </p:cNvSpPr>
          <p:nvPr>
            <p:ph type="title"/>
          </p:nvPr>
        </p:nvSpPr>
        <p:spPr>
          <a:xfrm>
            <a:off x="354900" y="-193650"/>
            <a:ext cx="8319000" cy="5965200"/>
          </a:xfrm>
          <a:prstGeom prst="rect">
            <a:avLst/>
          </a:prstGeom>
        </p:spPr>
        <p:txBody>
          <a:bodyPr spcFirstLastPara="1" wrap="square" lIns="91425" tIns="91425" rIns="91425" bIns="91425" anchor="ctr" anchorCtr="0">
            <a:noAutofit/>
          </a:bodyPr>
          <a:lstStyle/>
          <a:p>
            <a:pPr marL="457200" lvl="0" indent="-317500" algn="just" rtl="0">
              <a:spcBef>
                <a:spcPts val="0"/>
              </a:spcBef>
              <a:spcAft>
                <a:spcPts val="0"/>
              </a:spcAft>
              <a:buSzPts val="1400"/>
              <a:buChar char="●"/>
            </a:pPr>
            <a:r>
              <a:rPr lang="en-GB" sz="1700"/>
              <a:t>Bipolar junction diode is also know as bipolar junction transistor because transistor have three terminals. </a:t>
            </a:r>
            <a:endParaRPr sz="1400"/>
          </a:p>
          <a:p>
            <a:pPr marL="457200" lvl="0" indent="-317500" algn="just" rtl="0">
              <a:spcBef>
                <a:spcPts val="0"/>
              </a:spcBef>
              <a:spcAft>
                <a:spcPts val="0"/>
              </a:spcAft>
              <a:buSzPts val="1400"/>
              <a:buChar char="●"/>
            </a:pPr>
            <a:r>
              <a:rPr lang="en-GB" sz="1400"/>
              <a:t>The BJT consist of three semiconductors that are made by joining of two diodes in series that is produces a three layer, two juntions and three terminal device.</a:t>
            </a:r>
            <a:endParaRPr sz="1400"/>
          </a:p>
          <a:p>
            <a:pPr marL="457200" lvl="0" indent="-317500" algn="just" rtl="0">
              <a:spcBef>
                <a:spcPts val="0"/>
              </a:spcBef>
              <a:spcAft>
                <a:spcPts val="0"/>
              </a:spcAft>
              <a:buSzPts val="1400"/>
              <a:buChar char="●"/>
            </a:pPr>
            <a:r>
              <a:rPr lang="en-GB" sz="1400"/>
              <a:t>There are two basic types of bipolar transistor construction, NPN and PNP, which basically describes the physical arrangement of the P-type and N-type semiconductor materials from which they are made.</a:t>
            </a:r>
            <a:endParaRPr sz="1400"/>
          </a:p>
          <a:p>
            <a:pPr marL="457200" lvl="0" indent="-317500" algn="just" rtl="0">
              <a:spcBef>
                <a:spcPts val="0"/>
              </a:spcBef>
              <a:spcAft>
                <a:spcPts val="0"/>
              </a:spcAft>
              <a:buSzPts val="1400"/>
              <a:buChar char="●"/>
            </a:pPr>
            <a:r>
              <a:rPr lang="en-GB" sz="1400"/>
              <a:t>In fig(c) the emitter region is n-type, the base region is p-type and the collector region is n-type. Such a transistor is called an npn transistor. </a:t>
            </a:r>
            <a:endParaRPr sz="1400"/>
          </a:p>
          <a:p>
            <a:pPr marL="457200" lvl="0" indent="-317500" algn="just" rtl="0">
              <a:spcBef>
                <a:spcPts val="0"/>
              </a:spcBef>
              <a:spcAft>
                <a:spcPts val="0"/>
              </a:spcAft>
              <a:buSzPts val="1400"/>
              <a:buChar char="●"/>
            </a:pPr>
            <a:r>
              <a:rPr lang="en-GB" sz="1400"/>
              <a:t>Emitter is highly doped and it's function is to suppy the electrons, base is lightly doped and collector is moderate doped and it's function is to collect the electrons. </a:t>
            </a:r>
            <a:endParaRPr sz="1400"/>
          </a:p>
          <a:p>
            <a:pPr marL="457200" lvl="0" indent="-317500" algn="just" rtl="0">
              <a:spcBef>
                <a:spcPts val="0"/>
              </a:spcBef>
              <a:spcAft>
                <a:spcPts val="0"/>
              </a:spcAft>
              <a:buSzPts val="1400"/>
              <a:buChar char="●"/>
            </a:pPr>
            <a:r>
              <a:rPr lang="en-GB" sz="1400"/>
              <a:t>There are two junctions emitter-base junction(EBJ) and collector-base junction(CBJ). They are depending on the bias condition (forward and reverse) of each of these junction, different mode of operation of the BJT are obtained. </a:t>
            </a:r>
            <a:endParaRPr sz="1400"/>
          </a:p>
          <a:p>
            <a:pPr marL="0" lvl="0" indent="0" algn="l" rtl="0">
              <a:spcBef>
                <a:spcPts val="0"/>
              </a:spcBef>
              <a:spcAft>
                <a:spcPts val="0"/>
              </a:spcAft>
              <a:buNone/>
            </a:pPr>
            <a:r>
              <a:rPr lang="en-GB" sz="1400"/>
              <a:t>The BJT can be operating four regions:</a:t>
            </a:r>
            <a:endParaRPr sz="1400"/>
          </a:p>
          <a:p>
            <a:pPr marL="457200" lvl="0" indent="-317500" algn="l" rtl="0">
              <a:spcBef>
                <a:spcPts val="0"/>
              </a:spcBef>
              <a:spcAft>
                <a:spcPts val="0"/>
              </a:spcAft>
              <a:buSzPts val="1400"/>
              <a:buAutoNum type="arabicPeriod"/>
            </a:pPr>
            <a:r>
              <a:rPr lang="en-GB" sz="1400"/>
              <a:t>Active region</a:t>
            </a:r>
            <a:endParaRPr sz="1400"/>
          </a:p>
          <a:p>
            <a:pPr marL="457200" lvl="0" indent="-317500" algn="l" rtl="0">
              <a:spcBef>
                <a:spcPts val="0"/>
              </a:spcBef>
              <a:spcAft>
                <a:spcPts val="0"/>
              </a:spcAft>
              <a:buSzPts val="1400"/>
              <a:buAutoNum type="arabicPeriod"/>
            </a:pPr>
            <a:r>
              <a:rPr lang="en-GB" sz="1400"/>
              <a:t>Cut off region</a:t>
            </a:r>
            <a:endParaRPr sz="1400"/>
          </a:p>
          <a:p>
            <a:pPr marL="457200" lvl="0" indent="-317500" algn="l" rtl="0">
              <a:spcBef>
                <a:spcPts val="0"/>
              </a:spcBef>
              <a:spcAft>
                <a:spcPts val="0"/>
              </a:spcAft>
              <a:buSzPts val="1400"/>
              <a:buAutoNum type="arabicPeriod"/>
            </a:pPr>
            <a:r>
              <a:rPr lang="en-GB" sz="1400"/>
              <a:t>Saturation region </a:t>
            </a:r>
            <a:endParaRPr sz="1400"/>
          </a:p>
          <a:p>
            <a:pPr marL="457200" lvl="0" indent="-317500" algn="l" rtl="0">
              <a:spcBef>
                <a:spcPts val="0"/>
              </a:spcBef>
              <a:spcAft>
                <a:spcPts val="0"/>
              </a:spcAft>
              <a:buSzPts val="1400"/>
              <a:buAutoNum type="arabicPeriod"/>
            </a:pPr>
            <a:r>
              <a:rPr lang="en-GB" sz="1400"/>
              <a:t>Reverse active region </a:t>
            </a:r>
            <a:endParaRPr sz="1400"/>
          </a:p>
          <a:p>
            <a:pPr marL="0" lvl="0" indent="0" algn="l" rtl="0">
              <a:spcBef>
                <a:spcPts val="0"/>
              </a:spcBef>
              <a:spcAft>
                <a:spcPts val="0"/>
              </a:spcAft>
              <a:buNone/>
            </a:pPr>
            <a:endParaRPr sz="1400"/>
          </a:p>
        </p:txBody>
      </p:sp>
      <p:pic>
        <p:nvPicPr>
          <p:cNvPr id="2097162" name="Picture 2097161"/>
          <p:cNvPicPr>
            <a:picLocks/>
          </p:cNvPicPr>
          <p:nvPr>
            <a:audioFile r:link="rId1"/>
            <p:extLst>
              <p:ext uri="{DAA4B4D4-6D71-4841-9C94-3DE7FCFB9230}">
                <p14:media xmlns:p14="http://schemas.microsoft.com/office/powerpoint/2010/main"/>
              </p:ext>
            </p:extLst>
          </p:nvPr>
        </p:nvPicPr>
        <p:blipFill>
          <a:blip r:embed="rId4"/>
          <a:stretch>
            <a:fillRect/>
          </a:stretch>
        </p:blipFill>
        <p:spPr>
          <a:xfrm>
            <a:off x="4212000" y="2211750"/>
            <a:ext cx="720000" cy="720000"/>
          </a:xfrm>
          <a:prstGeom prst="rect">
            <a:avLst/>
          </a:prstGeom>
        </p:spPr>
      </p:pic>
      <p:pic>
        <p:nvPicPr>
          <p:cNvPr id="2097169" name="Picture 2097168"/>
          <p:cNvPicPr>
            <a:picLocks/>
          </p:cNvPicPr>
          <p:nvPr>
            <a:audioFile r:link="rId1"/>
            <p:extLst>
              <p:ext uri="{DAA4B4D4-6D71-4841-9C94-3DE7FCFB9230}">
                <p14:media xmlns:p14="http://schemas.microsoft.com/office/powerpoint/2010/main"/>
              </p:ext>
            </p:extLst>
          </p:nvPr>
        </p:nvPicPr>
        <p:blipFill>
          <a:blip r:embed="rId4"/>
          <a:stretch>
            <a:fillRect/>
          </a:stretch>
        </p:blipFill>
        <p:spPr>
          <a:xfrm>
            <a:off x="4212000" y="221175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97162"/>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125760" fill="hold"/>
                                        <p:tgtEl>
                                          <p:spTgt spid="2097162"/>
                                        </p:tgtEl>
                                      </p:cBhvr>
                                    </p:cmd>
                                  </p:childTnLst>
                                </p:cTn>
                              </p:par>
                            </p:childTnLst>
                          </p:cTn>
                        </p:par>
                      </p:childTnLst>
                    </p:cTn>
                  </p:par>
                </p:childTnLst>
              </p:cTn>
              <p:nextCondLst>
                <p:cond evt="onClick" delay="0">
                  <p:tgtEl>
                    <p:spTgt spid="2097162"/>
                  </p:tgtEl>
                </p:cond>
              </p:nextCondLst>
            </p:seq>
            <p:seq concurrent="1" nextAc="seek">
              <p:cTn id="7" restart="whenNotActive" fill="hold" evtFilter="cancelBubble" nodeType="interactiveSeq">
                <p:stCondLst>
                  <p:cond evt="onClick" delay="0">
                    <p:tgtEl>
                      <p:spTgt spid="2097169"/>
                    </p:tgtEl>
                  </p:cond>
                </p:stCondLst>
                <p:endSync evt="end" delay="0">
                  <p:rtn val="all"/>
                </p:endSync>
                <p:childTnLst>
                  <p:par>
                    <p:cTn id="8" fill="hold">
                      <p:stCondLst>
                        <p:cond evt="onBegin" delay="0"/>
                      </p:stCondLst>
                      <p:childTnLst>
                        <p:par>
                          <p:cTn id="9" fill="hold">
                            <p:stCondLst>
                              <p:cond evt="onBegin" delay="0"/>
                            </p:stCondLst>
                            <p:childTnLst>
                              <p:par>
                                <p:cTn id="10" presetID="1" presetClass="mediacall" presetSubtype="0" fill="hold" nodeType="clickEffect">
                                  <p:stCondLst>
                                    <p:cond delay="0"/>
                                  </p:stCondLst>
                                  <p:childTnLst>
                                    <p:cmd type="call" cmd="playFrom(0.0)">
                                      <p:cBhvr>
                                        <p:cTn id="11" dur="76240" fill="hold"/>
                                        <p:tgtEl>
                                          <p:spTgt spid="2097169"/>
                                        </p:tgtEl>
                                      </p:cBhvr>
                                    </p:cmd>
                                  </p:childTnLst>
                                </p:cTn>
                              </p:par>
                            </p:childTnLst>
                          </p:cTn>
                        </p:par>
                      </p:childTnLst>
                    </p:cTn>
                  </p:par>
                </p:childTnLst>
              </p:cTn>
              <p:nextCondLst>
                <p:cond evt="onClick" delay="0">
                  <p:tgtEl>
                    <p:spTgt spid="2097169"/>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1048626" name="Google Shape;93;p18"/>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BJT circuit and symbol (NPN) :</a:t>
            </a:r>
          </a:p>
        </p:txBody>
      </p:sp>
      <p:sp>
        <p:nvSpPr>
          <p:cNvPr id="1048627" name="Google Shape;94;p18"/>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ctr" rtl="0">
              <a:spcBef>
                <a:spcPts val="1600"/>
              </a:spcBef>
              <a:spcAft>
                <a:spcPts val="0"/>
              </a:spcAft>
              <a:buNone/>
            </a:pPr>
            <a:r>
              <a:rPr lang="en-GB">
                <a:solidFill>
                  <a:schemeClr val="dk1"/>
                </a:solidFill>
              </a:rPr>
              <a:t>Fig(e) BJT circuit and symbol (NPN) </a:t>
            </a:r>
            <a:endParaRPr>
              <a:solidFill>
                <a:schemeClr val="dk1"/>
              </a:solidFill>
            </a:endParaRPr>
          </a:p>
          <a:p>
            <a:pPr marL="0" lvl="0" indent="0" algn="l" rtl="0">
              <a:spcBef>
                <a:spcPts val="1600"/>
              </a:spcBef>
              <a:spcAft>
                <a:spcPts val="0"/>
              </a:spcAft>
              <a:buNone/>
            </a:pPr>
            <a:endParaRPr>
              <a:solidFill>
                <a:schemeClr val="dk1"/>
              </a:solidFill>
            </a:endParaRPr>
          </a:p>
          <a:p>
            <a:pPr marL="0" lvl="0" indent="0" algn="l" rtl="0">
              <a:spcBef>
                <a:spcPts val="1600"/>
              </a:spcBef>
              <a:spcAft>
                <a:spcPts val="1600"/>
              </a:spcAft>
              <a:buNone/>
            </a:pPr>
            <a:endParaRPr>
              <a:solidFill>
                <a:schemeClr val="dk1"/>
              </a:solidFill>
            </a:endParaRPr>
          </a:p>
        </p:txBody>
      </p:sp>
      <p:pic>
        <p:nvPicPr>
          <p:cNvPr id="2097164" name="Google Shape;95;p18"/>
          <p:cNvPicPr preferRelativeResize="0">
            <a:picLocks/>
          </p:cNvPicPr>
          <p:nvPr/>
        </p:nvPicPr>
        <p:blipFill>
          <a:blip r:embed="rId4">
            <a:alphaModFix/>
          </a:blip>
          <a:stretch>
            <a:fillRect/>
          </a:stretch>
        </p:blipFill>
        <p:spPr>
          <a:xfrm>
            <a:off x="1033150" y="863550"/>
            <a:ext cx="7077700" cy="3416400"/>
          </a:xfrm>
          <a:prstGeom prst="rect">
            <a:avLst/>
          </a:prstGeom>
          <a:noFill/>
          <a:ln>
            <a:noFill/>
          </a:ln>
        </p:spPr>
      </p:pic>
      <p:pic>
        <p:nvPicPr>
          <p:cNvPr id="2097175" name="Picture 2097174"/>
          <p:cNvPicPr>
            <a:picLocks/>
          </p:cNvPicPr>
          <p:nvPr>
            <a:audioFile r:link="rId1"/>
            <p:extLst>
              <p:ext uri="{DAA4B4D4-6D71-4841-9C94-3DE7FCFB9230}">
                <p14:media xmlns:p14="http://schemas.microsoft.com/office/powerpoint/2010/main"/>
              </p:ext>
            </p:extLst>
          </p:nvPr>
        </p:nvPicPr>
        <p:blipFill>
          <a:blip r:embed="rId5"/>
          <a:stretch>
            <a:fillRect/>
          </a:stretch>
        </p:blipFill>
        <p:spPr>
          <a:xfrm>
            <a:off x="4212000" y="221175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97175"/>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70820" fill="hold"/>
                                        <p:tgtEl>
                                          <p:spTgt spid="2097175"/>
                                        </p:tgtEl>
                                      </p:cBhvr>
                                    </p:cmd>
                                  </p:childTnLst>
                                </p:cTn>
                              </p:par>
                            </p:childTnLst>
                          </p:cTn>
                        </p:par>
                      </p:childTnLst>
                    </p:cTn>
                  </p:par>
                </p:childTnLst>
              </p:cTn>
              <p:nextCondLst>
                <p:cond evt="onClick" delay="0">
                  <p:tgtEl>
                    <p:spTgt spid="2097175"/>
                  </p:tgtEl>
                </p:cond>
              </p:nextCondLst>
            </p:seq>
            <p:audio>
              <p:cMediaNode vol="80000">
                <p:cTn id="7" fill="hold" display="0">
                  <p:stCondLst>
                    <p:cond delay="indefinite"/>
                  </p:stCondLst>
                  <p:endCondLst>
                    <p:cond evt="onStopAudio" delay="0">
                      <p:tgtEl>
                        <p:sldTgt/>
                      </p:tgtEl>
                    </p:cond>
                  </p:endCondLst>
                </p:cTn>
                <p:tgtEl>
                  <p:spTgt spid="2097175"/>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48630" name="Google Shape;100;p19"/>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BJT circuit and symbol (PNP) :</a:t>
            </a:r>
          </a:p>
        </p:txBody>
      </p:sp>
      <p:sp>
        <p:nvSpPr>
          <p:cNvPr id="1048631" name="Google Shape;101;p19"/>
          <p:cNvSpPr txBox="1">
            <a:spLocks noGrp="1"/>
          </p:cNvSpPr>
          <p:nvPr>
            <p:ph type="body" idx="1"/>
          </p:nvPr>
        </p:nvSpPr>
        <p:spPr>
          <a:xfrm>
            <a:off x="311700" y="1152475"/>
            <a:ext cx="8288400" cy="3140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ctr" rtl="0">
              <a:spcBef>
                <a:spcPts val="1600"/>
              </a:spcBef>
              <a:spcAft>
                <a:spcPts val="1600"/>
              </a:spcAft>
              <a:buNone/>
            </a:pPr>
            <a:r>
              <a:rPr lang="en-GB"/>
              <a:t>Fig(f) BJT circuit and symbol (PNP) </a:t>
            </a:r>
          </a:p>
        </p:txBody>
      </p:sp>
      <p:pic>
        <p:nvPicPr>
          <p:cNvPr id="2097165" name="Google Shape;102;p19"/>
          <p:cNvPicPr preferRelativeResize="0">
            <a:picLocks/>
          </p:cNvPicPr>
          <p:nvPr/>
        </p:nvPicPr>
        <p:blipFill>
          <a:blip r:embed="rId4">
            <a:alphaModFix/>
          </a:blip>
          <a:stretch>
            <a:fillRect/>
          </a:stretch>
        </p:blipFill>
        <p:spPr>
          <a:xfrm>
            <a:off x="959300" y="863550"/>
            <a:ext cx="7096200" cy="3416400"/>
          </a:xfrm>
          <a:prstGeom prst="rect">
            <a:avLst/>
          </a:prstGeom>
          <a:noFill/>
          <a:ln>
            <a:noFill/>
          </a:ln>
        </p:spPr>
      </p:pic>
      <p:pic>
        <p:nvPicPr>
          <p:cNvPr id="2097173" name="Picture 2097172"/>
          <p:cNvPicPr>
            <a:picLocks/>
          </p:cNvPicPr>
          <p:nvPr>
            <a:audioFile r:link="rId1"/>
            <p:extLst>
              <p:ext uri="{DAA4B4D4-6D71-4841-9C94-3DE7FCFB9230}">
                <p14:media xmlns:p14="http://schemas.microsoft.com/office/powerpoint/2010/main"/>
              </p:ext>
            </p:extLst>
          </p:nvPr>
        </p:nvPicPr>
        <p:blipFill>
          <a:blip r:embed="rId5"/>
          <a:stretch>
            <a:fillRect/>
          </a:stretch>
        </p:blipFill>
        <p:spPr>
          <a:xfrm>
            <a:off x="4212000" y="221175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97173"/>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56280" fill="hold"/>
                                        <p:tgtEl>
                                          <p:spTgt spid="2097173"/>
                                        </p:tgtEl>
                                      </p:cBhvr>
                                    </p:cmd>
                                  </p:childTnLst>
                                </p:cTn>
                              </p:par>
                            </p:childTnLst>
                          </p:cTn>
                        </p:par>
                      </p:childTnLst>
                    </p:cTn>
                  </p:par>
                </p:childTnLst>
              </p:cTn>
              <p:nextCondLst>
                <p:cond evt="onClick" delay="0">
                  <p:tgtEl>
                    <p:spTgt spid="2097173"/>
                  </p:tgtEl>
                </p:cond>
              </p:nextCondLst>
            </p:seq>
            <p:audio>
              <p:cMediaNode vol="80000">
                <p:cTn id="7" fill="hold" display="0">
                  <p:stCondLst>
                    <p:cond delay="indefinite"/>
                  </p:stCondLst>
                  <p:endCondLst>
                    <p:cond evt="onStopAudio" delay="0">
                      <p:tgtEl>
                        <p:sldTgt/>
                      </p:tgtEl>
                    </p:cond>
                  </p:endCondLst>
                </p:cTn>
                <p:tgtEl>
                  <p:spTgt spid="2097173"/>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48634" name="Google Shape;107;p20"/>
          <p:cNvSpPr txBox="1">
            <a:spLocks noGrp="1"/>
          </p:cNvSpPr>
          <p:nvPr>
            <p:ph type="title"/>
          </p:nvPr>
        </p:nvSpPr>
        <p:spPr>
          <a:xfrm>
            <a:off x="402300" y="243149"/>
            <a:ext cx="8339400" cy="4657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sz="1600"/>
              <a:t> </a:t>
            </a:r>
            <a:r>
              <a:rPr lang="en-US" altLang="en" sz="1600"/>
              <a:t/>
            </a:r>
            <a:br>
              <a:rPr lang="en-US" altLang="en" sz="1600"/>
            </a:br>
            <a:r>
              <a:rPr sz="1600"/>
              <a:t>For normal operation of a</a:t>
            </a:r>
            <a:r>
              <a:t> </a:t>
            </a:r>
            <a:r>
              <a:rPr sz="1600"/>
              <a:t>transistor, it's emitter-base junction is alway forward biased and collector-biase junction is reverse biased. </a:t>
            </a:r>
            <a:br>
              <a:rPr sz="1600"/>
            </a:br>
            <a:r>
              <a:rPr sz="1600"/>
              <a:t>In case of NPN transistor both collector and base are positive but the collector is kept more positive than the base. </a:t>
            </a:r>
            <a:br>
              <a:rPr sz="1600"/>
            </a:br>
            <a:r>
              <a:rPr sz="1600"/>
              <a:t>Because of forward-biasing, the potential barrier at the EB junction is low and it has smaller resistance. </a:t>
            </a:r>
            <a:br>
              <a:rPr sz="1600"/>
            </a:br>
            <a:r>
              <a:rPr sz="1600"/>
              <a:t>The CB junction is reverse-biased, therefore the potential barrier of this junction is high and it has much larger resistance. </a:t>
            </a:r>
            <a:br>
              <a:rPr sz="1600"/>
            </a:br>
            <a:r>
              <a:rPr sz="1600"/>
              <a:t>Electrons in N-type emitter cross into the base,in base few entering electrons may be neutralized by the hole there. </a:t>
            </a:r>
            <a:br>
              <a:rPr sz="1600"/>
            </a:br>
            <a:r>
              <a:rPr sz="1600"/>
              <a:t>But the base is narrow, majority of the electrons will diffuse across the base-collector junction. </a:t>
            </a:r>
            <a:br>
              <a:rPr sz="1600"/>
            </a:br>
            <a:r>
              <a:rPr sz="1600"/>
              <a:t>If based region is narrow than the collector current Ic is very nearly as large as the emitter current Ie. </a:t>
            </a:r>
            <a:br>
              <a:rPr sz="1600"/>
            </a:br>
            <a:r>
              <a:rPr sz="1600"/>
              <a:t>It means that transister transfer current from low-resistant to high resistance with almost no loss</a:t>
            </a:r>
            <a:r>
              <a:rPr lang="en-US" altLang="en" sz="1600"/>
              <a:t>.</a:t>
            </a:r>
            <a:br>
              <a:rPr lang="en-US" altLang="en" sz="1600"/>
            </a:br>
            <a:r>
              <a:rPr sz="1600"/>
              <a:t>That's why transistor obtained from two words transfer and</a:t>
            </a:r>
            <a:r>
              <a:t> </a:t>
            </a:r>
            <a:r>
              <a:rPr sz="1600"/>
              <a:t>resistor</a:t>
            </a:r>
            <a:br>
              <a:rPr sz="1600"/>
            </a:br>
            <a:r>
              <a:t>. </a:t>
            </a:r>
            <a:endParaRPr lang="zh-CN" altLang="en-US"/>
          </a:p>
        </p:txBody>
      </p:sp>
      <p:pic>
        <p:nvPicPr>
          <p:cNvPr id="2097176" name="Picture 2097175"/>
          <p:cNvPicPr>
            <a:picLocks/>
          </p:cNvPicPr>
          <p:nvPr>
            <a:audioFile r:link="rId1"/>
            <p:extLst>
              <p:ext uri="{DAA4B4D4-6D71-4841-9C94-3DE7FCFB9230}">
                <p14:media xmlns:p14="http://schemas.microsoft.com/office/powerpoint/2010/main"/>
              </p:ext>
            </p:extLst>
          </p:nvPr>
        </p:nvPicPr>
        <p:blipFill>
          <a:blip r:embed="rId4"/>
          <a:stretch>
            <a:fillRect/>
          </a:stretch>
        </p:blipFill>
        <p:spPr>
          <a:xfrm>
            <a:off x="4212000" y="2211750"/>
            <a:ext cx="720000" cy="720000"/>
          </a:xfrm>
          <a:prstGeom prst="rect">
            <a:avLst/>
          </a:prstGeom>
        </p:spPr>
      </p:pic>
      <p:pic>
        <p:nvPicPr>
          <p:cNvPr id="2097178" name="Picture 2097177"/>
          <p:cNvPicPr>
            <a:picLocks/>
          </p:cNvPicPr>
          <p:nvPr/>
        </p:nvPicPr>
        <p:blipFill>
          <a:blip r:embed="rId5"/>
          <a:stretch>
            <a:fillRect/>
          </a:stretch>
        </p:blipFill>
        <p:spPr>
          <a:xfrm>
            <a:off x="-38674" y="60399"/>
            <a:ext cx="9215745" cy="5161767"/>
          </a:xfrm>
          <a:prstGeom prst="rect">
            <a:avLst/>
          </a:prstGeom>
        </p:spPr>
      </p:pic>
      <p:pic>
        <p:nvPicPr>
          <p:cNvPr id="2097187" name="Picture 2097186"/>
          <p:cNvPicPr>
            <a:picLocks/>
          </p:cNvPicPr>
          <p:nvPr>
            <a:audioFile r:link="rId1"/>
            <p:extLst>
              <p:ext uri="{DAA4B4D4-6D71-4841-9C94-3DE7FCFB9230}">
                <p14:media xmlns:p14="http://schemas.microsoft.com/office/powerpoint/2010/main"/>
              </p:ext>
            </p:extLst>
          </p:nvPr>
        </p:nvPicPr>
        <p:blipFill>
          <a:blip r:embed="rId4"/>
          <a:stretch>
            <a:fillRect/>
          </a:stretch>
        </p:blipFill>
        <p:spPr>
          <a:xfrm>
            <a:off x="4212000" y="221175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97176"/>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149300" fill="hold"/>
                                        <p:tgtEl>
                                          <p:spTgt spid="2097176"/>
                                        </p:tgtEl>
                                      </p:cBhvr>
                                    </p:cmd>
                                  </p:childTnLst>
                                </p:cTn>
                              </p:par>
                            </p:childTnLst>
                          </p:cTn>
                        </p:par>
                      </p:childTnLst>
                    </p:cTn>
                  </p:par>
                </p:childTnLst>
              </p:cTn>
              <p:nextCondLst>
                <p:cond evt="onClick" delay="0">
                  <p:tgtEl>
                    <p:spTgt spid="2097176"/>
                  </p:tgtEl>
                </p:cond>
              </p:nextCondLst>
            </p:seq>
            <p:audio>
              <p:cMediaNode vol="80000">
                <p:cTn id="7" fill="hold" display="0">
                  <p:stCondLst>
                    <p:cond delay="indefinite"/>
                  </p:stCondLst>
                  <p:endCondLst>
                    <p:cond evt="onStopAudio" delay="0">
                      <p:tgtEl>
                        <p:sldTgt/>
                      </p:tgtEl>
                    </p:cond>
                  </p:endCondLst>
                </p:cTn>
                <p:tgtEl>
                  <p:spTgt spid="2097176"/>
                </p:tgtEl>
              </p:cMediaNode>
            </p:audio>
            <p:seq concurrent="1" nextAc="seek">
              <p:cTn id="8" restart="whenNotActive" fill="hold" evtFilter="cancelBubble" nodeType="interactiveSeq">
                <p:stCondLst>
                  <p:cond evt="onClick" delay="0">
                    <p:tgtEl>
                      <p:spTgt spid="2097187"/>
                    </p:tgtEl>
                  </p:cond>
                </p:stCondLst>
                <p:endSync evt="end" delay="0">
                  <p:rtn val="all"/>
                </p:endSync>
                <p:childTnLst>
                  <p:par>
                    <p:cTn id="9" fill="hold">
                      <p:stCondLst>
                        <p:cond evt="onBegin" delay="0"/>
                      </p:stCondLst>
                      <p:childTnLst>
                        <p:par>
                          <p:cTn id="10" fill="hold">
                            <p:stCondLst>
                              <p:cond evt="onBegin" delay="0"/>
                            </p:stCondLst>
                            <p:childTnLst>
                              <p:par>
                                <p:cTn id="11" presetID="1" presetClass="mediacall" presetSubtype="0" fill="hold" nodeType="clickEffect">
                                  <p:stCondLst>
                                    <p:cond delay="0"/>
                                  </p:stCondLst>
                                  <p:childTnLst>
                                    <p:cmd type="call" cmd="playFrom(0.0)">
                                      <p:cBhvr>
                                        <p:cTn id="12" dur="112100" fill="hold"/>
                                        <p:tgtEl>
                                          <p:spTgt spid="2097187"/>
                                        </p:tgtEl>
                                      </p:cBhvr>
                                    </p:cmd>
                                  </p:childTnLst>
                                </p:cTn>
                              </p:par>
                            </p:childTnLst>
                          </p:cTn>
                        </p:par>
                      </p:childTnLst>
                    </p:cTn>
                  </p:par>
                </p:childTnLst>
              </p:cTn>
              <p:nextCondLst>
                <p:cond evt="onClick" delay="0">
                  <p:tgtEl>
                    <p:spTgt spid="2097187"/>
                  </p:tgtEl>
                </p:cond>
              </p:nextCondLst>
            </p:seq>
            <p:audio>
              <p:cMediaNode vol="80000">
                <p:cTn id="13" fill="hold" display="0">
                  <p:stCondLst>
                    <p:cond delay="indefinite"/>
                  </p:stCondLst>
                  <p:endCondLst>
                    <p:cond evt="onStopAudio" delay="0">
                      <p:tgtEl>
                        <p:sldTgt/>
                      </p:tgtEl>
                    </p:cond>
                  </p:endCondLst>
                </p:cTn>
                <p:tgtEl>
                  <p:spTgt spid="2097187"/>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048637" name="Google Shape;112;p21"/>
          <p:cNvSpPr txBox="1">
            <a:spLocks noGrp="1"/>
          </p:cNvSpPr>
          <p:nvPr>
            <p:ph type="title"/>
          </p:nvPr>
        </p:nvSpPr>
        <p:spPr>
          <a:xfrm>
            <a:off x="484788" y="321702"/>
            <a:ext cx="8174400" cy="4090800"/>
          </a:xfrm>
          <a:prstGeom prst="rect">
            <a:avLst/>
          </a:prstGeom>
        </p:spPr>
        <p:txBody>
          <a:bodyPr spcFirstLastPara="1" wrap="square" lIns="91425" tIns="91425" rIns="91425" bIns="91425" anchor="ctr" anchorCtr="0">
            <a:noAutofit/>
          </a:bodyPr>
          <a:lstStyle/>
          <a:p>
            <a:pPr marL="0" lvl="0" indent="0" algn="just" rtl="0">
              <a:spcBef>
                <a:spcPts val="0"/>
              </a:spcBef>
              <a:spcAft>
                <a:spcPts val="0"/>
              </a:spcAft>
              <a:buNone/>
            </a:pPr>
            <a:r>
              <a:rPr lang="en-GB" sz="2000" b="1"/>
              <a:t>BJT Modes:</a:t>
            </a:r>
            <a:endParaRPr sz="2000" b="1"/>
          </a:p>
          <a:p>
            <a:pPr marL="457200" lvl="0" indent="-355600" algn="just" rtl="0">
              <a:spcBef>
                <a:spcPts val="0"/>
              </a:spcBef>
              <a:spcAft>
                <a:spcPts val="0"/>
              </a:spcAft>
              <a:buSzPts val="2000"/>
              <a:buChar char="●"/>
            </a:pPr>
            <a:r>
              <a:rPr lang="en-GB" sz="2000" b="1"/>
              <a:t>Saturation:</a:t>
            </a:r>
            <a:endParaRPr sz="2000" b="1"/>
          </a:p>
          <a:p>
            <a:pPr marL="0" lvl="0" indent="0" algn="just" rtl="0">
              <a:spcBef>
                <a:spcPts val="0"/>
              </a:spcBef>
              <a:spcAft>
                <a:spcPts val="0"/>
              </a:spcAft>
              <a:buNone/>
            </a:pPr>
            <a:r>
              <a:rPr lang="en-GB" sz="2000"/>
              <a:t>The transistor acts like a short circuit. Current freely flows from collector to emitter.</a:t>
            </a:r>
            <a:endParaRPr sz="2000"/>
          </a:p>
          <a:p>
            <a:pPr marL="457200" lvl="0" indent="-355600" algn="just" rtl="0">
              <a:spcBef>
                <a:spcPts val="0"/>
              </a:spcBef>
              <a:spcAft>
                <a:spcPts val="0"/>
              </a:spcAft>
              <a:buSzPts val="2000"/>
              <a:buChar char="●"/>
            </a:pPr>
            <a:r>
              <a:rPr lang="en-GB" sz="2000" b="1"/>
              <a:t>Cut-off:</a:t>
            </a:r>
            <a:endParaRPr sz="2000" b="1"/>
          </a:p>
          <a:p>
            <a:pPr marL="0" lvl="0" indent="0" algn="just" rtl="0">
              <a:spcBef>
                <a:spcPts val="0"/>
              </a:spcBef>
              <a:spcAft>
                <a:spcPts val="0"/>
              </a:spcAft>
              <a:buNone/>
            </a:pPr>
            <a:r>
              <a:rPr lang="en-GB" sz="2000"/>
              <a:t>The transistor acts like an open circuit. No current flows from collector to emitter.</a:t>
            </a:r>
            <a:endParaRPr sz="2000"/>
          </a:p>
          <a:p>
            <a:pPr marL="457200" lvl="0" indent="-355600" algn="just" rtl="0">
              <a:spcBef>
                <a:spcPts val="0"/>
              </a:spcBef>
              <a:spcAft>
                <a:spcPts val="0"/>
              </a:spcAft>
              <a:buSzPts val="2000"/>
              <a:buChar char="●"/>
            </a:pPr>
            <a:r>
              <a:rPr lang="en-GB" sz="2000" b="1"/>
              <a:t>Active:</a:t>
            </a:r>
            <a:endParaRPr sz="2000" b="1"/>
          </a:p>
          <a:p>
            <a:pPr marL="0" lvl="0" indent="0" algn="just" rtl="0">
              <a:spcBef>
                <a:spcPts val="0"/>
              </a:spcBef>
              <a:spcAft>
                <a:spcPts val="0"/>
              </a:spcAft>
              <a:buNone/>
            </a:pPr>
            <a:r>
              <a:rPr lang="en-GB" sz="2000"/>
              <a:t>The current from collector to emitter is proportional to the current flowing into the base.</a:t>
            </a:r>
            <a:endParaRPr sz="2000"/>
          </a:p>
          <a:p>
            <a:pPr marL="457200" lvl="0" indent="-355600" algn="just" rtl="0">
              <a:spcBef>
                <a:spcPts val="0"/>
              </a:spcBef>
              <a:spcAft>
                <a:spcPts val="0"/>
              </a:spcAft>
              <a:buSzPts val="2000"/>
              <a:buChar char="●"/>
            </a:pPr>
            <a:r>
              <a:rPr lang="en-GB" sz="2000" b="1"/>
              <a:t>Reverse-Active:</a:t>
            </a:r>
            <a:endParaRPr sz="2000" b="1"/>
          </a:p>
          <a:p>
            <a:pPr marL="0" lvl="0" indent="0" algn="just" rtl="0">
              <a:spcBef>
                <a:spcPts val="0"/>
              </a:spcBef>
              <a:spcAft>
                <a:spcPts val="0"/>
              </a:spcAft>
              <a:buNone/>
            </a:pPr>
            <a:r>
              <a:rPr lang="en-GB" sz="2000"/>
              <a:t>Like active mode, the current is proportional to the base current, but it flows in reverse. Current flows from emitter to collector (not, exactly, the purpose transistors were designed for).</a:t>
            </a:r>
            <a:endParaRPr sz="2000"/>
          </a:p>
        </p:txBody>
      </p:sp>
      <p:pic>
        <p:nvPicPr>
          <p:cNvPr id="2097190" name="Picture 2097189"/>
          <p:cNvPicPr>
            <a:picLocks/>
          </p:cNvPicPr>
          <p:nvPr>
            <a:audioFile r:link="rId1"/>
            <p:extLst>
              <p:ext uri="{DAA4B4D4-6D71-4841-9C94-3DE7FCFB9230}">
                <p14:media xmlns:p14="http://schemas.microsoft.com/office/powerpoint/2010/main"/>
              </p:ext>
            </p:extLst>
          </p:nvPr>
        </p:nvPicPr>
        <p:blipFill>
          <a:blip r:embed="rId4"/>
          <a:stretch>
            <a:fillRect/>
          </a:stretch>
        </p:blipFill>
        <p:spPr>
          <a:xfrm>
            <a:off x="4212000" y="2211750"/>
            <a:ext cx="720000" cy="720000"/>
          </a:xfrm>
          <a:prstGeom prst="rect">
            <a:avLst/>
          </a:prstGeom>
        </p:spPr>
      </p:pic>
      <p:pic>
        <p:nvPicPr>
          <p:cNvPr id="2097193" name="Picture 2097192"/>
          <p:cNvPicPr>
            <a:picLocks/>
          </p:cNvPicPr>
          <p:nvPr>
            <a:audioFile r:link="rId1"/>
            <p:extLst>
              <p:ext uri="{DAA4B4D4-6D71-4841-9C94-3DE7FCFB9230}">
                <p14:media xmlns:p14="http://schemas.microsoft.com/office/powerpoint/2010/main"/>
              </p:ext>
            </p:extLst>
          </p:nvPr>
        </p:nvPicPr>
        <p:blipFill>
          <a:blip r:embed="rId4"/>
          <a:stretch>
            <a:fillRect/>
          </a:stretch>
        </p:blipFill>
        <p:spPr>
          <a:xfrm>
            <a:off x="4212000" y="221175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97190"/>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42460" fill="hold"/>
                                        <p:tgtEl>
                                          <p:spTgt spid="2097190"/>
                                        </p:tgtEl>
                                      </p:cBhvr>
                                    </p:cmd>
                                  </p:childTnLst>
                                </p:cTn>
                              </p:par>
                            </p:childTnLst>
                          </p:cTn>
                        </p:par>
                      </p:childTnLst>
                    </p:cTn>
                  </p:par>
                </p:childTnLst>
              </p:cTn>
              <p:nextCondLst>
                <p:cond evt="onClick" delay="0">
                  <p:tgtEl>
                    <p:spTgt spid="2097190"/>
                  </p:tgtEl>
                </p:cond>
              </p:nextCondLst>
            </p:seq>
            <p:audio>
              <p:cMediaNode vol="80000">
                <p:cTn id="7" fill="hold" display="0">
                  <p:stCondLst>
                    <p:cond delay="indefinite"/>
                  </p:stCondLst>
                  <p:endCondLst>
                    <p:cond evt="onStopAudio" delay="0">
                      <p:tgtEl>
                        <p:sldTgt/>
                      </p:tgtEl>
                    </p:cond>
                  </p:endCondLst>
                </p:cTn>
                <p:tgtEl>
                  <p:spTgt spid="2097190"/>
                </p:tgtEl>
              </p:cMediaNode>
            </p:audio>
            <p:seq concurrent="1" nextAc="seek">
              <p:cTn id="8" restart="whenNotActive" fill="hold" evtFilter="cancelBubble" nodeType="interactiveSeq">
                <p:stCondLst>
                  <p:cond evt="onClick" delay="0">
                    <p:tgtEl>
                      <p:spTgt spid="2097193"/>
                    </p:tgtEl>
                  </p:cond>
                </p:stCondLst>
                <p:endSync evt="end" delay="0">
                  <p:rtn val="all"/>
                </p:endSync>
                <p:childTnLst>
                  <p:par>
                    <p:cTn id="9" fill="hold">
                      <p:stCondLst>
                        <p:cond evt="onBegin" delay="0"/>
                      </p:stCondLst>
                      <p:childTnLst>
                        <p:par>
                          <p:cTn id="10" fill="hold">
                            <p:stCondLst>
                              <p:cond evt="onBegin" delay="0"/>
                            </p:stCondLst>
                            <p:childTnLst>
                              <p:par>
                                <p:cTn id="11" presetID="1" presetClass="mediacall" presetSubtype="0" fill="hold" nodeType="clickEffect">
                                  <p:stCondLst>
                                    <p:cond delay="0"/>
                                  </p:stCondLst>
                                  <p:childTnLst>
                                    <p:cmd type="call" cmd="playFrom(0.0)">
                                      <p:cBhvr>
                                        <p:cTn id="12" dur="41640" fill="hold"/>
                                        <p:tgtEl>
                                          <p:spTgt spid="2097193"/>
                                        </p:tgtEl>
                                      </p:cBhvr>
                                    </p:cmd>
                                  </p:childTnLst>
                                </p:cTn>
                              </p:par>
                            </p:childTnLst>
                          </p:cTn>
                        </p:par>
                      </p:childTnLst>
                    </p:cTn>
                  </p:par>
                </p:childTnLst>
              </p:cTn>
              <p:nextCondLst>
                <p:cond evt="onClick" delay="0">
                  <p:tgtEl>
                    <p:spTgt spid="2097193"/>
                  </p:tgtEl>
                </p:cond>
              </p:nextCondLst>
            </p:seq>
            <p:audio>
              <p:cMediaNode vol="80000">
                <p:cTn id="13" fill="hold" display="0">
                  <p:stCondLst>
                    <p:cond delay="indefinite"/>
                  </p:stCondLst>
                  <p:endCondLst>
                    <p:cond evt="onStopAudio" delay="0">
                      <p:tgtEl>
                        <p:sldTgt/>
                      </p:tgtEl>
                    </p:cond>
                  </p:endCondLst>
                </p:cTn>
                <p:tgtEl>
                  <p:spTgt spid="2097193"/>
                </p:tgtEl>
              </p:cMediaNode>
            </p:audio>
          </p:childTnLst>
        </p:cTn>
      </p:par>
    </p:tnLst>
  </p:timing>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589</Words>
  <Application>Microsoft Office PowerPoint</Application>
  <PresentationFormat>On-screen Show (16:9)</PresentationFormat>
  <Paragraphs>108</Paragraphs>
  <Slides>12</Slides>
  <Notes>12</Notes>
  <HiddenSlides>0</HiddenSlides>
  <MMClips>18</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Economica</vt:lpstr>
      <vt:lpstr>Open Sans</vt:lpstr>
      <vt:lpstr>Luxe</vt:lpstr>
      <vt:lpstr>Bipolar junction diode </vt:lpstr>
      <vt:lpstr>Diode:</vt:lpstr>
      <vt:lpstr>Diode is an electrical component that allows the flow of current in only one direction. Simple diodes are made up from two pieces of semiconductor material to form a simple pn-junction. The current flow in the forward biased condition. That means the anode is connected to the p side and the cathode is connected to the n side. Diodes can be used as rectifiers, signal limiters, voltage regulators, switches, signal mixers, and oscillators.</vt:lpstr>
      <vt:lpstr>Bipolar junction diode:</vt:lpstr>
      <vt:lpstr>Bipolar junction diode is also know as bipolar junction transistor because transistor have three terminals.  The BJT consist of three semiconductors that are made by joining of two diodes in series that is produces a three layer, two juntions and three terminal device. There are two basic types of bipolar transistor construction, NPN and PNP, which basically describes the physical arrangement of the P-type and N-type semiconductor materials from which they are made. In fig(c) the emitter region is n-type, the base region is p-type and the collector region is n-type. Such a transistor is called an npn transistor.  Emitter is highly doped and it's function is to suppy the electrons, base is lightly doped and collector is moderate doped and it's function is to collect the electrons.  There are two junctions emitter-base junction(EBJ) and collector-base junction(CBJ). They are depending on the bias condition (forward and reverse) of each of these junction, different mode of operation of the BJT are obtained.  The BJT can be operating four regions: Active region Cut off region Saturation region  Reverse active region  </vt:lpstr>
      <vt:lpstr>BJT circuit and symbol (NPN) :</vt:lpstr>
      <vt:lpstr>BJT circuit and symbol (PNP) :</vt:lpstr>
      <vt:lpstr>  For normal operation of a transistor, it's emitter-base junction is alway forward biased and collector-biase junction is reverse biased.  In case of NPN transistor both collector and base are positive but the collector is kept more positive than the base.  Because of forward-biasing, the potential barrier at the EB junction is low and it has smaller resistance.  The CB junction is reverse-biased, therefore the potential barrier of this junction is high and it has much larger resistance.  Electrons in N-type emitter cross into the base,in base few entering electrons may be neutralized by the hole there.  But the base is narrow, majority of the electrons will diffuse across the base-collector junction.  If based region is narrow than the collector current Ic is very nearly as large as the emitter current Ie.  It means that transister transfer current from low-resistant to high resistance with almost no loss. That's why transistor obtained from two words transfer and resistor . </vt:lpstr>
      <vt:lpstr>BJT Modes: Saturation: The transistor acts like a short circuit. Current freely flows from collector to emitter. Cut-off: The transistor acts like an open circuit. No current flows from collector to emitter. Active: The current from collector to emitter is proportional to the current flowing into the base. Reverse-Active: Like active mode, the current is proportional to the base current, but it flows in reverse. Current flows from emitter to collector (not, exactly, the purpose transistors were designed for).</vt:lpstr>
      <vt:lpstr>Mode              EBJ                  CBJ       </vt:lpstr>
      <vt:lpstr>                                              Fig(g) BJT Modes</vt:lpstr>
      <vt:lpstr>Applications of BJT: The applications of the bipolar junction transistor are as follows: 1) These are the transistors that are preferred in the logic circuits. 2) It is used in the circuits of amplification. 3) These are preferred in the oscillation circuits. 4) These are preferred in the multi-vibrator circuits. 5) In the clipping circuits, these are preferred for wave shaping circuits. 6) It used in the circuits of the timer and the circuits of the time delay. 7) These are used in the circuits of switching. 8) Used in the circuits of detector or as demodulation.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Bipolar junction diode</dc:title>
  <dc:creator>MAR-LX2</dc:creator>
  <cp:lastModifiedBy>Hira</cp:lastModifiedBy>
  <cp:revision>2</cp:revision>
  <dcterms:created xsi:type="dcterms:W3CDTF">2020-04-23T18:58:05Z</dcterms:created>
  <dcterms:modified xsi:type="dcterms:W3CDTF">2020-05-07T21:19:15Z</dcterms:modified>
</cp:coreProperties>
</file>