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BAA3-80CE-4DE1-B23C-1F571630FB51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7A801-1AD8-4FBF-BD63-0D4DEDB79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7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BAA3-80CE-4DE1-B23C-1F571630FB51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7A801-1AD8-4FBF-BD63-0D4DEDB79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62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BAA3-80CE-4DE1-B23C-1F571630FB51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7A801-1AD8-4FBF-BD63-0D4DEDB79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63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BAA3-80CE-4DE1-B23C-1F571630FB51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7A801-1AD8-4FBF-BD63-0D4DEDB79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4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BAA3-80CE-4DE1-B23C-1F571630FB51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7A801-1AD8-4FBF-BD63-0D4DEDB79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85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BAA3-80CE-4DE1-B23C-1F571630FB51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7A801-1AD8-4FBF-BD63-0D4DEDB79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96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BAA3-80CE-4DE1-B23C-1F571630FB51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7A801-1AD8-4FBF-BD63-0D4DEDB79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47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BAA3-80CE-4DE1-B23C-1F571630FB51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7A801-1AD8-4FBF-BD63-0D4DEDB79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97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BAA3-80CE-4DE1-B23C-1F571630FB51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7A801-1AD8-4FBF-BD63-0D4DEDB79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35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BAA3-80CE-4DE1-B23C-1F571630FB51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7A801-1AD8-4FBF-BD63-0D4DEDB79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79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BAA3-80CE-4DE1-B23C-1F571630FB51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7A801-1AD8-4FBF-BD63-0D4DEDB79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61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5BAA3-80CE-4DE1-B23C-1F571630FB51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7A801-1AD8-4FBF-BD63-0D4DEDB79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653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dirty="0"/>
              <a:t>Lecture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438400"/>
            <a:ext cx="6400800" cy="388620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Viscosity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Measurement of viscosity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Rheochor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Refractive Index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Measurement of refractive index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Specific and molar refractivity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463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Race of marbles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4648199" cy="464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4677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7" b="7776"/>
          <a:stretch/>
        </p:blipFill>
        <p:spPr bwMode="auto">
          <a:xfrm>
            <a:off x="304800" y="457200"/>
            <a:ext cx="8649910" cy="6012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1022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 time of flow of water through an Ostwald viscometer is 1.52 min, for the same volume of an organic compound of density 0.80 g/cm</a:t>
            </a:r>
            <a:r>
              <a:rPr lang="en-US" sz="2800" baseline="30000" dirty="0"/>
              <a:t>-3</a:t>
            </a:r>
            <a:r>
              <a:rPr lang="en-US" sz="2800" dirty="0"/>
              <a:t>, it is 2.25 min.</a:t>
            </a:r>
          </a:p>
          <a:p>
            <a:pPr marL="0" indent="0">
              <a:buNone/>
            </a:pPr>
            <a:r>
              <a:rPr lang="en-US" sz="2800" dirty="0"/>
              <a:t>Find viscosity of the liquid relative to water and also absolute viscosity at 20ᵒ C. </a:t>
            </a:r>
            <a:r>
              <a:rPr lang="en-US" sz="2800" dirty="0">
                <a:solidFill>
                  <a:srgbClr val="FF0000"/>
                </a:solidFill>
              </a:rPr>
              <a:t>Density and viscosity of water is 1 g/cm</a:t>
            </a:r>
            <a:r>
              <a:rPr lang="en-US" sz="2800" baseline="30000" dirty="0">
                <a:solidFill>
                  <a:srgbClr val="FF0000"/>
                </a:solidFill>
              </a:rPr>
              <a:t>-3</a:t>
            </a:r>
            <a:r>
              <a:rPr lang="en-US" sz="2800" dirty="0">
                <a:solidFill>
                  <a:srgbClr val="FF0000"/>
                </a:solidFill>
              </a:rPr>
              <a:t> and 1.002 x 10</a:t>
            </a:r>
            <a:r>
              <a:rPr lang="en-US" sz="2800" baseline="30000" dirty="0">
                <a:solidFill>
                  <a:srgbClr val="FF0000"/>
                </a:solidFill>
              </a:rPr>
              <a:t>-2 </a:t>
            </a:r>
            <a:r>
              <a:rPr lang="en-US" sz="2800" dirty="0">
                <a:solidFill>
                  <a:srgbClr val="FF0000"/>
                </a:solidFill>
              </a:rPr>
              <a:t>poise.</a:t>
            </a:r>
          </a:p>
        </p:txBody>
      </p:sp>
    </p:spTree>
    <p:extLst>
      <p:ext uri="{BB962C8B-B14F-4D97-AF65-F5344CB8AC3E}">
        <p14:creationId xmlns:p14="http://schemas.microsoft.com/office/powerpoint/2010/main" val="584129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Viscosity and chemical constitution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Dunsten</a:t>
            </a:r>
            <a:r>
              <a:rPr lang="en-US" dirty="0"/>
              <a:t> (1909) determined a relationship between viscosity and inverse molar volume…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             d/M x ɳ x 10</a:t>
            </a:r>
            <a:r>
              <a:rPr lang="en-US" baseline="30000" dirty="0"/>
              <a:t>6</a:t>
            </a:r>
            <a:r>
              <a:rPr lang="en-US" dirty="0"/>
              <a:t>= 40 to 60</a:t>
            </a:r>
          </a:p>
          <a:p>
            <a:pPr marL="0" indent="0">
              <a:buNone/>
            </a:pPr>
            <a:r>
              <a:rPr lang="en-US" dirty="0"/>
              <a:t>This relationship is only useful for non-associated liquids (normal).</a:t>
            </a:r>
          </a:p>
          <a:p>
            <a:pPr marL="0" indent="0">
              <a:buNone/>
            </a:pPr>
            <a:r>
              <a:rPr lang="en-US" dirty="0"/>
              <a:t>For associated liquids the value of </a:t>
            </a:r>
            <a:r>
              <a:rPr lang="en-US" dirty="0">
                <a:solidFill>
                  <a:prstClr val="black"/>
                </a:solidFill>
              </a:rPr>
              <a:t>d/M x ɳ x 10</a:t>
            </a:r>
            <a:r>
              <a:rPr lang="en-US" baseline="30000" dirty="0">
                <a:solidFill>
                  <a:prstClr val="black"/>
                </a:solidFill>
              </a:rPr>
              <a:t>6 </a:t>
            </a:r>
            <a:r>
              <a:rPr lang="en-US" dirty="0">
                <a:solidFill>
                  <a:prstClr val="black"/>
                </a:solidFill>
              </a:rPr>
              <a:t>is more than 60.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662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Molecular Viscosity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M/d is called molar volume.</a:t>
            </a:r>
          </a:p>
          <a:p>
            <a:r>
              <a:rPr lang="en-US" dirty="0"/>
              <a:t>[M/d]</a:t>
            </a:r>
            <a:r>
              <a:rPr lang="en-US" baseline="30000" dirty="0"/>
              <a:t>2/3</a:t>
            </a:r>
            <a:r>
              <a:rPr lang="en-US" dirty="0"/>
              <a:t> is surface area of 1 mole of liquid{Molar </a:t>
            </a:r>
            <a:r>
              <a:rPr lang="en-US" dirty="0" err="1"/>
              <a:t>surafce</a:t>
            </a:r>
            <a:r>
              <a:rPr lang="en-US" dirty="0"/>
              <a:t>}.</a:t>
            </a:r>
          </a:p>
          <a:p>
            <a:r>
              <a:rPr lang="en-US" baseline="30000" dirty="0"/>
              <a:t>So</a:t>
            </a:r>
            <a:r>
              <a:rPr lang="en-US" dirty="0"/>
              <a:t> Molecular Viscosity is </a:t>
            </a:r>
          </a:p>
          <a:p>
            <a:endParaRPr lang="en-US" baseline="30000" dirty="0"/>
          </a:p>
          <a:p>
            <a:pPr marL="0" indent="0">
              <a:buNone/>
            </a:pPr>
            <a:r>
              <a:rPr lang="en-US" baseline="30000" dirty="0"/>
              <a:t> </a:t>
            </a:r>
            <a:r>
              <a:rPr lang="en-US" b="1" dirty="0"/>
              <a:t>Molecular viscosity = </a:t>
            </a:r>
            <a:r>
              <a:rPr lang="en-US" b="1" dirty="0">
                <a:solidFill>
                  <a:prstClr val="black"/>
                </a:solidFill>
              </a:rPr>
              <a:t>[M/d]</a:t>
            </a:r>
            <a:r>
              <a:rPr lang="en-US" b="1" baseline="30000" dirty="0">
                <a:solidFill>
                  <a:prstClr val="black"/>
                </a:solidFill>
              </a:rPr>
              <a:t>2/3</a:t>
            </a:r>
            <a:r>
              <a:rPr lang="en-US" b="1" dirty="0">
                <a:solidFill>
                  <a:prstClr val="black"/>
                </a:solidFill>
              </a:rPr>
              <a:t> x ɳ</a:t>
            </a:r>
            <a:endParaRPr lang="en-US" b="1" baseline="30000" dirty="0"/>
          </a:p>
        </p:txBody>
      </p:sp>
    </p:spTree>
    <p:extLst>
      <p:ext uri="{BB962C8B-B14F-4D97-AF65-F5344CB8AC3E}">
        <p14:creationId xmlns:p14="http://schemas.microsoft.com/office/powerpoint/2010/main" val="466959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Rheochor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Newton Friend expressed “the product of molar volume and the eight root of viscosity of a liquid at a particular temperature is constant and is called </a:t>
            </a:r>
            <a:r>
              <a:rPr lang="en-US" dirty="0" err="1"/>
              <a:t>Rheochor</a:t>
            </a:r>
            <a:r>
              <a:rPr lang="en-US" dirty="0"/>
              <a:t>.”</a:t>
            </a:r>
          </a:p>
          <a:p>
            <a:pPr marL="0" lvl="0" indent="0">
              <a:buNone/>
            </a:pPr>
            <a:r>
              <a:rPr lang="en-US" dirty="0"/>
              <a:t>               </a:t>
            </a:r>
          </a:p>
          <a:p>
            <a:pPr marL="0" lvl="0" indent="0">
              <a:buNone/>
            </a:pPr>
            <a:r>
              <a:rPr lang="en-US" dirty="0"/>
              <a:t>                     </a:t>
            </a:r>
            <a:r>
              <a:rPr lang="en-US" dirty="0" err="1"/>
              <a:t>Rheochor</a:t>
            </a:r>
            <a:r>
              <a:rPr lang="en-US" dirty="0"/>
              <a:t> R = [</a:t>
            </a:r>
            <a:r>
              <a:rPr lang="en-US" b="1" dirty="0">
                <a:solidFill>
                  <a:prstClr val="black"/>
                </a:solidFill>
              </a:rPr>
              <a:t>[M/d]</a:t>
            </a:r>
            <a:r>
              <a:rPr lang="en-US" b="1" baseline="30000" dirty="0">
                <a:solidFill>
                  <a:prstClr val="black"/>
                </a:solidFill>
              </a:rPr>
              <a:t>1/8</a:t>
            </a:r>
            <a:r>
              <a:rPr lang="en-US" b="1" dirty="0">
                <a:solidFill>
                  <a:prstClr val="black"/>
                </a:solidFill>
              </a:rPr>
              <a:t> x ɳ</a:t>
            </a:r>
            <a:endParaRPr lang="en-US" b="1" baseline="30000" dirty="0">
              <a:solidFill>
                <a:prstClr val="black"/>
              </a:solidFill>
            </a:endParaRPr>
          </a:p>
          <a:p>
            <a:r>
              <a:rPr lang="en-US" i="1" dirty="0" err="1"/>
              <a:t>Rheochor</a:t>
            </a:r>
            <a:r>
              <a:rPr lang="en-US" dirty="0"/>
              <a:t> is the molar volume of a liquid at a temperature where its viscosity is ________?</a:t>
            </a:r>
          </a:p>
        </p:txBody>
      </p:sp>
    </p:spTree>
    <p:extLst>
      <p:ext uri="{BB962C8B-B14F-4D97-AF65-F5344CB8AC3E}">
        <p14:creationId xmlns:p14="http://schemas.microsoft.com/office/powerpoint/2010/main" val="1510933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76200"/>
            <a:ext cx="9109364" cy="664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0691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Refractive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Ratio of velocity light in air to the velocity of light in that medium is called refractive index.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What is refraction?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7592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2180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Snell’s law</a:t>
            </a:r>
          </a:p>
          <a:p>
            <a:pPr marL="0" indent="0">
              <a:buNone/>
            </a:pPr>
            <a:r>
              <a:rPr lang="en-US" b="1" dirty="0"/>
              <a:t>                         </a:t>
            </a:r>
            <a:r>
              <a:rPr lang="en-US" b="1" dirty="0" err="1"/>
              <a:t>n</a:t>
            </a:r>
            <a:r>
              <a:rPr lang="en-US" b="1" baseline="-25000" dirty="0" err="1"/>
              <a:t>med</a:t>
            </a:r>
            <a:r>
              <a:rPr lang="en-US" b="1" dirty="0"/>
              <a:t> = sin i/sin r</a:t>
            </a:r>
          </a:p>
          <a:p>
            <a:pPr marL="0" indent="0">
              <a:buNone/>
            </a:pPr>
            <a:r>
              <a:rPr lang="en-US" dirty="0"/>
              <a:t>According to wave theory </a:t>
            </a:r>
          </a:p>
          <a:p>
            <a:pPr marL="0" lvl="0" indent="0">
              <a:buNone/>
            </a:pPr>
            <a:r>
              <a:rPr lang="en-US" b="1" dirty="0"/>
              <a:t> </a:t>
            </a:r>
            <a:r>
              <a:rPr lang="en-US" b="1" dirty="0" err="1">
                <a:solidFill>
                  <a:prstClr val="black"/>
                </a:solidFill>
              </a:rPr>
              <a:t>n</a:t>
            </a:r>
            <a:r>
              <a:rPr lang="en-US" b="1" baseline="-25000" dirty="0" err="1">
                <a:solidFill>
                  <a:prstClr val="black"/>
                </a:solidFill>
              </a:rPr>
              <a:t>med</a:t>
            </a:r>
            <a:r>
              <a:rPr lang="en-US" b="1" dirty="0">
                <a:solidFill>
                  <a:prstClr val="black"/>
                </a:solidFill>
              </a:rPr>
              <a:t> = velocity of light in air/ velocity of light in liquid</a:t>
            </a:r>
          </a:p>
          <a:p>
            <a:pPr marL="0" indent="0">
              <a:buNone/>
            </a:pPr>
            <a:r>
              <a:rPr lang="en-US" dirty="0"/>
              <a:t>When angle of incidence increases, angle of refraction also increases, when angle of </a:t>
            </a:r>
            <a:r>
              <a:rPr lang="en-US" dirty="0" err="1"/>
              <a:t>incidene</a:t>
            </a:r>
            <a:r>
              <a:rPr lang="en-US" dirty="0"/>
              <a:t> is 90ᵒ (Grazing Angle), angle of refraction reaches its maximum value and is called </a:t>
            </a:r>
            <a:r>
              <a:rPr lang="en-US" i="1" dirty="0"/>
              <a:t>Critical angle.</a:t>
            </a:r>
          </a:p>
          <a:p>
            <a:pPr marL="0" indent="0">
              <a:buNone/>
            </a:pPr>
            <a:r>
              <a:rPr lang="en-US" b="1" dirty="0">
                <a:solidFill>
                  <a:prstClr val="black"/>
                </a:solidFill>
              </a:rPr>
              <a:t>                          </a:t>
            </a:r>
            <a:r>
              <a:rPr lang="en-US" b="1" dirty="0" err="1">
                <a:solidFill>
                  <a:prstClr val="black"/>
                </a:solidFill>
              </a:rPr>
              <a:t>n</a:t>
            </a:r>
            <a:r>
              <a:rPr lang="en-US" b="1" baseline="-25000" dirty="0" err="1">
                <a:solidFill>
                  <a:prstClr val="black"/>
                </a:solidFill>
              </a:rPr>
              <a:t>med</a:t>
            </a:r>
            <a:r>
              <a:rPr lang="en-US" b="1" dirty="0">
                <a:solidFill>
                  <a:prstClr val="black"/>
                </a:solidFill>
              </a:rPr>
              <a:t> = 1 /sin </a:t>
            </a:r>
            <a:r>
              <a:rPr lang="en-US" b="1" dirty="0" err="1">
                <a:solidFill>
                  <a:prstClr val="black"/>
                </a:solidFill>
              </a:rPr>
              <a:t>r</a:t>
            </a:r>
            <a:r>
              <a:rPr lang="en-US" b="1" baseline="-25000" dirty="0" err="1">
                <a:solidFill>
                  <a:prstClr val="black"/>
                </a:solidFill>
              </a:rPr>
              <a:t>c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514160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of refractive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Refractometer</a:t>
            </a:r>
            <a:endParaRPr lang="en-US" dirty="0"/>
          </a:p>
          <a:p>
            <a:r>
              <a:rPr lang="en-US" dirty="0"/>
              <a:t>Interferometer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004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80509"/>
            <a:ext cx="2705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9134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Viscosity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95400"/>
            <a:ext cx="4954640" cy="2239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4038600"/>
            <a:ext cx="594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/>
              <a:t>The resistance that one part of the liquid moving with one velocity offers to another part of liquid moving with another velocity is known as viscosity.</a:t>
            </a:r>
          </a:p>
        </p:txBody>
      </p:sp>
    </p:spTree>
    <p:extLst>
      <p:ext uri="{BB962C8B-B14F-4D97-AF65-F5344CB8AC3E}">
        <p14:creationId xmlns:p14="http://schemas.microsoft.com/office/powerpoint/2010/main" val="2985055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4855"/>
            <a:ext cx="7239000" cy="1094509"/>
          </a:xfrm>
        </p:spPr>
        <p:txBody>
          <a:bodyPr/>
          <a:lstStyle/>
          <a:p>
            <a:r>
              <a:rPr lang="en-US" dirty="0"/>
              <a:t>Abbe’s </a:t>
            </a:r>
            <a:r>
              <a:rPr lang="en-US" dirty="0" err="1"/>
              <a:t>Refractometer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895" y="152400"/>
            <a:ext cx="23812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Abbé refractome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487680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856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dirty="0"/>
              <a:t>Specific Refraction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R = n</a:t>
            </a:r>
            <a:r>
              <a:rPr lang="en-US" baseline="30000" dirty="0"/>
              <a:t>2</a:t>
            </a:r>
            <a:r>
              <a:rPr lang="en-US" dirty="0"/>
              <a:t>-1/n</a:t>
            </a:r>
            <a:r>
              <a:rPr lang="en-US" baseline="30000" dirty="0"/>
              <a:t>2</a:t>
            </a:r>
            <a:r>
              <a:rPr lang="en-US" dirty="0"/>
              <a:t>+2  X 1/d</a:t>
            </a:r>
          </a:p>
          <a:p>
            <a:pPr marL="0" indent="0">
              <a:buNone/>
            </a:pPr>
            <a:r>
              <a:rPr lang="en-US" dirty="0"/>
              <a:t>Molar Refraction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lvl="0" indent="0">
              <a:buNone/>
            </a:pPr>
            <a:r>
              <a:rPr lang="en-US" dirty="0"/>
              <a:t>                        R</a:t>
            </a:r>
            <a:r>
              <a:rPr lang="en-US" baseline="-25000" dirty="0"/>
              <a:t>M</a:t>
            </a:r>
            <a:r>
              <a:rPr lang="en-US" dirty="0"/>
              <a:t> = </a:t>
            </a:r>
            <a:r>
              <a:rPr lang="en-US" dirty="0">
                <a:solidFill>
                  <a:prstClr val="black"/>
                </a:solidFill>
              </a:rPr>
              <a:t>n</a:t>
            </a:r>
            <a:r>
              <a:rPr lang="en-US" baseline="30000" dirty="0">
                <a:solidFill>
                  <a:prstClr val="black"/>
                </a:solidFill>
              </a:rPr>
              <a:t>2</a:t>
            </a:r>
            <a:r>
              <a:rPr lang="en-US" dirty="0">
                <a:solidFill>
                  <a:prstClr val="black"/>
                </a:solidFill>
              </a:rPr>
              <a:t>-1/n</a:t>
            </a:r>
            <a:r>
              <a:rPr lang="en-US" baseline="30000" dirty="0">
                <a:solidFill>
                  <a:prstClr val="black"/>
                </a:solidFill>
              </a:rPr>
              <a:t>2</a:t>
            </a:r>
            <a:r>
              <a:rPr lang="en-US" dirty="0">
                <a:solidFill>
                  <a:prstClr val="black"/>
                </a:solidFill>
              </a:rPr>
              <a:t>+2  X M/d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974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Numerical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Refractive index of an </a:t>
            </a:r>
            <a:r>
              <a:rPr lang="en-US" dirty="0" err="1"/>
              <a:t>organc</a:t>
            </a:r>
            <a:r>
              <a:rPr lang="en-US" dirty="0"/>
              <a:t> compound is 1.5044.if its density is 872 kg m</a:t>
            </a:r>
            <a:r>
              <a:rPr lang="en-US" baseline="30000" dirty="0"/>
              <a:t>-3</a:t>
            </a:r>
            <a:r>
              <a:rPr lang="en-US" dirty="0"/>
              <a:t>,calculate its molar refraction (M= </a:t>
            </a:r>
            <a:r>
              <a:rPr lang="en-US"/>
              <a:t>78)?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239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“S” is the area of interface between two liquid layers, </a:t>
            </a:r>
          </a:p>
          <a:p>
            <a:r>
              <a:rPr lang="en-US" dirty="0"/>
              <a:t>“dx” is the distance between layers</a:t>
            </a:r>
          </a:p>
          <a:p>
            <a:r>
              <a:rPr lang="en-US" dirty="0"/>
              <a:t>“dv”  is the difference in velocity of layers.</a:t>
            </a:r>
          </a:p>
          <a:p>
            <a:r>
              <a:rPr lang="en-US" dirty="0"/>
              <a:t>Then the force required to maintain a constant velocity difference is</a:t>
            </a:r>
          </a:p>
          <a:p>
            <a:r>
              <a:rPr lang="en-US" dirty="0"/>
              <a:t>     F    </a:t>
            </a:r>
            <a:r>
              <a:rPr lang="el-GR" dirty="0"/>
              <a:t>ἀ</a:t>
            </a:r>
            <a:r>
              <a:rPr lang="en-US" dirty="0"/>
              <a:t>   </a:t>
            </a:r>
            <a:r>
              <a:rPr lang="en-US" dirty="0" err="1"/>
              <a:t>S.dv</a:t>
            </a:r>
            <a:r>
              <a:rPr lang="en-US" dirty="0"/>
              <a:t>/dx    and</a:t>
            </a:r>
          </a:p>
          <a:p>
            <a:pPr marL="0" indent="0">
              <a:buNone/>
            </a:pPr>
            <a:r>
              <a:rPr lang="en-US" b="1" dirty="0">
                <a:solidFill>
                  <a:prstClr val="black"/>
                </a:solidFill>
              </a:rPr>
              <a:t>          F = ɳ  </a:t>
            </a:r>
            <a:r>
              <a:rPr lang="en-US" b="1" dirty="0" err="1">
                <a:solidFill>
                  <a:prstClr val="black"/>
                </a:solidFill>
              </a:rPr>
              <a:t>S.dv</a:t>
            </a:r>
            <a:r>
              <a:rPr lang="en-US" b="1" dirty="0">
                <a:solidFill>
                  <a:prstClr val="black"/>
                </a:solidFill>
              </a:rPr>
              <a:t>/dx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50388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     dv/dx is called velocity gradient and ɳ is called coefficient of viscosity.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                      ɳ = </a:t>
            </a:r>
            <a:r>
              <a:rPr lang="en-US" b="1" dirty="0" err="1"/>
              <a:t>F.dx</a:t>
            </a:r>
            <a:r>
              <a:rPr lang="en-US" b="1" dirty="0"/>
              <a:t>/ </a:t>
            </a:r>
            <a:r>
              <a:rPr lang="en-US" b="1" dirty="0" err="1"/>
              <a:t>S.dv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ɳ  </a:t>
            </a:r>
            <a:r>
              <a:rPr lang="en-US" dirty="0"/>
              <a:t>is “force per unit area required to maintain unit difference of velocity between two layers in the liquid unit distance apart at a given temperature” </a:t>
            </a:r>
          </a:p>
        </p:txBody>
      </p:sp>
    </p:spTree>
    <p:extLst>
      <p:ext uri="{BB962C8B-B14F-4D97-AF65-F5344CB8AC3E}">
        <p14:creationId xmlns:p14="http://schemas.microsoft.com/office/powerpoint/2010/main" val="742476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Units</a:t>
            </a:r>
          </a:p>
          <a:p>
            <a:pPr marL="0" indent="0">
              <a:buNone/>
            </a:pPr>
            <a:r>
              <a:rPr lang="en-US" dirty="0"/>
              <a:t>In CGS system</a:t>
            </a:r>
          </a:p>
          <a:p>
            <a:pPr marL="0" indent="0">
              <a:buNone/>
            </a:pPr>
            <a:r>
              <a:rPr lang="en-US" dirty="0"/>
              <a:t>           g cm</a:t>
            </a:r>
            <a:r>
              <a:rPr lang="en-US" baseline="30000" dirty="0"/>
              <a:t>-1</a:t>
            </a:r>
            <a:r>
              <a:rPr lang="en-US" dirty="0"/>
              <a:t> s</a:t>
            </a:r>
            <a:r>
              <a:rPr lang="en-US" baseline="30000" dirty="0"/>
              <a:t>-1 </a:t>
            </a:r>
            <a:r>
              <a:rPr lang="en-US" dirty="0"/>
              <a:t>   or  dyne </a:t>
            </a:r>
            <a:r>
              <a:rPr lang="en-US" dirty="0">
                <a:solidFill>
                  <a:prstClr val="black"/>
                </a:solidFill>
              </a:rPr>
              <a:t>cm</a:t>
            </a:r>
            <a:r>
              <a:rPr lang="en-US" baseline="30000" dirty="0">
                <a:solidFill>
                  <a:prstClr val="black"/>
                </a:solidFill>
              </a:rPr>
              <a:t>-2</a:t>
            </a:r>
            <a:r>
              <a:rPr lang="en-US" dirty="0">
                <a:solidFill>
                  <a:prstClr val="black"/>
                </a:solidFill>
              </a:rPr>
              <a:t> s</a:t>
            </a:r>
            <a:r>
              <a:rPr lang="en-US" baseline="30000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 or Poise</a:t>
            </a:r>
          </a:p>
          <a:p>
            <a:pPr marL="0" indent="0">
              <a:buNone/>
            </a:pPr>
            <a:r>
              <a:rPr lang="en-US" baseline="30000" dirty="0">
                <a:solidFill>
                  <a:prstClr val="black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</a:rPr>
              <a:t> In SI system</a:t>
            </a:r>
          </a:p>
          <a:p>
            <a:pPr marL="0" indent="0">
              <a:buNone/>
            </a:pPr>
            <a:r>
              <a:rPr lang="en-US" baseline="30000" dirty="0">
                <a:solidFill>
                  <a:prstClr val="black"/>
                </a:solidFill>
              </a:rPr>
              <a:t> </a:t>
            </a:r>
          </a:p>
          <a:p>
            <a:pPr marL="0" indent="0">
              <a:buNone/>
            </a:pPr>
            <a:r>
              <a:rPr lang="en-US" baseline="30000" dirty="0">
                <a:solidFill>
                  <a:prstClr val="black"/>
                </a:solidFill>
              </a:rPr>
              <a:t>                </a:t>
            </a:r>
            <a:r>
              <a:rPr lang="en-US" dirty="0">
                <a:solidFill>
                  <a:prstClr val="black"/>
                </a:solidFill>
              </a:rPr>
              <a:t>Kg m</a:t>
            </a:r>
            <a:r>
              <a:rPr lang="en-US" baseline="30000" dirty="0">
                <a:solidFill>
                  <a:prstClr val="black"/>
                </a:solidFill>
              </a:rPr>
              <a:t>-1</a:t>
            </a:r>
            <a:r>
              <a:rPr lang="en-US" dirty="0">
                <a:solidFill>
                  <a:prstClr val="black"/>
                </a:solidFill>
              </a:rPr>
              <a:t> s</a:t>
            </a:r>
            <a:r>
              <a:rPr lang="en-US" baseline="30000" dirty="0">
                <a:solidFill>
                  <a:prstClr val="black"/>
                </a:solidFill>
              </a:rPr>
              <a:t>-1</a:t>
            </a:r>
          </a:p>
          <a:p>
            <a:pPr marL="0" indent="0">
              <a:buNone/>
            </a:pPr>
            <a:r>
              <a:rPr lang="en-US" baseline="30000" dirty="0">
                <a:solidFill>
                  <a:prstClr val="black"/>
                </a:solidFill>
              </a:rPr>
              <a:t>              </a:t>
            </a:r>
            <a:endParaRPr lang="en-US" baseline="30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978727"/>
            <a:ext cx="527685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1604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of Viscosity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Poiseuille</a:t>
            </a:r>
            <a:r>
              <a:rPr lang="en-US" b="1" dirty="0"/>
              <a:t> Equation</a:t>
            </a:r>
          </a:p>
          <a:p>
            <a:pPr marL="0" indent="0">
              <a:buNone/>
            </a:pPr>
            <a:r>
              <a:rPr lang="en-US" dirty="0"/>
              <a:t>                              ɳ = </a:t>
            </a:r>
            <a:r>
              <a:rPr lang="el-GR" dirty="0"/>
              <a:t>π</a:t>
            </a:r>
            <a:r>
              <a:rPr lang="en-US" dirty="0"/>
              <a:t> P r</a:t>
            </a:r>
            <a:r>
              <a:rPr lang="en-US" baseline="30000" dirty="0"/>
              <a:t>4</a:t>
            </a:r>
            <a:r>
              <a:rPr lang="en-US" dirty="0"/>
              <a:t> t/ 8L V</a:t>
            </a:r>
          </a:p>
          <a:p>
            <a:pPr marL="0" indent="0">
              <a:buNone/>
            </a:pPr>
            <a:r>
              <a:rPr lang="en-US" dirty="0"/>
              <a:t>“V” volume of liquid flowing in time “t” through capillary tube of radius “r” and length “L” under a constant driving pressure “P”.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52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ɳ</a:t>
            </a:r>
            <a:r>
              <a:rPr lang="en-US" baseline="-25000" dirty="0"/>
              <a:t>1</a:t>
            </a:r>
            <a:r>
              <a:rPr lang="en-US" dirty="0"/>
              <a:t> and ɳ</a:t>
            </a:r>
            <a:r>
              <a:rPr lang="en-US" baseline="-25000" dirty="0"/>
              <a:t>2</a:t>
            </a:r>
            <a:r>
              <a:rPr lang="en-US" dirty="0"/>
              <a:t> are the coefficient of viscosity of two liquids with densities d</a:t>
            </a:r>
            <a:r>
              <a:rPr lang="en-US" baseline="-25000" dirty="0"/>
              <a:t>1</a:t>
            </a:r>
            <a:r>
              <a:rPr lang="en-US" dirty="0"/>
              <a:t> and d</a:t>
            </a:r>
            <a:r>
              <a:rPr lang="en-US" baseline="-25000" dirty="0"/>
              <a:t>2</a:t>
            </a:r>
            <a:r>
              <a:rPr lang="en-US" dirty="0"/>
              <a:t> and their time of flow is t</a:t>
            </a:r>
            <a:r>
              <a:rPr lang="en-US" baseline="-25000" dirty="0"/>
              <a:t>1</a:t>
            </a:r>
            <a:r>
              <a:rPr lang="en-US" dirty="0"/>
              <a:t> and t</a:t>
            </a:r>
            <a:r>
              <a:rPr lang="en-US" baseline="-25000" dirty="0"/>
              <a:t>2</a:t>
            </a:r>
            <a:r>
              <a:rPr lang="en-US" dirty="0"/>
              <a:t>, </a:t>
            </a:r>
          </a:p>
          <a:p>
            <a:pPr marL="0" lvl="0" indent="0">
              <a:buNone/>
            </a:pPr>
            <a:r>
              <a:rPr lang="en-US" dirty="0"/>
              <a:t>Then, </a:t>
            </a:r>
            <a:r>
              <a:rPr lang="en-US" dirty="0">
                <a:solidFill>
                  <a:prstClr val="black"/>
                </a:solidFill>
              </a:rPr>
              <a:t>ɳ</a:t>
            </a:r>
            <a:r>
              <a:rPr lang="en-US" baseline="-25000" dirty="0">
                <a:solidFill>
                  <a:prstClr val="black"/>
                </a:solidFill>
              </a:rPr>
              <a:t>1 </a:t>
            </a:r>
            <a:r>
              <a:rPr lang="en-US" dirty="0">
                <a:solidFill>
                  <a:prstClr val="black"/>
                </a:solidFill>
              </a:rPr>
              <a:t>= </a:t>
            </a:r>
            <a:r>
              <a:rPr lang="el-GR" dirty="0">
                <a:solidFill>
                  <a:prstClr val="black"/>
                </a:solidFill>
              </a:rPr>
              <a:t>π</a:t>
            </a:r>
            <a:r>
              <a:rPr lang="en-US" dirty="0">
                <a:solidFill>
                  <a:prstClr val="black"/>
                </a:solidFill>
              </a:rPr>
              <a:t> P</a:t>
            </a:r>
            <a:r>
              <a:rPr lang="en-US" baseline="-25000" dirty="0">
                <a:solidFill>
                  <a:prstClr val="black"/>
                </a:solidFill>
              </a:rPr>
              <a:t>1</a:t>
            </a:r>
            <a:r>
              <a:rPr lang="en-US" dirty="0">
                <a:solidFill>
                  <a:prstClr val="black"/>
                </a:solidFill>
              </a:rPr>
              <a:t> r</a:t>
            </a:r>
            <a:r>
              <a:rPr lang="en-US" baseline="30000" dirty="0">
                <a:solidFill>
                  <a:prstClr val="black"/>
                </a:solidFill>
              </a:rPr>
              <a:t>4</a:t>
            </a:r>
            <a:r>
              <a:rPr lang="en-US" dirty="0">
                <a:solidFill>
                  <a:prstClr val="black"/>
                </a:solidFill>
              </a:rPr>
              <a:t> t</a:t>
            </a:r>
            <a:r>
              <a:rPr lang="en-US" baseline="-25000" dirty="0">
                <a:solidFill>
                  <a:prstClr val="black"/>
                </a:solidFill>
              </a:rPr>
              <a:t>1</a:t>
            </a:r>
            <a:r>
              <a:rPr lang="en-US" dirty="0">
                <a:solidFill>
                  <a:prstClr val="black"/>
                </a:solidFill>
              </a:rPr>
              <a:t>/ 8L V---------1</a:t>
            </a:r>
          </a:p>
          <a:p>
            <a:pPr marL="0" indent="0">
              <a:buNone/>
            </a:pPr>
            <a:r>
              <a:rPr lang="en-US" dirty="0"/>
              <a:t>             </a:t>
            </a:r>
          </a:p>
          <a:p>
            <a:pPr marL="0" lvl="0" indent="0">
              <a:buNone/>
            </a:pPr>
            <a:r>
              <a:rPr lang="en-US" dirty="0"/>
              <a:t>           </a:t>
            </a:r>
            <a:r>
              <a:rPr lang="en-US" dirty="0">
                <a:solidFill>
                  <a:prstClr val="black"/>
                </a:solidFill>
              </a:rPr>
              <a:t>ɳ</a:t>
            </a:r>
            <a:r>
              <a:rPr lang="en-US" baseline="-25000" dirty="0">
                <a:solidFill>
                  <a:prstClr val="black"/>
                </a:solidFill>
              </a:rPr>
              <a:t>2 </a:t>
            </a:r>
            <a:r>
              <a:rPr lang="en-US" dirty="0">
                <a:solidFill>
                  <a:prstClr val="black"/>
                </a:solidFill>
              </a:rPr>
              <a:t>= </a:t>
            </a:r>
            <a:r>
              <a:rPr lang="el-GR" dirty="0">
                <a:solidFill>
                  <a:prstClr val="black"/>
                </a:solidFill>
              </a:rPr>
              <a:t>π</a:t>
            </a:r>
            <a:r>
              <a:rPr lang="en-US" dirty="0">
                <a:solidFill>
                  <a:prstClr val="black"/>
                </a:solidFill>
              </a:rPr>
              <a:t> P</a:t>
            </a:r>
            <a:r>
              <a:rPr lang="en-US" baseline="-25000" dirty="0">
                <a:solidFill>
                  <a:prstClr val="black"/>
                </a:solidFill>
              </a:rPr>
              <a:t>2</a:t>
            </a:r>
            <a:r>
              <a:rPr lang="en-US" dirty="0">
                <a:solidFill>
                  <a:prstClr val="black"/>
                </a:solidFill>
              </a:rPr>
              <a:t> r</a:t>
            </a:r>
            <a:r>
              <a:rPr lang="en-US" baseline="30000" dirty="0">
                <a:solidFill>
                  <a:prstClr val="black"/>
                </a:solidFill>
              </a:rPr>
              <a:t>4</a:t>
            </a:r>
            <a:r>
              <a:rPr lang="en-US" dirty="0">
                <a:solidFill>
                  <a:prstClr val="black"/>
                </a:solidFill>
              </a:rPr>
              <a:t> t</a:t>
            </a:r>
            <a:r>
              <a:rPr lang="en-US" baseline="-25000" dirty="0">
                <a:solidFill>
                  <a:prstClr val="black"/>
                </a:solidFill>
              </a:rPr>
              <a:t>2</a:t>
            </a:r>
            <a:r>
              <a:rPr lang="en-US" dirty="0">
                <a:solidFill>
                  <a:prstClr val="black"/>
                </a:solidFill>
              </a:rPr>
              <a:t>/ 8L V----------2</a:t>
            </a:r>
          </a:p>
          <a:p>
            <a:pPr marL="0" lvl="0" indent="0"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dirty="0">
                <a:solidFill>
                  <a:prstClr val="black"/>
                </a:solidFill>
              </a:rPr>
              <a:t>P</a:t>
            </a:r>
            <a:r>
              <a:rPr lang="en-US" baseline="-25000" dirty="0">
                <a:solidFill>
                  <a:prstClr val="black"/>
                </a:solidFill>
              </a:rPr>
              <a:t>1 </a:t>
            </a:r>
            <a:r>
              <a:rPr lang="en-US" dirty="0">
                <a:solidFill>
                  <a:prstClr val="black"/>
                </a:solidFill>
              </a:rPr>
              <a:t>and P</a:t>
            </a:r>
            <a:r>
              <a:rPr lang="en-US" baseline="-25000" dirty="0">
                <a:solidFill>
                  <a:prstClr val="black"/>
                </a:solidFill>
              </a:rPr>
              <a:t>2     </a:t>
            </a:r>
            <a:r>
              <a:rPr lang="en-US" dirty="0">
                <a:solidFill>
                  <a:prstClr val="black"/>
                </a:solidFill>
              </a:rPr>
              <a:t>are the pressures on two liquids. 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375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>
                <a:solidFill>
                  <a:prstClr val="black"/>
                </a:solidFill>
              </a:rPr>
              <a:t>                       ɳ</a:t>
            </a:r>
            <a:r>
              <a:rPr lang="en-US" baseline="-25000" dirty="0">
                <a:solidFill>
                  <a:prstClr val="black"/>
                </a:solidFill>
              </a:rPr>
              <a:t>1 /</a:t>
            </a:r>
            <a:r>
              <a:rPr lang="en-US" dirty="0">
                <a:solidFill>
                  <a:prstClr val="black"/>
                </a:solidFill>
              </a:rPr>
              <a:t> ɳ</a:t>
            </a:r>
            <a:r>
              <a:rPr lang="en-US" baseline="-25000" dirty="0">
                <a:solidFill>
                  <a:prstClr val="black"/>
                </a:solidFill>
              </a:rPr>
              <a:t>2  </a:t>
            </a:r>
            <a:r>
              <a:rPr lang="en-US" dirty="0">
                <a:solidFill>
                  <a:prstClr val="black"/>
                </a:solidFill>
              </a:rPr>
              <a:t>= P</a:t>
            </a:r>
            <a:r>
              <a:rPr lang="en-US" baseline="-25000" dirty="0">
                <a:solidFill>
                  <a:prstClr val="black"/>
                </a:solidFill>
              </a:rPr>
              <a:t>1</a:t>
            </a:r>
            <a:r>
              <a:rPr lang="en-US" dirty="0">
                <a:solidFill>
                  <a:prstClr val="black"/>
                </a:solidFill>
              </a:rPr>
              <a:t>  t</a:t>
            </a:r>
            <a:r>
              <a:rPr lang="en-US" baseline="-25000" dirty="0">
                <a:solidFill>
                  <a:prstClr val="black"/>
                </a:solidFill>
              </a:rPr>
              <a:t>1</a:t>
            </a:r>
            <a:r>
              <a:rPr lang="en-US" dirty="0">
                <a:solidFill>
                  <a:prstClr val="black"/>
                </a:solidFill>
              </a:rPr>
              <a:t>/ P</a:t>
            </a:r>
            <a:r>
              <a:rPr lang="en-US" baseline="-25000" dirty="0">
                <a:solidFill>
                  <a:prstClr val="black"/>
                </a:solidFill>
              </a:rPr>
              <a:t>2</a:t>
            </a:r>
            <a:r>
              <a:rPr lang="en-US" dirty="0">
                <a:solidFill>
                  <a:prstClr val="black"/>
                </a:solidFill>
              </a:rPr>
              <a:t>  t</a:t>
            </a:r>
            <a:r>
              <a:rPr lang="en-US" baseline="-25000" dirty="0">
                <a:solidFill>
                  <a:prstClr val="black"/>
                </a:solidFill>
              </a:rPr>
              <a:t>2 </a:t>
            </a:r>
            <a:r>
              <a:rPr lang="en-US" dirty="0">
                <a:solidFill>
                  <a:prstClr val="black"/>
                </a:solidFill>
              </a:rPr>
              <a:t>---------3</a:t>
            </a:r>
          </a:p>
          <a:p>
            <a:pPr marL="0" lvl="0" indent="0">
              <a:buNone/>
            </a:pPr>
            <a:r>
              <a:rPr lang="en-US" dirty="0">
                <a:solidFill>
                  <a:prstClr val="black"/>
                </a:solidFill>
              </a:rPr>
              <a:t>             As,  </a:t>
            </a:r>
            <a:r>
              <a:rPr lang="en-US" b="1" dirty="0">
                <a:solidFill>
                  <a:prstClr val="black"/>
                </a:solidFill>
              </a:rPr>
              <a:t>P </a:t>
            </a:r>
            <a:r>
              <a:rPr lang="el-GR" b="1" dirty="0">
                <a:solidFill>
                  <a:prstClr val="black"/>
                </a:solidFill>
              </a:rPr>
              <a:t>ἀ</a:t>
            </a:r>
            <a:r>
              <a:rPr lang="en-US" b="1" dirty="0">
                <a:solidFill>
                  <a:prstClr val="black"/>
                </a:solidFill>
              </a:rPr>
              <a:t> d </a:t>
            </a:r>
            <a:r>
              <a:rPr lang="en-US" dirty="0">
                <a:solidFill>
                  <a:prstClr val="black"/>
                </a:solidFill>
              </a:rPr>
              <a:t>(Pressure is directly proportional to density)</a:t>
            </a:r>
          </a:p>
          <a:p>
            <a:pPr marL="0" lvl="0" indent="0">
              <a:buNone/>
            </a:pPr>
            <a:r>
              <a:rPr lang="en-US" dirty="0">
                <a:solidFill>
                  <a:prstClr val="black"/>
                </a:solidFill>
              </a:rPr>
              <a:t> so, </a:t>
            </a:r>
          </a:p>
          <a:p>
            <a:pPr marL="0" lvl="0" indent="0">
              <a:buNone/>
            </a:pPr>
            <a:r>
              <a:rPr lang="en-US" dirty="0">
                <a:solidFill>
                  <a:prstClr val="black"/>
                </a:solidFill>
              </a:rPr>
              <a:t>  </a:t>
            </a:r>
          </a:p>
          <a:p>
            <a:pPr marL="0" lvl="0" indent="0">
              <a:buNone/>
            </a:pPr>
            <a:r>
              <a:rPr lang="en-US" b="1" dirty="0">
                <a:solidFill>
                  <a:prstClr val="black"/>
                </a:solidFill>
              </a:rPr>
              <a:t>                       ɳ</a:t>
            </a:r>
            <a:r>
              <a:rPr lang="en-US" b="1" baseline="-25000" dirty="0">
                <a:solidFill>
                  <a:prstClr val="black"/>
                </a:solidFill>
              </a:rPr>
              <a:t>1 /</a:t>
            </a:r>
            <a:r>
              <a:rPr lang="en-US" b="1" dirty="0">
                <a:solidFill>
                  <a:prstClr val="black"/>
                </a:solidFill>
              </a:rPr>
              <a:t> ɳ</a:t>
            </a:r>
            <a:r>
              <a:rPr lang="en-US" b="1" baseline="-25000" dirty="0">
                <a:solidFill>
                  <a:prstClr val="black"/>
                </a:solidFill>
              </a:rPr>
              <a:t>2  </a:t>
            </a:r>
            <a:r>
              <a:rPr lang="en-US" b="1" dirty="0">
                <a:solidFill>
                  <a:prstClr val="black"/>
                </a:solidFill>
              </a:rPr>
              <a:t>= d</a:t>
            </a:r>
            <a:r>
              <a:rPr lang="en-US" b="1" baseline="-25000" dirty="0">
                <a:solidFill>
                  <a:prstClr val="black"/>
                </a:solidFill>
              </a:rPr>
              <a:t>1</a:t>
            </a:r>
            <a:r>
              <a:rPr lang="en-US" b="1" dirty="0">
                <a:solidFill>
                  <a:prstClr val="black"/>
                </a:solidFill>
              </a:rPr>
              <a:t>  t</a:t>
            </a:r>
            <a:r>
              <a:rPr lang="en-US" b="1" baseline="-25000" dirty="0">
                <a:solidFill>
                  <a:prstClr val="black"/>
                </a:solidFill>
              </a:rPr>
              <a:t>1</a:t>
            </a:r>
            <a:r>
              <a:rPr lang="en-US" b="1" dirty="0">
                <a:solidFill>
                  <a:prstClr val="black"/>
                </a:solidFill>
              </a:rPr>
              <a:t>/ d</a:t>
            </a:r>
            <a:r>
              <a:rPr lang="en-US" b="1" baseline="-25000" dirty="0">
                <a:solidFill>
                  <a:prstClr val="black"/>
                </a:solidFill>
              </a:rPr>
              <a:t>2</a:t>
            </a:r>
            <a:r>
              <a:rPr lang="en-US" b="1" dirty="0">
                <a:solidFill>
                  <a:prstClr val="black"/>
                </a:solidFill>
              </a:rPr>
              <a:t>  t</a:t>
            </a:r>
            <a:r>
              <a:rPr lang="en-US" b="1" baseline="-25000" dirty="0">
                <a:solidFill>
                  <a:prstClr val="black"/>
                </a:solidFill>
              </a:rPr>
              <a:t>2 </a:t>
            </a:r>
            <a:r>
              <a:rPr lang="en-US" b="1" dirty="0">
                <a:solidFill>
                  <a:prstClr val="black"/>
                </a:solidFill>
              </a:rPr>
              <a:t>---------</a:t>
            </a:r>
            <a:r>
              <a:rPr lang="en-US" dirty="0">
                <a:solidFill>
                  <a:prstClr val="black"/>
                </a:solidFill>
              </a:rPr>
              <a:t>4</a:t>
            </a:r>
          </a:p>
          <a:p>
            <a:pPr marL="0" lvl="0" indent="0">
              <a:buNone/>
            </a:pPr>
            <a:r>
              <a:rPr lang="en-US" dirty="0">
                <a:solidFill>
                  <a:prstClr val="black"/>
                </a:solidFill>
              </a:rPr>
              <a:t>            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329565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0277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73785"/>
            <a:ext cx="3733800" cy="3886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649069"/>
            <a:ext cx="4191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time of flow can be easily measured by viscometer.</a:t>
            </a:r>
          </a:p>
          <a:p>
            <a:r>
              <a:rPr lang="en-US" dirty="0"/>
              <a:t>The liquid whose viscosity is to be determined is taken in C.</a:t>
            </a:r>
          </a:p>
          <a:p>
            <a:r>
              <a:rPr lang="en-US" dirty="0"/>
              <a:t>It is then drawn into A by suction </a:t>
            </a:r>
            <a:r>
              <a:rPr lang="en-US" dirty="0" err="1"/>
              <a:t>upto</a:t>
            </a:r>
            <a:r>
              <a:rPr lang="en-US" dirty="0"/>
              <a:t> mark X.</a:t>
            </a:r>
          </a:p>
          <a:p>
            <a:pPr lvl="0"/>
            <a:r>
              <a:rPr lang="en-US" dirty="0"/>
              <a:t>Now, time is measured when liquid travels from </a:t>
            </a:r>
            <a:r>
              <a:rPr lang="en-US" dirty="0">
                <a:solidFill>
                  <a:prstClr val="black"/>
                </a:solidFill>
              </a:rPr>
              <a:t>X  to Y, by stop watch.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Then, viscometer is cleaned and whole process is repeated with other liquid .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Knowing the </a:t>
            </a:r>
            <a:r>
              <a:rPr lang="en-US" sz="2000" dirty="0">
                <a:solidFill>
                  <a:prstClr val="black"/>
                </a:solidFill>
              </a:rPr>
              <a:t>d</a:t>
            </a:r>
            <a:r>
              <a:rPr lang="en-US" sz="2000" baseline="-25000" dirty="0">
                <a:solidFill>
                  <a:prstClr val="black"/>
                </a:solidFill>
              </a:rPr>
              <a:t>1</a:t>
            </a:r>
            <a:r>
              <a:rPr lang="en-US" sz="2000" dirty="0">
                <a:solidFill>
                  <a:prstClr val="black"/>
                </a:solidFill>
              </a:rPr>
              <a:t> , t</a:t>
            </a:r>
            <a:r>
              <a:rPr lang="en-US" sz="2000" baseline="-25000" dirty="0">
                <a:solidFill>
                  <a:prstClr val="black"/>
                </a:solidFill>
              </a:rPr>
              <a:t>1</a:t>
            </a:r>
            <a:r>
              <a:rPr lang="en-US" sz="2000" dirty="0">
                <a:solidFill>
                  <a:prstClr val="black"/>
                </a:solidFill>
              </a:rPr>
              <a:t> , d</a:t>
            </a:r>
            <a:r>
              <a:rPr lang="en-US" sz="2000" baseline="-25000" dirty="0">
                <a:solidFill>
                  <a:prstClr val="black"/>
                </a:solidFill>
              </a:rPr>
              <a:t>2</a:t>
            </a:r>
            <a:r>
              <a:rPr lang="en-US" sz="2000" dirty="0">
                <a:solidFill>
                  <a:prstClr val="black"/>
                </a:solidFill>
              </a:rPr>
              <a:t>  ,t</a:t>
            </a:r>
            <a:r>
              <a:rPr lang="en-US" sz="2000" baseline="-25000" dirty="0">
                <a:solidFill>
                  <a:prstClr val="black"/>
                </a:solidFill>
              </a:rPr>
              <a:t>2  </a:t>
            </a:r>
            <a:r>
              <a:rPr lang="en-US" sz="2000" dirty="0">
                <a:solidFill>
                  <a:prstClr val="black"/>
                </a:solidFill>
              </a:rPr>
              <a:t>and ɳ</a:t>
            </a:r>
            <a:r>
              <a:rPr lang="en-US" sz="2000" baseline="-25000" dirty="0">
                <a:solidFill>
                  <a:prstClr val="black"/>
                </a:solidFill>
              </a:rPr>
              <a:t>1</a:t>
            </a:r>
            <a:r>
              <a:rPr lang="en-US" sz="2400" baseline="-25000" dirty="0">
                <a:solidFill>
                  <a:prstClr val="black"/>
                </a:solidFill>
              </a:rPr>
              <a:t>,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values are put in the following equation to get ɳ</a:t>
            </a:r>
            <a:r>
              <a:rPr lang="en-US" sz="2000" baseline="-25000" dirty="0">
                <a:solidFill>
                  <a:prstClr val="black"/>
                </a:solidFill>
              </a:rPr>
              <a:t>2</a:t>
            </a:r>
            <a:r>
              <a:rPr lang="en-US" sz="2000" dirty="0">
                <a:solidFill>
                  <a:prstClr val="black"/>
                </a:solidFill>
              </a:rPr>
              <a:t>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3200" b="1" dirty="0">
                <a:solidFill>
                  <a:prstClr val="black"/>
                </a:solidFill>
              </a:rPr>
              <a:t>    ɳ</a:t>
            </a:r>
            <a:r>
              <a:rPr lang="en-US" sz="3200" b="1" baseline="-25000" dirty="0">
                <a:solidFill>
                  <a:prstClr val="black"/>
                </a:solidFill>
              </a:rPr>
              <a:t>1 /</a:t>
            </a:r>
            <a:r>
              <a:rPr lang="en-US" sz="3200" b="1" dirty="0">
                <a:solidFill>
                  <a:prstClr val="black"/>
                </a:solidFill>
              </a:rPr>
              <a:t> ɳ</a:t>
            </a:r>
            <a:r>
              <a:rPr lang="en-US" sz="3200" b="1" baseline="-25000" dirty="0">
                <a:solidFill>
                  <a:prstClr val="black"/>
                </a:solidFill>
              </a:rPr>
              <a:t>2  </a:t>
            </a:r>
            <a:r>
              <a:rPr lang="en-US" sz="3200" b="1" dirty="0">
                <a:solidFill>
                  <a:prstClr val="black"/>
                </a:solidFill>
              </a:rPr>
              <a:t>= d</a:t>
            </a:r>
            <a:r>
              <a:rPr lang="en-US" sz="3200" b="1" baseline="-25000" dirty="0">
                <a:solidFill>
                  <a:prstClr val="black"/>
                </a:solidFill>
              </a:rPr>
              <a:t>1</a:t>
            </a:r>
            <a:r>
              <a:rPr lang="en-US" sz="3200" b="1" dirty="0">
                <a:solidFill>
                  <a:prstClr val="black"/>
                </a:solidFill>
              </a:rPr>
              <a:t>  t</a:t>
            </a:r>
            <a:r>
              <a:rPr lang="en-US" sz="3200" b="1" baseline="-25000" dirty="0">
                <a:solidFill>
                  <a:prstClr val="black"/>
                </a:solidFill>
              </a:rPr>
              <a:t>1</a:t>
            </a:r>
            <a:r>
              <a:rPr lang="en-US" sz="3200" b="1" dirty="0">
                <a:solidFill>
                  <a:prstClr val="black"/>
                </a:solidFill>
              </a:rPr>
              <a:t>/ d</a:t>
            </a:r>
            <a:r>
              <a:rPr lang="en-US" sz="3200" b="1" baseline="-25000" dirty="0">
                <a:solidFill>
                  <a:prstClr val="black"/>
                </a:solidFill>
              </a:rPr>
              <a:t>2</a:t>
            </a:r>
            <a:r>
              <a:rPr lang="en-US" sz="3200" b="1" dirty="0">
                <a:solidFill>
                  <a:prstClr val="black"/>
                </a:solidFill>
              </a:rPr>
              <a:t>  t</a:t>
            </a:r>
            <a:r>
              <a:rPr lang="en-US" sz="3200" b="1" baseline="-25000" dirty="0">
                <a:solidFill>
                  <a:prstClr val="black"/>
                </a:solidFill>
              </a:rPr>
              <a:t>2 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81600" y="3124200"/>
            <a:ext cx="68580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51351" y="41910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823129" y="2242066"/>
            <a:ext cx="1219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077200" y="20574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629400" y="3200400"/>
            <a:ext cx="1606658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394916" y="335280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6629400" y="1752600"/>
            <a:ext cx="121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984834" y="1572399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6629400" y="2426732"/>
            <a:ext cx="1765516" cy="316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394916" y="274320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68469" y="4648200"/>
            <a:ext cx="2240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Ostwald’s Viscometer</a:t>
            </a:r>
          </a:p>
        </p:txBody>
      </p:sp>
    </p:spTree>
    <p:extLst>
      <p:ext uri="{BB962C8B-B14F-4D97-AF65-F5344CB8AC3E}">
        <p14:creationId xmlns:p14="http://schemas.microsoft.com/office/powerpoint/2010/main" val="114313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834</Words>
  <Application>Microsoft Office PowerPoint</Application>
  <PresentationFormat>On-screen Show (4:3)</PresentationFormat>
  <Paragraphs>105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Lecture 2</vt:lpstr>
      <vt:lpstr>Viscosity</vt:lpstr>
      <vt:lpstr>PowerPoint Presentation</vt:lpstr>
      <vt:lpstr>PowerPoint Presentation</vt:lpstr>
      <vt:lpstr>PowerPoint Presentation</vt:lpstr>
      <vt:lpstr>Measurement of Viscosity</vt:lpstr>
      <vt:lpstr>PowerPoint Presentation</vt:lpstr>
      <vt:lpstr>PowerPoint Presentation</vt:lpstr>
      <vt:lpstr>PowerPoint Presentation</vt:lpstr>
      <vt:lpstr>Race of marbles</vt:lpstr>
      <vt:lpstr>PowerPoint Presentation</vt:lpstr>
      <vt:lpstr>Numerical</vt:lpstr>
      <vt:lpstr>Viscosity and chemical constitution</vt:lpstr>
      <vt:lpstr>Molecular Viscosity</vt:lpstr>
      <vt:lpstr>Rheochor</vt:lpstr>
      <vt:lpstr>PowerPoint Presentation</vt:lpstr>
      <vt:lpstr>Refractive Index</vt:lpstr>
      <vt:lpstr>PowerPoint Presentation</vt:lpstr>
      <vt:lpstr>Measurement of refractive index</vt:lpstr>
      <vt:lpstr>Abbe’s Refractometer</vt:lpstr>
      <vt:lpstr>PowerPoint Presentation</vt:lpstr>
      <vt:lpstr>Numerical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</dc:title>
  <dc:creator>RA</dc:creator>
  <cp:lastModifiedBy>ghazala noureen</cp:lastModifiedBy>
  <cp:revision>16</cp:revision>
  <dcterms:created xsi:type="dcterms:W3CDTF">2020-05-04T20:13:04Z</dcterms:created>
  <dcterms:modified xsi:type="dcterms:W3CDTF">2020-05-21T16:21:23Z</dcterms:modified>
</cp:coreProperties>
</file>