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mp3" ContentType="audio/m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348" r:id="rId2"/>
    <p:sldId id="350" r:id="rId3"/>
    <p:sldId id="351" r:id="rId4"/>
    <p:sldId id="352" r:id="rId5"/>
    <p:sldId id="353" r:id="rId6"/>
    <p:sldId id="354" r:id="rId7"/>
    <p:sldId id="355" r:id="rId8"/>
    <p:sldId id="356" r:id="rId9"/>
    <p:sldId id="357" r:id="rId10"/>
    <p:sldId id="358" r:id="rId11"/>
    <p:sldId id="359" r:id="rId12"/>
    <p:sldId id="360" r:id="rId13"/>
    <p:sldId id="361" r:id="rId14"/>
    <p:sldId id="362" r:id="rId15"/>
    <p:sldId id="363" r:id="rId16"/>
    <p:sldId id="364" r:id="rId17"/>
    <p:sldId id="365" r:id="rId18"/>
    <p:sldId id="366" r:id="rId19"/>
    <p:sldId id="367" r:id="rId20"/>
    <p:sldId id="368" r:id="rId21"/>
    <p:sldId id="369" r:id="rId22"/>
    <p:sldId id="370" r:id="rId23"/>
    <p:sldId id="371" r:id="rId24"/>
    <p:sldId id="372" r:id="rId25"/>
    <p:sldId id="373" r:id="rId26"/>
    <p:sldId id="37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294" autoAdjust="0"/>
    <p:restoredTop sz="94660"/>
  </p:normalViewPr>
  <p:slideViewPr>
    <p:cSldViewPr>
      <p:cViewPr>
        <p:scale>
          <a:sx n="70" d="100"/>
          <a:sy n="70" d="100"/>
        </p:scale>
        <p:origin x="-1386" y="-5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97"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98"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99"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700"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1"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702"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7" name="Slide Image Placeholder 1"/>
          <p:cNvSpPr>
            <a:spLocks noGrp="1" noRot="1" noChangeAspect="1"/>
          </p:cNvSpPr>
          <p:nvPr>
            <p:ph type="sldImg"/>
          </p:nvPr>
        </p:nvSpPr>
        <p:spPr/>
      </p:sp>
      <p:sp>
        <p:nvSpPr>
          <p:cNvPr id="1048588" name="Notes Placeholder 2"/>
          <p:cNvSpPr>
            <a:spLocks noGrp="1"/>
          </p:cNvSpPr>
          <p:nvPr>
            <p:ph type="body" idx="1"/>
          </p:nvPr>
        </p:nvSpPr>
        <p:spPr/>
        <p:txBody>
          <a:bodyPr>
            <a:normAutofit/>
          </a:bodyPr>
          <a:lstStyle/>
          <a:p>
            <a:endParaRPr lang="en-US" dirty="0"/>
          </a:p>
        </p:txBody>
      </p:sp>
      <p:sp>
        <p:nvSpPr>
          <p:cNvPr id="1048589" name="Slide Number Placeholder 3"/>
          <p:cNvSpPr>
            <a:spLocks noGrp="1"/>
          </p:cNvSpPr>
          <p:nvPr>
            <p:ph type="sldNum" sz="quarter" idx="10"/>
          </p:nvPr>
        </p:nvSpPr>
        <p:spPr/>
        <p:txBody>
          <a:bodyPr/>
          <a:lstStyle/>
          <a:p>
            <a:fld id="{A9A0EA98-5831-4853-B862-C702E6EB345C}"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644" name="Title 1"/>
          <p:cNvSpPr>
            <a:spLocks noGrp="1"/>
          </p:cNvSpPr>
          <p:nvPr>
            <p:ph type="ctrTitle"/>
          </p:nvPr>
        </p:nvSpPr>
        <p:spPr>
          <a:xfrm>
            <a:off x="685800" y="2130425"/>
            <a:ext cx="7772400" cy="1470025"/>
          </a:xfrm>
        </p:spPr>
        <p:txBody>
          <a:bodyPr/>
          <a:lstStyle/>
          <a:p>
            <a:r>
              <a:rPr lang="en-US"/>
              <a:t>Click to edit Master title style</a:t>
            </a:r>
          </a:p>
        </p:txBody>
      </p:sp>
      <p:sp>
        <p:nvSpPr>
          <p:cNvPr id="1048645"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48646"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1048647" name="Footer Placeholder 4"/>
          <p:cNvSpPr>
            <a:spLocks noGrp="1"/>
          </p:cNvSpPr>
          <p:nvPr>
            <p:ph type="ftr" sz="quarter" idx="11"/>
          </p:nvPr>
        </p:nvSpPr>
        <p:spPr/>
        <p:txBody>
          <a:bodyPr/>
          <a:lstStyle/>
          <a:p>
            <a:endParaRPr lang="en-US"/>
          </a:p>
        </p:txBody>
      </p:sp>
      <p:sp>
        <p:nvSpPr>
          <p:cNvPr id="1048648"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64" name="Title 1"/>
          <p:cNvSpPr>
            <a:spLocks noGrp="1"/>
          </p:cNvSpPr>
          <p:nvPr>
            <p:ph type="title"/>
          </p:nvPr>
        </p:nvSpPr>
        <p:spPr/>
        <p:txBody>
          <a:bodyPr/>
          <a:lstStyle/>
          <a:p>
            <a:r>
              <a:rPr lang="en-US"/>
              <a:t>Click to edit Master title style</a:t>
            </a:r>
          </a:p>
        </p:txBody>
      </p:sp>
      <p:sp>
        <p:nvSpPr>
          <p:cNvPr id="1048665"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66"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1048667" name="Footer Placeholder 4"/>
          <p:cNvSpPr>
            <a:spLocks noGrp="1"/>
          </p:cNvSpPr>
          <p:nvPr>
            <p:ph type="ftr" sz="quarter" idx="11"/>
          </p:nvPr>
        </p:nvSpPr>
        <p:spPr/>
        <p:txBody>
          <a:bodyPr/>
          <a:lstStyle/>
          <a:p>
            <a:endParaRPr lang="en-US"/>
          </a:p>
        </p:txBody>
      </p:sp>
      <p:sp>
        <p:nvSpPr>
          <p:cNvPr id="1048668"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53"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1048654"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55"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1048656" name="Footer Placeholder 4"/>
          <p:cNvSpPr>
            <a:spLocks noGrp="1"/>
          </p:cNvSpPr>
          <p:nvPr>
            <p:ph type="ftr" sz="quarter" idx="11"/>
          </p:nvPr>
        </p:nvSpPr>
        <p:spPr/>
        <p:txBody>
          <a:bodyPr/>
          <a:lstStyle/>
          <a:p>
            <a:endParaRPr lang="en-US"/>
          </a:p>
        </p:txBody>
      </p:sp>
      <p:sp>
        <p:nvSpPr>
          <p:cNvPr id="1048657"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1" name="Title 1"/>
          <p:cNvSpPr>
            <a:spLocks noGrp="1"/>
          </p:cNvSpPr>
          <p:nvPr>
            <p:ph type="title"/>
          </p:nvPr>
        </p:nvSpPr>
        <p:spPr/>
        <p:txBody>
          <a:bodyPr/>
          <a:lstStyle/>
          <a:p>
            <a:r>
              <a:rPr lang="en-US"/>
              <a:t>Click to edit Master title style</a:t>
            </a:r>
          </a:p>
        </p:txBody>
      </p:sp>
      <p:sp>
        <p:nvSpPr>
          <p:cNvPr id="1048582"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83"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69"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1048670"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671" name="Date Placeholder 3"/>
          <p:cNvSpPr>
            <a:spLocks noGrp="1"/>
          </p:cNvSpPr>
          <p:nvPr>
            <p:ph type="dt" sz="half" idx="10"/>
          </p:nvPr>
        </p:nvSpPr>
        <p:spPr/>
        <p:txBody>
          <a:bodyPr/>
          <a:lstStyle/>
          <a:p>
            <a:fld id="{1D8BD707-D9CF-40AE-B4C6-C98DA3205C09}" type="datetimeFigureOut">
              <a:rPr lang="en-US" smtClean="0"/>
              <a:pPr/>
              <a:t>5/20/2020</a:t>
            </a:fld>
            <a:endParaRPr lang="en-US"/>
          </a:p>
        </p:txBody>
      </p:sp>
      <p:sp>
        <p:nvSpPr>
          <p:cNvPr id="1048672" name="Footer Placeholder 4"/>
          <p:cNvSpPr>
            <a:spLocks noGrp="1"/>
          </p:cNvSpPr>
          <p:nvPr>
            <p:ph type="ftr" sz="quarter" idx="11"/>
          </p:nvPr>
        </p:nvSpPr>
        <p:spPr/>
        <p:txBody>
          <a:bodyPr/>
          <a:lstStyle/>
          <a:p>
            <a:endParaRPr lang="en-US"/>
          </a:p>
        </p:txBody>
      </p:sp>
      <p:sp>
        <p:nvSpPr>
          <p:cNvPr id="1048673"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74" name="Title 1"/>
          <p:cNvSpPr>
            <a:spLocks noGrp="1"/>
          </p:cNvSpPr>
          <p:nvPr>
            <p:ph type="title"/>
          </p:nvPr>
        </p:nvSpPr>
        <p:spPr/>
        <p:txBody>
          <a:bodyPr/>
          <a:lstStyle/>
          <a:p>
            <a:r>
              <a:rPr lang="en-US"/>
              <a:t>Click to edit Master title style</a:t>
            </a:r>
          </a:p>
        </p:txBody>
      </p:sp>
      <p:sp>
        <p:nvSpPr>
          <p:cNvPr id="1048675"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6"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77"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1048678" name="Footer Placeholder 5"/>
          <p:cNvSpPr>
            <a:spLocks noGrp="1"/>
          </p:cNvSpPr>
          <p:nvPr>
            <p:ph type="ftr" sz="quarter" idx="11"/>
          </p:nvPr>
        </p:nvSpPr>
        <p:spPr/>
        <p:txBody>
          <a:bodyPr/>
          <a:lstStyle/>
          <a:p>
            <a:endParaRPr lang="en-US"/>
          </a:p>
        </p:txBody>
      </p:sp>
      <p:sp>
        <p:nvSpPr>
          <p:cNvPr id="1048679"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80" name="Title 1"/>
          <p:cNvSpPr>
            <a:spLocks noGrp="1"/>
          </p:cNvSpPr>
          <p:nvPr>
            <p:ph type="title"/>
          </p:nvPr>
        </p:nvSpPr>
        <p:spPr/>
        <p:txBody>
          <a:bodyPr/>
          <a:lstStyle/>
          <a:p>
            <a:r>
              <a:rPr lang="en-US"/>
              <a:t>Click to edit Master title style</a:t>
            </a:r>
          </a:p>
        </p:txBody>
      </p:sp>
      <p:sp>
        <p:nvSpPr>
          <p:cNvPr id="1048681"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82"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3"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684"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85" name="Date Placeholder 6"/>
          <p:cNvSpPr>
            <a:spLocks noGrp="1"/>
          </p:cNvSpPr>
          <p:nvPr>
            <p:ph type="dt" sz="half" idx="10"/>
          </p:nvPr>
        </p:nvSpPr>
        <p:spPr/>
        <p:txBody>
          <a:bodyPr/>
          <a:lstStyle/>
          <a:p>
            <a:fld id="{1D8BD707-D9CF-40AE-B4C6-C98DA3205C09}" type="datetimeFigureOut">
              <a:rPr lang="en-US" smtClean="0"/>
              <a:pPr/>
              <a:t>5/20/2020</a:t>
            </a:fld>
            <a:endParaRPr lang="en-US"/>
          </a:p>
        </p:txBody>
      </p:sp>
      <p:sp>
        <p:nvSpPr>
          <p:cNvPr id="1048686" name="Footer Placeholder 7"/>
          <p:cNvSpPr>
            <a:spLocks noGrp="1"/>
          </p:cNvSpPr>
          <p:nvPr>
            <p:ph type="ftr" sz="quarter" idx="11"/>
          </p:nvPr>
        </p:nvSpPr>
        <p:spPr/>
        <p:txBody>
          <a:bodyPr/>
          <a:lstStyle/>
          <a:p>
            <a:endParaRPr lang="en-US"/>
          </a:p>
        </p:txBody>
      </p:sp>
      <p:sp>
        <p:nvSpPr>
          <p:cNvPr id="1048687"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49" name="Title 1"/>
          <p:cNvSpPr>
            <a:spLocks noGrp="1"/>
          </p:cNvSpPr>
          <p:nvPr>
            <p:ph type="title"/>
          </p:nvPr>
        </p:nvSpPr>
        <p:spPr/>
        <p:txBody>
          <a:bodyPr/>
          <a:lstStyle/>
          <a:p>
            <a:r>
              <a:rPr lang="en-US"/>
              <a:t>Click to edit Master title style</a:t>
            </a:r>
          </a:p>
        </p:txBody>
      </p:sp>
      <p:sp>
        <p:nvSpPr>
          <p:cNvPr id="1048650" name="Date Placeholder 2"/>
          <p:cNvSpPr>
            <a:spLocks noGrp="1"/>
          </p:cNvSpPr>
          <p:nvPr>
            <p:ph type="dt" sz="half" idx="10"/>
          </p:nvPr>
        </p:nvSpPr>
        <p:spPr/>
        <p:txBody>
          <a:bodyPr/>
          <a:lstStyle/>
          <a:p>
            <a:fld id="{1D8BD707-D9CF-40AE-B4C6-C98DA3205C09}" type="datetimeFigureOut">
              <a:rPr lang="en-US" smtClean="0"/>
              <a:pPr/>
              <a:t>5/20/2020</a:t>
            </a:fld>
            <a:endParaRPr lang="en-US"/>
          </a:p>
        </p:txBody>
      </p:sp>
      <p:sp>
        <p:nvSpPr>
          <p:cNvPr id="1048651" name="Footer Placeholder 3"/>
          <p:cNvSpPr>
            <a:spLocks noGrp="1"/>
          </p:cNvSpPr>
          <p:nvPr>
            <p:ph type="ftr" sz="quarter" idx="11"/>
          </p:nvPr>
        </p:nvSpPr>
        <p:spPr/>
        <p:txBody>
          <a:bodyPr/>
          <a:lstStyle/>
          <a:p>
            <a:endParaRPr lang="en-US"/>
          </a:p>
        </p:txBody>
      </p:sp>
      <p:sp>
        <p:nvSpPr>
          <p:cNvPr id="1048652"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88" name="Date Placeholder 1"/>
          <p:cNvSpPr>
            <a:spLocks noGrp="1"/>
          </p:cNvSpPr>
          <p:nvPr>
            <p:ph type="dt" sz="half" idx="10"/>
          </p:nvPr>
        </p:nvSpPr>
        <p:spPr/>
        <p:txBody>
          <a:bodyPr/>
          <a:lstStyle/>
          <a:p>
            <a:fld id="{1D8BD707-D9CF-40AE-B4C6-C98DA3205C09}" type="datetimeFigureOut">
              <a:rPr lang="en-US" smtClean="0"/>
              <a:pPr/>
              <a:t>5/20/2020</a:t>
            </a:fld>
            <a:endParaRPr lang="en-US"/>
          </a:p>
        </p:txBody>
      </p:sp>
      <p:sp>
        <p:nvSpPr>
          <p:cNvPr id="1048689" name="Footer Placeholder 2"/>
          <p:cNvSpPr>
            <a:spLocks noGrp="1"/>
          </p:cNvSpPr>
          <p:nvPr>
            <p:ph type="ftr" sz="quarter" idx="11"/>
          </p:nvPr>
        </p:nvSpPr>
        <p:spPr/>
        <p:txBody>
          <a:bodyPr/>
          <a:lstStyle/>
          <a:p>
            <a:endParaRPr lang="en-US"/>
          </a:p>
        </p:txBody>
      </p:sp>
      <p:sp>
        <p:nvSpPr>
          <p:cNvPr id="1048690"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91"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1048692"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3"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94"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1048695" name="Footer Placeholder 5"/>
          <p:cNvSpPr>
            <a:spLocks noGrp="1"/>
          </p:cNvSpPr>
          <p:nvPr>
            <p:ph type="ftr" sz="quarter" idx="11"/>
          </p:nvPr>
        </p:nvSpPr>
        <p:spPr/>
        <p:txBody>
          <a:bodyPr/>
          <a:lstStyle/>
          <a:p>
            <a:endParaRPr lang="en-US"/>
          </a:p>
        </p:txBody>
      </p:sp>
      <p:sp>
        <p:nvSpPr>
          <p:cNvPr id="104869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58"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1048659"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660"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661" name="Date Placeholder 4"/>
          <p:cNvSpPr>
            <a:spLocks noGrp="1"/>
          </p:cNvSpPr>
          <p:nvPr>
            <p:ph type="dt" sz="half" idx="10"/>
          </p:nvPr>
        </p:nvSpPr>
        <p:spPr/>
        <p:txBody>
          <a:bodyPr/>
          <a:lstStyle/>
          <a:p>
            <a:fld id="{1D8BD707-D9CF-40AE-B4C6-C98DA3205C09}" type="datetimeFigureOut">
              <a:rPr lang="en-US" smtClean="0"/>
              <a:pPr/>
              <a:t>5/20/2020</a:t>
            </a:fld>
            <a:endParaRPr lang="en-US"/>
          </a:p>
        </p:txBody>
      </p:sp>
      <p:sp>
        <p:nvSpPr>
          <p:cNvPr id="1048662" name="Footer Placeholder 5"/>
          <p:cNvSpPr>
            <a:spLocks noGrp="1"/>
          </p:cNvSpPr>
          <p:nvPr>
            <p:ph type="ftr" sz="quarter" idx="11"/>
          </p:nvPr>
        </p:nvSpPr>
        <p:spPr/>
        <p:txBody>
          <a:bodyPr/>
          <a:lstStyle/>
          <a:p>
            <a:endParaRPr lang="en-US"/>
          </a:p>
        </p:txBody>
      </p:sp>
      <p:sp>
        <p:nvSpPr>
          <p:cNvPr id="1048663"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5/20/2020</a:t>
            </a:fld>
            <a:endParaRPr lang="en-US"/>
          </a:p>
        </p:txBody>
      </p:sp>
      <p:sp>
        <p:nvSpPr>
          <p:cNvPr id="104857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11.emf"/><Relationship Id="rId4" Type="http://schemas.microsoft.com/office/2007/relationships/media" Target="../media/media13.mp3"/></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2" name="Content Placeholder 2"/>
          <p:cNvSpPr>
            <a:spLocks noGrp="1"/>
          </p:cNvSpPr>
          <p:nvPr>
            <p:ph idx="1"/>
          </p:nvPr>
        </p:nvSpPr>
        <p:spPr>
          <a:xfrm>
            <a:off x="0" y="0"/>
            <a:ext cx="9144000" cy="6858000"/>
          </a:xfrm>
        </p:spPr>
        <p:style>
          <a:lnRef idx="1">
            <a:schemeClr val="accent2"/>
          </a:lnRef>
          <a:fillRef idx="2">
            <a:schemeClr val="accent2"/>
          </a:fillRef>
          <a:effectRef idx="1">
            <a:schemeClr val="accent2"/>
          </a:effectRef>
          <a:fontRef idx="minor">
            <a:schemeClr val="dk1"/>
          </a:fontRef>
        </p:style>
        <p:txBody>
          <a:bodyPr>
            <a:normAutofit/>
          </a:bodyPr>
          <a:lstStyle/>
          <a:p>
            <a:pPr algn="ctr">
              <a:lnSpc>
                <a:spcPct val="150000"/>
              </a:lnSpc>
              <a:buNone/>
            </a:pPr>
            <a:r>
              <a:rPr lang="en-US" sz="2400" b="1" dirty="0" smtClean="0">
                <a:ln w="18000">
                  <a:solidFill>
                    <a:schemeClr val="accent2">
                      <a:satMod val="140000"/>
                    </a:schemeClr>
                  </a:solidFill>
                  <a:prstDash val="solid"/>
                  <a:miter lim="800000"/>
                </a:ln>
                <a:effectLst>
                  <a:innerShdw blurRad="63500" dist="50800" dir="5400000">
                    <a:prstClr val="black">
                      <a:alpha val="50000"/>
                    </a:prstClr>
                  </a:innerShdw>
                </a:effectLst>
                <a:latin typeface="Times New Roman" pitchFamily="18" charset="0"/>
                <a:cs typeface="Times New Roman" pitchFamily="18" charset="0"/>
              </a:rPr>
              <a:t>Unit </a:t>
            </a:r>
            <a:r>
              <a:rPr lang="en-US" sz="2400" b="1" dirty="0">
                <a:ln w="18000">
                  <a:solidFill>
                    <a:schemeClr val="accent2">
                      <a:satMod val="140000"/>
                    </a:schemeClr>
                  </a:solidFill>
                  <a:prstDash val="solid"/>
                  <a:miter lim="800000"/>
                </a:ln>
                <a:effectLst>
                  <a:innerShdw blurRad="63500" dist="50800" dir="5400000">
                    <a:prstClr val="black">
                      <a:alpha val="50000"/>
                    </a:prstClr>
                  </a:innerShdw>
                </a:effectLst>
                <a:latin typeface="Times New Roman" pitchFamily="18" charset="0"/>
                <a:cs typeface="Times New Roman" pitchFamily="18" charset="0"/>
              </a:rPr>
              <a:t>2 </a:t>
            </a:r>
            <a:r>
              <a:rPr lang="en-US" altLang="en-US" sz="2400" b="1" dirty="0">
                <a:ln w="18000">
                  <a:solidFill>
                    <a:schemeClr val="accent2">
                      <a:satMod val="140000"/>
                    </a:schemeClr>
                  </a:solidFill>
                  <a:prstDash val="solid"/>
                  <a:miter lim="800000"/>
                </a:ln>
                <a:effectLst>
                  <a:innerShdw blurRad="63500" dist="50800" dir="5400000">
                    <a:prstClr val="black">
                      <a:alpha val="50000"/>
                    </a:prstClr>
                  </a:innerShdw>
                </a:effectLst>
                <a:latin typeface="Times New Roman" pitchFamily="18" charset="0"/>
                <a:cs typeface="Times New Roman" pitchFamily="18" charset="0"/>
              </a:rPr>
              <a:t>:</a:t>
            </a:r>
            <a:r>
              <a:rPr lang="en-US" sz="2400" b="1" dirty="0">
                <a:ln w="18000">
                  <a:solidFill>
                    <a:schemeClr val="accent2">
                      <a:satMod val="140000"/>
                    </a:schemeClr>
                  </a:solidFill>
                  <a:prstDash val="solid"/>
                  <a:miter lim="800000"/>
                </a:ln>
                <a:effectLst>
                  <a:innerShdw blurRad="63500" dist="50800" dir="5400000">
                    <a:prstClr val="black">
                      <a:alpha val="50000"/>
                    </a:prstClr>
                  </a:innerShdw>
                </a:effectLst>
                <a:latin typeface="Times New Roman" pitchFamily="18" charset="0"/>
                <a:cs typeface="Times New Roman" pitchFamily="18" charset="0"/>
              </a:rPr>
              <a:t>  Phylum Porifera</a:t>
            </a:r>
          </a:p>
          <a:p>
            <a:pPr algn="ctr">
              <a:lnSpc>
                <a:spcPct val="150000"/>
              </a:lnSpc>
              <a:buNone/>
            </a:pPr>
            <a:r>
              <a:rPr lang="en-US" sz="2400" b="1" dirty="0">
                <a:ln w="18000">
                  <a:solidFill>
                    <a:schemeClr val="accent2">
                      <a:satMod val="140000"/>
                    </a:schemeClr>
                  </a:solidFill>
                  <a:prstDash val="solid"/>
                  <a:miter lim="800000"/>
                </a:ln>
                <a:effectLst>
                  <a:innerShdw blurRad="63500" dist="50800" dir="5400000">
                    <a:prstClr val="black">
                      <a:alpha val="50000"/>
                    </a:prstClr>
                  </a:innerShdw>
                </a:effectLst>
                <a:latin typeface="Times New Roman" pitchFamily="18" charset="0"/>
                <a:cs typeface="Times New Roman" pitchFamily="18" charset="0"/>
              </a:rPr>
              <a:t>Topic: Distinguish Features of Phylum </a:t>
            </a:r>
            <a:r>
              <a:rPr lang="en-US" sz="2400" b="1" dirty="0" err="1">
                <a:ln w="18000">
                  <a:solidFill>
                    <a:schemeClr val="accent2">
                      <a:satMod val="140000"/>
                    </a:schemeClr>
                  </a:solidFill>
                  <a:prstDash val="solid"/>
                  <a:miter lim="800000"/>
                </a:ln>
                <a:effectLst>
                  <a:innerShdw blurRad="63500" dist="50800" dir="5400000">
                    <a:prstClr val="black">
                      <a:alpha val="50000"/>
                    </a:prstClr>
                  </a:innerShdw>
                </a:effectLst>
                <a:latin typeface="Times New Roman" pitchFamily="18" charset="0"/>
                <a:cs typeface="Times New Roman" pitchFamily="18" charset="0"/>
              </a:rPr>
              <a:t>Porifera</a:t>
            </a:r>
            <a:endParaRPr lang="en-US" sz="2400" b="1" dirty="0">
              <a:ln w="18000">
                <a:solidFill>
                  <a:schemeClr val="accent2">
                    <a:satMod val="140000"/>
                  </a:schemeClr>
                </a:solidFill>
                <a:prstDash val="solid"/>
                <a:miter lim="800000"/>
              </a:ln>
              <a:effectLst>
                <a:innerShdw blurRad="63500" dist="50800" dir="5400000">
                  <a:prstClr val="black">
                    <a:alpha val="50000"/>
                  </a:prstClr>
                </a:innerShdw>
              </a:effectLst>
              <a:latin typeface="Times New Roman" pitchFamily="18" charset="0"/>
              <a:cs typeface="Times New Roman" pitchFamily="18" charset="0"/>
            </a:endParaRPr>
          </a:p>
          <a:p>
            <a:pPr algn="ctr">
              <a:lnSpc>
                <a:spcPct val="150000"/>
              </a:lnSpc>
              <a:buNone/>
            </a:pPr>
            <a:r>
              <a:rPr lang="en-US" sz="2400" b="1" dirty="0">
                <a:ln w="18000">
                  <a:solidFill>
                    <a:schemeClr val="accent2">
                      <a:satMod val="140000"/>
                    </a:schemeClr>
                  </a:solidFill>
                  <a:prstDash val="solid"/>
                  <a:miter lim="800000"/>
                </a:ln>
                <a:effectLst>
                  <a:innerShdw blurRad="63500" dist="50800" dir="5400000">
                    <a:prstClr val="black">
                      <a:alpha val="50000"/>
                    </a:prstClr>
                  </a:innerShdw>
                </a:effectLst>
                <a:latin typeface="Times New Roman" pitchFamily="18" charset="0"/>
                <a:cs typeface="Times New Roman" pitchFamily="18" charset="0"/>
              </a:rPr>
              <a:t>B.Ed (Hons) Secondary</a:t>
            </a:r>
          </a:p>
          <a:p>
            <a:pPr algn="ctr">
              <a:lnSpc>
                <a:spcPct val="150000"/>
              </a:lnSpc>
              <a:buNone/>
            </a:pPr>
            <a:r>
              <a:rPr lang="en-US" sz="2400" b="1" dirty="0">
                <a:ln w="18000">
                  <a:solidFill>
                    <a:schemeClr val="accent2">
                      <a:satMod val="140000"/>
                    </a:schemeClr>
                  </a:solidFill>
                  <a:prstDash val="solid"/>
                  <a:miter lim="800000"/>
                </a:ln>
                <a:effectLst>
                  <a:innerShdw blurRad="63500" dist="50800" dir="5400000">
                    <a:prstClr val="black">
                      <a:alpha val="50000"/>
                    </a:prstClr>
                  </a:innerShdw>
                </a:effectLst>
                <a:latin typeface="Times New Roman" pitchFamily="18" charset="0"/>
                <a:cs typeface="Times New Roman" pitchFamily="18" charset="0"/>
              </a:rPr>
              <a:t>Semester IV</a:t>
            </a:r>
          </a:p>
          <a:p>
            <a:pPr algn="ctr">
              <a:lnSpc>
                <a:spcPct val="150000"/>
              </a:lnSpc>
              <a:buNone/>
            </a:pPr>
            <a:r>
              <a:rPr lang="en-US" sz="2400" b="1" dirty="0">
                <a:ln w="18000">
                  <a:solidFill>
                    <a:schemeClr val="accent2">
                      <a:satMod val="140000"/>
                    </a:schemeClr>
                  </a:solidFill>
                  <a:prstDash val="solid"/>
                  <a:miter lim="800000"/>
                </a:ln>
                <a:effectLst>
                  <a:innerShdw blurRad="63500" dist="50800" dir="5400000">
                    <a:prstClr val="black">
                      <a:alpha val="50000"/>
                    </a:prstClr>
                  </a:innerShdw>
                </a:effectLst>
                <a:latin typeface="Times New Roman" pitchFamily="18" charset="0"/>
                <a:cs typeface="Times New Roman" pitchFamily="18" charset="0"/>
              </a:rPr>
              <a:t>Subject: Biology IV (Minor)</a:t>
            </a:r>
          </a:p>
          <a:p>
            <a:pPr algn="ctr">
              <a:lnSpc>
                <a:spcPct val="150000"/>
              </a:lnSpc>
              <a:buNone/>
            </a:pPr>
            <a:r>
              <a:rPr lang="en-US" sz="2400" b="1" dirty="0">
                <a:ln w="18000">
                  <a:solidFill>
                    <a:schemeClr val="accent2">
                      <a:satMod val="140000"/>
                    </a:schemeClr>
                  </a:solidFill>
                  <a:prstDash val="solid"/>
                  <a:miter lim="800000"/>
                </a:ln>
                <a:effectLst>
                  <a:innerShdw blurRad="63500" dist="50800" dir="5400000">
                    <a:prstClr val="black">
                      <a:alpha val="50000"/>
                    </a:prstClr>
                  </a:innerShdw>
                </a:effectLst>
                <a:latin typeface="Times New Roman" pitchFamily="18" charset="0"/>
                <a:cs typeface="Times New Roman" pitchFamily="18" charset="0"/>
              </a:rPr>
              <a:t>Course Title: Invertebrates Diversity</a:t>
            </a:r>
          </a:p>
          <a:p>
            <a:pPr algn="ctr">
              <a:lnSpc>
                <a:spcPct val="150000"/>
              </a:lnSpc>
              <a:buNone/>
            </a:pPr>
            <a:r>
              <a:rPr lang="en-US" sz="2400" b="1" dirty="0">
                <a:ln w="18000">
                  <a:solidFill>
                    <a:schemeClr val="accent2">
                      <a:satMod val="140000"/>
                    </a:schemeClr>
                  </a:solidFill>
                  <a:prstDash val="solid"/>
                  <a:miter lim="800000"/>
                </a:ln>
                <a:effectLst>
                  <a:innerShdw blurRad="63500" dist="50800" dir="5400000">
                    <a:prstClr val="black">
                      <a:alpha val="50000"/>
                    </a:prstClr>
                  </a:innerShdw>
                </a:effectLst>
                <a:latin typeface="Times New Roman" pitchFamily="18" charset="0"/>
                <a:cs typeface="Times New Roman" pitchFamily="18" charset="0"/>
              </a:rPr>
              <a:t>Represented By: Ms Sidra Younis</a:t>
            </a:r>
          </a:p>
          <a:p>
            <a:pPr algn="ctr">
              <a:lnSpc>
                <a:spcPct val="150000"/>
              </a:lnSpc>
              <a:buNone/>
            </a:pPr>
            <a:r>
              <a:rPr lang="en-US" sz="2400" b="1" dirty="0">
                <a:ln w="18000">
                  <a:solidFill>
                    <a:schemeClr val="accent2">
                      <a:satMod val="140000"/>
                    </a:schemeClr>
                  </a:solidFill>
                  <a:prstDash val="solid"/>
                  <a:miter lim="800000"/>
                </a:ln>
                <a:effectLst>
                  <a:innerShdw blurRad="63500" dist="50800" dir="5400000">
                    <a:prstClr val="black">
                      <a:alpha val="50000"/>
                    </a:prstClr>
                  </a:innerShdw>
                </a:effectLst>
                <a:latin typeface="Times New Roman" pitchFamily="18" charset="0"/>
                <a:cs typeface="Times New Roman" pitchFamily="18" charset="0"/>
              </a:rPr>
              <a:t>Department of Education(Planning and Development)</a:t>
            </a:r>
          </a:p>
          <a:p>
            <a:pPr algn="ctr">
              <a:lnSpc>
                <a:spcPct val="150000"/>
              </a:lnSpc>
              <a:buNone/>
            </a:pPr>
            <a:r>
              <a:rPr lang="en-US" sz="2400" b="1" dirty="0">
                <a:ln w="18000">
                  <a:solidFill>
                    <a:schemeClr val="accent2">
                      <a:satMod val="140000"/>
                    </a:schemeClr>
                  </a:solidFill>
                  <a:prstDash val="solid"/>
                  <a:miter lim="800000"/>
                </a:ln>
                <a:effectLst>
                  <a:innerShdw blurRad="63500" dist="50800" dir="5400000">
                    <a:prstClr val="black">
                      <a:alpha val="50000"/>
                    </a:prstClr>
                  </a:innerShdw>
                </a:effectLst>
                <a:latin typeface="Times New Roman" pitchFamily="18" charset="0"/>
                <a:cs typeface="Times New Roman" pitchFamily="18" charset="0"/>
              </a:rPr>
              <a:t>Lahore College for Women University, Lahore</a:t>
            </a:r>
          </a:p>
          <a:p>
            <a:pPr algn="ctr">
              <a:lnSpc>
                <a:spcPct val="150000"/>
              </a:lnSpc>
            </a:pPr>
            <a:endParaRPr lang="en-US" sz="2400" b="1" dirty="0">
              <a:ln w="18000">
                <a:solidFill>
                  <a:schemeClr val="accent2">
                    <a:satMod val="140000"/>
                  </a:schemeClr>
                </a:solidFill>
                <a:prstDash val="solid"/>
                <a:miter lim="800000"/>
              </a:ln>
              <a:effectLst>
                <a:innerShdw blurRad="63500" dist="50800" dir="5400000">
                  <a:prstClr val="black">
                    <a:alpha val="50000"/>
                  </a:prstClr>
                </a:innerShdw>
              </a:effectLst>
              <a:latin typeface="Times New Roman" pitchFamily="18" charset="0"/>
              <a:cs typeface="Times New Roman" pitchFamily="18" charset="0"/>
            </a:endParaRPr>
          </a:p>
          <a:p>
            <a:pPr algn="ctr">
              <a:lnSpc>
                <a:spcPct val="150000"/>
              </a:lnSpc>
            </a:pPr>
            <a:endParaRPr lang="en-US" sz="2400" b="1" dirty="0">
              <a:ln w="18000">
                <a:solidFill>
                  <a:schemeClr val="accent2">
                    <a:satMod val="140000"/>
                  </a:schemeClr>
                </a:solidFill>
                <a:prstDash val="solid"/>
                <a:miter lim="800000"/>
              </a:ln>
              <a:effectLst>
                <a:innerShdw blurRad="63500" dist="50800" dir="5400000">
                  <a:prstClr val="black">
                    <a:alpha val="50000"/>
                  </a:prstClr>
                </a:innerShdw>
              </a:effectLst>
              <a:latin typeface="Times New Roman" pitchFamily="18" charset="0"/>
              <a:cs typeface="Times New Roman" pitchFamily="18" charset="0"/>
            </a:endParaRPr>
          </a:p>
          <a:p>
            <a:pPr algn="ctr">
              <a:lnSpc>
                <a:spcPct val="150000"/>
              </a:lnSpc>
            </a:pPr>
            <a:endParaRPr lang="en-US" sz="2400" b="1" dirty="0">
              <a:ln w="18000">
                <a:solidFill>
                  <a:schemeClr val="accent2">
                    <a:satMod val="140000"/>
                  </a:schemeClr>
                </a:solidFill>
                <a:prstDash val="solid"/>
                <a:miter lim="800000"/>
              </a:ln>
              <a:effectLst>
                <a:innerShdw blurRad="63500" dist="50800" dir="5400000">
                  <a:prstClr val="black">
                    <a:alpha val="50000"/>
                  </a:prstClr>
                </a:innerShdw>
              </a:effectLst>
              <a:latin typeface="Times New Roman" pitchFamily="18" charset="0"/>
              <a:cs typeface="Times New Roman" pitchFamily="18" charset="0"/>
            </a:endParaRPr>
          </a:p>
          <a:p>
            <a:pPr algn="ctr">
              <a:lnSpc>
                <a:spcPct val="150000"/>
              </a:lnSpc>
            </a:pPr>
            <a:endParaRPr lang="en-US" sz="2400" b="1" dirty="0">
              <a:ln w="18000">
                <a:solidFill>
                  <a:schemeClr val="accent2">
                    <a:satMod val="140000"/>
                  </a:schemeClr>
                </a:solidFill>
                <a:prstDash val="solid"/>
                <a:miter lim="800000"/>
              </a:ln>
              <a:effectLst>
                <a:innerShdw blurRad="63500" dist="50800" dir="5400000">
                  <a:prstClr val="black">
                    <a:alpha val="50000"/>
                  </a:prstClr>
                </a:innerShdw>
              </a:effectLst>
              <a:latin typeface="Times New Roman" pitchFamily="18" charset="0"/>
              <a:cs typeface="Times New Roman" pitchFamily="18" charset="0"/>
            </a:endParaRPr>
          </a:p>
          <a:p>
            <a:pPr algn="ctr">
              <a:lnSpc>
                <a:spcPct val="150000"/>
              </a:lnSpc>
            </a:pPr>
            <a:endParaRPr lang="en-US" sz="2400" b="1" dirty="0">
              <a:ln w="18000">
                <a:solidFill>
                  <a:schemeClr val="accent2">
                    <a:satMod val="140000"/>
                  </a:schemeClr>
                </a:solidFill>
                <a:prstDash val="solid"/>
                <a:miter lim="800000"/>
              </a:ln>
              <a:effectLst>
                <a:innerShdw blurRad="63500" dist="50800" dir="5400000">
                  <a:prstClr val="black">
                    <a:alpha val="50000"/>
                  </a:prstClr>
                </a:innerShdw>
              </a:effectLst>
              <a:latin typeface="Times New Roman" pitchFamily="18" charset="0"/>
              <a:cs typeface="Times New Roman" pitchFamily="18" charset="0"/>
            </a:endParaRPr>
          </a:p>
          <a:p>
            <a:pPr algn="ctr">
              <a:lnSpc>
                <a:spcPct val="150000"/>
              </a:lnSpc>
            </a:pPr>
            <a:endParaRPr lang="en-US" sz="2400" dirty="0"/>
          </a:p>
          <a:p>
            <a:endParaRPr lang="en-US" sz="2400" dirty="0"/>
          </a:p>
        </p:txBody>
      </p:sp>
    </p:spTree>
  </p:cSld>
  <p:clrMapOvr>
    <a:masterClrMapping/>
  </p:clrMapOvr>
  <p:timing>
    <p:tnLst>
      <p:par>
        <p:cTn id="1" dur="indefinite" restart="never" nodeType="tmRoot">
          <p:childTnLst>
            <p:seq concurrent="1" nextAc="seek">
              <p:cTn id="2" restart="whenNotActive" fill="hold" evtFilter="cancelBubble" nodeType="interactiveSeq"/>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itle 1"/>
          <p:cNvSpPr>
            <a:spLocks noGrp="1"/>
          </p:cNvSpPr>
          <p:nvPr>
            <p:ph type="title"/>
          </p:nvPr>
        </p:nvSpPr>
        <p:spPr>
          <a:xfrm>
            <a:off x="457200" y="152400"/>
            <a:ext cx="8229600" cy="944562"/>
          </a:xfrm>
        </p:spPr>
        <p:style>
          <a:lnRef idx="0">
            <a:schemeClr val="accent1"/>
          </a:lnRef>
          <a:fillRef idx="3">
            <a:schemeClr val="accent1"/>
          </a:fillRef>
          <a:effectRef idx="3">
            <a:schemeClr val="accent1"/>
          </a:effectRef>
          <a:fontRef idx="minor">
            <a:schemeClr val="lt1"/>
          </a:fontRef>
        </p:style>
        <p:txBody>
          <a:bodyPr>
            <a:normAutofit/>
          </a:bodyPr>
          <a:lstStyle/>
          <a:p>
            <a:r>
              <a:rPr lang="en-US" b="1" dirty="0" smtClean="0">
                <a:latin typeface="Times New Roman" pitchFamily="18" charset="0"/>
                <a:cs typeface="Times New Roman" pitchFamily="18" charset="0"/>
              </a:rPr>
              <a:t>Cont… </a:t>
            </a:r>
            <a:endParaRPr lang="en-US" b="1" dirty="0">
              <a:latin typeface="Times New Roman" pitchFamily="18" charset="0"/>
              <a:cs typeface="Times New Roman" pitchFamily="18" charset="0"/>
            </a:endParaRPr>
          </a:p>
        </p:txBody>
      </p:sp>
      <p:sp>
        <p:nvSpPr>
          <p:cNvPr id="1048623" name="Content Placeholder 2"/>
          <p:cNvSpPr>
            <a:spLocks noGrp="1"/>
          </p:cNvSpPr>
          <p:nvPr>
            <p:ph idx="1"/>
          </p:nvPr>
        </p:nvSpPr>
        <p:spPr>
          <a:xfrm>
            <a:off x="457200" y="1219200"/>
            <a:ext cx="8229600" cy="5486400"/>
          </a:xfrm>
        </p:spPr>
        <p:style>
          <a:lnRef idx="1">
            <a:schemeClr val="accent1"/>
          </a:lnRef>
          <a:fillRef idx="2">
            <a:schemeClr val="accent1"/>
          </a:fillRef>
          <a:effectRef idx="1">
            <a:schemeClr val="accent1"/>
          </a:effectRef>
          <a:fontRef idx="minor">
            <a:schemeClr val="dk1"/>
          </a:fontRef>
        </p:style>
        <p:txBody>
          <a:bodyPr>
            <a:noAutofit/>
          </a:bodyPr>
          <a:lstStyle/>
          <a:p>
            <a:pPr algn="just">
              <a:buFont typeface="Wingdings" pitchFamily="2" charset="2"/>
              <a:buChar char="Ø"/>
            </a:pPr>
            <a:r>
              <a:rPr lang="en-US" sz="2000" b="1" u="sng" dirty="0">
                <a:solidFill>
                  <a:srgbClr val="C00000"/>
                </a:solidFill>
                <a:latin typeface="Times New Roman" pitchFamily="18" charset="0"/>
                <a:cs typeface="Times New Roman" pitchFamily="18" charset="0"/>
              </a:rPr>
              <a:t>Class </a:t>
            </a:r>
            <a:r>
              <a:rPr lang="en-US" sz="2000" b="1" u="sng" dirty="0" err="1">
                <a:solidFill>
                  <a:srgbClr val="C00000"/>
                </a:solidFill>
                <a:latin typeface="Times New Roman" pitchFamily="18" charset="0"/>
                <a:cs typeface="Times New Roman" pitchFamily="18" charset="0"/>
              </a:rPr>
              <a:t>Desmospongiae</a:t>
            </a:r>
            <a:endParaRPr lang="en-US" sz="2000" b="1" u="sng" dirty="0">
              <a:solidFill>
                <a:srgbClr val="C00000"/>
              </a:solidFill>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They are found in marine or freshwater.</a:t>
            </a:r>
          </a:p>
          <a:p>
            <a:pPr algn="just"/>
            <a:r>
              <a:rPr lang="en-US" sz="2000" dirty="0">
                <a:latin typeface="Times New Roman" pitchFamily="18" charset="0"/>
                <a:cs typeface="Times New Roman" pitchFamily="18" charset="0"/>
              </a:rPr>
              <a:t>The body is asymmetrical and cylindrical in shape.</a:t>
            </a:r>
          </a:p>
          <a:p>
            <a:pPr algn="just"/>
            <a:r>
              <a:rPr lang="en-US" sz="2000" dirty="0">
                <a:latin typeface="Times New Roman" pitchFamily="18" charset="0"/>
                <a:cs typeface="Times New Roman" pitchFamily="18" charset="0"/>
              </a:rPr>
              <a:t>The canal system is a leuconoid type.</a:t>
            </a:r>
          </a:p>
          <a:p>
            <a:pPr algn="just"/>
            <a:r>
              <a:rPr lang="en-US" sz="2000">
                <a:latin typeface="Times New Roman" pitchFamily="18" charset="0"/>
                <a:cs typeface="Times New Roman" pitchFamily="18" charset="0"/>
              </a:rPr>
              <a:t>Examples: </a:t>
            </a:r>
            <a:r>
              <a:rPr lang="en-US" sz="2000" i="1">
                <a:latin typeface="Times New Roman" pitchFamily="18" charset="0"/>
                <a:cs typeface="Times New Roman" pitchFamily="18" charset="0"/>
              </a:rPr>
              <a:t>Cliona, Spongia, Spongilla, Chalina</a:t>
            </a:r>
            <a:endParaRPr lang="en-US" sz="2000" i="1" dirty="0">
              <a:latin typeface="Times New Roman" pitchFamily="18" charset="0"/>
              <a:cs typeface="Times New Roman" pitchFamily="18" charset="0"/>
            </a:endParaRPr>
          </a:p>
          <a:p>
            <a:pPr algn="just">
              <a:buFont typeface="Wingdings" pitchFamily="2" charset="2"/>
              <a:buChar char="Ø"/>
            </a:pPr>
            <a:r>
              <a:rPr lang="en-US" sz="2000" b="1" u="sng" dirty="0">
                <a:solidFill>
                  <a:srgbClr val="C00000"/>
                </a:solidFill>
                <a:latin typeface="Times New Roman" pitchFamily="18" charset="0"/>
                <a:cs typeface="Times New Roman" pitchFamily="18" charset="0"/>
              </a:rPr>
              <a:t>Class </a:t>
            </a:r>
            <a:r>
              <a:rPr lang="en-US" sz="2000" b="1" u="sng" dirty="0" err="1">
                <a:solidFill>
                  <a:srgbClr val="C00000"/>
                </a:solidFill>
                <a:latin typeface="Times New Roman" pitchFamily="18" charset="0"/>
                <a:cs typeface="Times New Roman" pitchFamily="18" charset="0"/>
              </a:rPr>
              <a:t>Hexactinellida</a:t>
            </a:r>
            <a:endParaRPr lang="en-US" sz="2000" b="1" u="sng" dirty="0">
              <a:solidFill>
                <a:srgbClr val="C00000"/>
              </a:solidFill>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They are found in marine and the deep sea.</a:t>
            </a:r>
          </a:p>
          <a:p>
            <a:pPr algn="just"/>
            <a:r>
              <a:rPr lang="en-US" sz="2000" dirty="0">
                <a:latin typeface="Times New Roman" pitchFamily="18" charset="0"/>
                <a:cs typeface="Times New Roman" pitchFamily="18" charset="0"/>
              </a:rPr>
              <a:t>The body is cylindrical in shape and exhibit radial symmetry.</a:t>
            </a:r>
          </a:p>
          <a:p>
            <a:pPr algn="just"/>
            <a:r>
              <a:rPr lang="en-US" sz="2000" dirty="0">
                <a:latin typeface="Times New Roman" pitchFamily="18" charset="0"/>
                <a:cs typeface="Times New Roman" pitchFamily="18" charset="0"/>
              </a:rPr>
              <a:t>The canal system is Sycon or </a:t>
            </a:r>
            <a:r>
              <a:rPr lang="en-US" sz="2000" dirty="0" err="1">
                <a:latin typeface="Times New Roman" pitchFamily="18" charset="0"/>
                <a:cs typeface="Times New Roman" pitchFamily="18" charset="0"/>
              </a:rPr>
              <a:t>Leucon</a:t>
            </a:r>
            <a:r>
              <a:rPr lang="en-US" sz="2000" dirty="0">
                <a:latin typeface="Times New Roman" pitchFamily="18" charset="0"/>
                <a:cs typeface="Times New Roman" pitchFamily="18" charset="0"/>
              </a:rPr>
              <a:t>.</a:t>
            </a:r>
          </a:p>
          <a:p>
            <a:pPr algn="just"/>
            <a:r>
              <a:rPr lang="en-US" sz="2000" dirty="0">
                <a:latin typeface="Times New Roman" pitchFamily="18" charset="0"/>
                <a:cs typeface="Times New Roman" pitchFamily="18" charset="0"/>
              </a:rPr>
              <a:t>Examples</a:t>
            </a:r>
            <a:r>
              <a:rPr lang="en-US" sz="2000">
                <a:latin typeface="Times New Roman" pitchFamily="18" charset="0"/>
                <a:cs typeface="Times New Roman" pitchFamily="18" charset="0"/>
              </a:rPr>
              <a:t>: </a:t>
            </a:r>
            <a:r>
              <a:rPr lang="en-US" sz="2000" i="1">
                <a:latin typeface="Times New Roman" pitchFamily="18" charset="0"/>
                <a:cs typeface="Times New Roman" pitchFamily="18" charset="0"/>
              </a:rPr>
              <a:t>Euplectella, Hyalonema</a:t>
            </a:r>
            <a:endParaRPr lang="en-US" sz="2000" i="1" dirty="0">
              <a:latin typeface="Times New Roman" pitchFamily="18" charset="0"/>
              <a:cs typeface="Times New Roman" pitchFamily="18" charset="0"/>
            </a:endParaRPr>
          </a:p>
          <a:p>
            <a:pPr algn="just">
              <a:buFont typeface="Wingdings" pitchFamily="2" charset="2"/>
              <a:buChar char="Ø"/>
            </a:pPr>
            <a:r>
              <a:rPr lang="en-US" sz="2000" b="1" u="sng" dirty="0">
                <a:solidFill>
                  <a:srgbClr val="C00000"/>
                </a:solidFill>
                <a:latin typeface="Times New Roman" pitchFamily="18" charset="0"/>
                <a:cs typeface="Times New Roman" pitchFamily="18" charset="0"/>
              </a:rPr>
              <a:t>Class </a:t>
            </a:r>
            <a:r>
              <a:rPr lang="en-US" sz="2000" b="1" u="sng" dirty="0" err="1">
                <a:solidFill>
                  <a:srgbClr val="C00000"/>
                </a:solidFill>
                <a:latin typeface="Times New Roman" pitchFamily="18" charset="0"/>
                <a:cs typeface="Times New Roman" pitchFamily="18" charset="0"/>
              </a:rPr>
              <a:t>Calcarea</a:t>
            </a:r>
            <a:endParaRPr lang="en-US" sz="2000" b="1" u="sng" dirty="0">
              <a:solidFill>
                <a:srgbClr val="C00000"/>
              </a:solidFill>
              <a:latin typeface="Times New Roman" pitchFamily="18" charset="0"/>
              <a:cs typeface="Times New Roman" pitchFamily="18" charset="0"/>
            </a:endParaRPr>
          </a:p>
          <a:p>
            <a:pPr algn="just"/>
            <a:r>
              <a:rPr lang="en-US" sz="2000" dirty="0">
                <a:latin typeface="Times New Roman" pitchFamily="18" charset="0"/>
                <a:cs typeface="Times New Roman" pitchFamily="18" charset="0"/>
              </a:rPr>
              <a:t>They are found in marine, shallow, and coastal water.</a:t>
            </a:r>
          </a:p>
          <a:p>
            <a:pPr algn="just"/>
            <a:r>
              <a:rPr lang="en-US" sz="2000" dirty="0">
                <a:latin typeface="Times New Roman" pitchFamily="18" charset="0"/>
                <a:cs typeface="Times New Roman" pitchFamily="18" charset="0"/>
              </a:rPr>
              <a:t>The body is cylindrical and exhibits radial </a:t>
            </a:r>
            <a:r>
              <a:rPr lang="en-US" sz="2000">
                <a:latin typeface="Times New Roman" pitchFamily="18" charset="0"/>
                <a:cs typeface="Times New Roman" pitchFamily="18" charset="0"/>
              </a:rPr>
              <a:t>symmetry.</a:t>
            </a:r>
          </a:p>
          <a:p>
            <a:pPr algn="just"/>
            <a:r>
              <a:rPr lang="en-US" sz="2000">
                <a:latin typeface="Times New Roman" pitchFamily="18" charset="0"/>
                <a:cs typeface="Times New Roman" pitchFamily="18" charset="0"/>
              </a:rPr>
              <a:t>Examples: </a:t>
            </a:r>
            <a:r>
              <a:rPr lang="en-US" sz="2000" i="1">
                <a:latin typeface="Times New Roman" pitchFamily="18" charset="0"/>
                <a:cs typeface="Times New Roman" pitchFamily="18" charset="0"/>
              </a:rPr>
              <a:t>Clathrina, Leucosolenia, Scypha</a:t>
            </a:r>
            <a:endParaRPr lang="en-US" sz="2000" i="1" dirty="0">
              <a:latin typeface="Times New Roman" pitchFamily="18" charset="0"/>
              <a:cs typeface="Times New Roman" pitchFamily="18" charset="0"/>
            </a:endParaRPr>
          </a:p>
          <a:p>
            <a:pPr algn="just"/>
            <a:endParaRPr lang="en-US"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
          <p:cNvSpPr>
            <a:spLocks noGrp="1"/>
          </p:cNvSpPr>
          <p:nvPr>
            <p:ph type="title"/>
          </p:nvPr>
        </p:nvSpPr>
        <p:spPr>
          <a:xfrm>
            <a:off x="457200" y="274638"/>
            <a:ext cx="8229600" cy="944562"/>
          </a:xfrm>
        </p:spPr>
        <p:style>
          <a:lnRef idx="1">
            <a:schemeClr val="accent1"/>
          </a:lnRef>
          <a:fillRef idx="3">
            <a:schemeClr val="accent1"/>
          </a:fillRef>
          <a:effectRef idx="2">
            <a:schemeClr val="accent1"/>
          </a:effectRef>
          <a:fontRef idx="minor">
            <a:schemeClr val="lt1"/>
          </a:fontRef>
        </p:style>
        <p:txBody>
          <a:bodyPr>
            <a:normAutofit/>
          </a:bodyPr>
          <a:lstStyle/>
          <a:p>
            <a:r>
              <a:rPr lang="en-US" sz="4800" b="1" dirty="0">
                <a:latin typeface="Times New Roman" pitchFamily="18" charset="0"/>
                <a:cs typeface="Times New Roman" pitchFamily="18" charset="0"/>
              </a:rPr>
              <a:t>Canal System </a:t>
            </a:r>
            <a:endParaRPr lang="en-US" sz="4800" dirty="0">
              <a:latin typeface="Times New Roman" pitchFamily="18" charset="0"/>
              <a:cs typeface="Times New Roman" pitchFamily="18" charset="0"/>
            </a:endParaRPr>
          </a:p>
        </p:txBody>
      </p:sp>
      <p:sp>
        <p:nvSpPr>
          <p:cNvPr id="1048625" name="Content Placeholder 2"/>
          <p:cNvSpPr>
            <a:spLocks noGrp="1"/>
          </p:cNvSpPr>
          <p:nvPr>
            <p:ph idx="1"/>
          </p:nvPr>
        </p:nvSpPr>
        <p:spPr>
          <a:xfrm>
            <a:off x="457200" y="1295400"/>
            <a:ext cx="8229600" cy="5562600"/>
          </a:xfrm>
        </p:spPr>
        <p:style>
          <a:lnRef idx="1">
            <a:schemeClr val="accent1"/>
          </a:lnRef>
          <a:fillRef idx="2">
            <a:schemeClr val="accent1"/>
          </a:fillRef>
          <a:effectRef idx="1">
            <a:schemeClr val="accent1"/>
          </a:effectRef>
          <a:fontRef idx="minor">
            <a:schemeClr val="dk1"/>
          </a:fontRef>
        </p:style>
        <p:txBody>
          <a:bodyPr>
            <a:normAutofit/>
          </a:bodyPr>
          <a:lstStyle/>
          <a:p>
            <a:pPr algn="just">
              <a:buFont typeface="Wingdings" pitchFamily="2" charset="2"/>
              <a:buChar char="Ø"/>
            </a:pPr>
            <a:r>
              <a:rPr lang="en-US" sz="2400" dirty="0">
                <a:latin typeface="Times New Roman" pitchFamily="18" charset="0"/>
                <a:cs typeface="Times New Roman" pitchFamily="18" charset="0"/>
              </a:rPr>
              <a:t>The water circulatory system of sponges also called as canal system is the characteristic feature of the phylum Porifera. Canal system is also known as aquiferous system. The canal system of sponges helps in food acquisition, respiratory gas exchange and also in excretion. See in below diagram……</a:t>
            </a:r>
          </a:p>
        </p:txBody>
      </p:sp>
      <p:pic>
        <p:nvPicPr>
          <p:cNvPr id="2097183" name="Picture 4" descr="C:\Users\User\Desktop\Asconoid_canal_system.png"/>
          <p:cNvPicPr>
            <a:picLocks/>
          </p:cNvPicPr>
          <p:nvPr/>
        </p:nvPicPr>
        <p:blipFill>
          <a:blip r:embed="rId2">
            <a:lum bright="-10000" contrast="10000"/>
          </a:blip>
          <a:srcRect b="4082"/>
          <a:stretch>
            <a:fillRect/>
          </a:stretch>
        </p:blipFill>
        <p:spPr bwMode="auto">
          <a:xfrm>
            <a:off x="2590800" y="3200400"/>
            <a:ext cx="44958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Title 1"/>
          <p:cNvSpPr>
            <a:spLocks noGrp="1"/>
          </p:cNvSpPr>
          <p:nvPr>
            <p:ph type="title"/>
          </p:nvPr>
        </p:nvSpPr>
        <p:spPr>
          <a:xfrm>
            <a:off x="1981200" y="274638"/>
            <a:ext cx="4953000" cy="1249362"/>
          </a:xfrm>
        </p:spPr>
        <p:style>
          <a:lnRef idx="0">
            <a:schemeClr val="accent1"/>
          </a:lnRef>
          <a:fillRef idx="3">
            <a:schemeClr val="accent1"/>
          </a:fillRef>
          <a:effectRef idx="3">
            <a:schemeClr val="accent1"/>
          </a:effectRef>
          <a:fontRef idx="minor">
            <a:schemeClr val="lt1"/>
          </a:fontRef>
        </p:style>
        <p:txBody>
          <a:bodyPr/>
          <a:lstStyle/>
          <a:p>
            <a:r>
              <a:rPr lang="en-US" b="1" dirty="0">
                <a:latin typeface="Times New Roman" pitchFamily="18" charset="0"/>
                <a:cs typeface="Times New Roman" pitchFamily="18" charset="0"/>
              </a:rPr>
              <a:t>Body Wall</a:t>
            </a:r>
          </a:p>
        </p:txBody>
      </p:sp>
      <p:sp>
        <p:nvSpPr>
          <p:cNvPr id="1048627" name="Content Placeholder 2"/>
          <p:cNvSpPr>
            <a:spLocks noGrp="1"/>
          </p:cNvSpPr>
          <p:nvPr>
            <p:ph idx="1"/>
          </p:nvPr>
        </p:nvSpPr>
        <p:spPr>
          <a:xfrm>
            <a:off x="457200" y="1600200"/>
            <a:ext cx="4724400" cy="4525963"/>
          </a:xfrm>
        </p:spPr>
        <p:style>
          <a:lnRef idx="1">
            <a:schemeClr val="accent1"/>
          </a:lnRef>
          <a:fillRef idx="3">
            <a:schemeClr val="accent1"/>
          </a:fillRef>
          <a:effectRef idx="2">
            <a:schemeClr val="accent1"/>
          </a:effectRef>
          <a:fontRef idx="minor">
            <a:schemeClr val="lt1"/>
          </a:fontRef>
        </p:style>
        <p:txBody>
          <a:bodyPr>
            <a:normAutofit fontScale="91667" lnSpcReduction="20000"/>
          </a:bodyPr>
          <a:lstStyle/>
          <a:p>
            <a:pPr algn="just">
              <a:lnSpc>
                <a:spcPct val="150000"/>
              </a:lnSpc>
            </a:pPr>
            <a:r>
              <a:rPr lang="en-US" sz="2400" spc="-150" dirty="0" err="1">
                <a:latin typeface="Times New Roman" pitchFamily="18" charset="0"/>
                <a:cs typeface="Times New Roman" pitchFamily="18" charset="0"/>
              </a:rPr>
              <a:t>Choanocytes</a:t>
            </a:r>
            <a:r>
              <a:rPr lang="en-US" sz="2400" spc="-150" dirty="0">
                <a:latin typeface="Times New Roman" pitchFamily="18" charset="0"/>
                <a:cs typeface="Times New Roman" pitchFamily="18" charset="0"/>
              </a:rPr>
              <a:t> are versatile cells. These distinctive cells line the interior </a:t>
            </a:r>
            <a:r>
              <a:rPr lang="en-US" sz="2400" b="1" spc="-150" dirty="0">
                <a:latin typeface="Times New Roman" pitchFamily="18" charset="0"/>
                <a:cs typeface="Times New Roman" pitchFamily="18" charset="0"/>
              </a:rPr>
              <a:t>body walls</a:t>
            </a:r>
            <a:r>
              <a:rPr lang="en-US" sz="2400" spc="-150" dirty="0">
                <a:latin typeface="Times New Roman" pitchFamily="18" charset="0"/>
                <a:cs typeface="Times New Roman" pitchFamily="18" charset="0"/>
              </a:rPr>
              <a:t> of </a:t>
            </a:r>
            <a:r>
              <a:rPr lang="en-US" sz="2400" b="1" spc="-150" dirty="0">
                <a:latin typeface="Times New Roman" pitchFamily="18" charset="0"/>
                <a:cs typeface="Times New Roman" pitchFamily="18" charset="0"/>
              </a:rPr>
              <a:t>sponges</a:t>
            </a:r>
            <a:r>
              <a:rPr lang="en-US" sz="2400" spc="-150" dirty="0">
                <a:latin typeface="Times New Roman" pitchFamily="18" charset="0"/>
                <a:cs typeface="Times New Roman" pitchFamily="18" charset="0"/>
              </a:rPr>
              <a:t>. Their flagella beat to create the active pumping of water through the sponge, while the collars of the choanocytes are the primary areas that nutrients are absorbed into the sponge.</a:t>
            </a:r>
          </a:p>
          <a:p>
            <a:pPr algn="just">
              <a:lnSpc>
                <a:spcPct val="150000"/>
              </a:lnSpc>
            </a:pPr>
            <a:r>
              <a:rPr lang="en-US" sz="2400" spc="-150" dirty="0">
                <a:latin typeface="Times New Roman" pitchFamily="18" charset="0"/>
                <a:cs typeface="Times New Roman" pitchFamily="18" charset="0"/>
              </a:rPr>
              <a:t>Clearly  seen  in  Diagram…..</a:t>
            </a:r>
          </a:p>
        </p:txBody>
      </p:sp>
      <p:pic>
        <p:nvPicPr>
          <p:cNvPr id="2097185" name="Picture 2" descr="Porifera - The Muscular System Evolution and Development"/>
          <p:cNvPicPr>
            <a:picLocks noChangeAspect="1" noChangeArrowheads="1"/>
          </p:cNvPicPr>
          <p:nvPr/>
        </p:nvPicPr>
        <p:blipFill>
          <a:blip r:embed="rId3"/>
          <a:srcRect/>
          <a:stretch>
            <a:fillRect/>
          </a:stretch>
        </p:blipFill>
        <p:spPr bwMode="auto">
          <a:xfrm>
            <a:off x="5257800" y="1600200"/>
            <a:ext cx="3581400" cy="4495800"/>
          </a:xfrm>
          <a:prstGeom prst="rect">
            <a:avLst/>
          </a:prstGeom>
          <a:noFill/>
          <a:ln w="19050">
            <a:solidFill>
              <a:schemeClr val="tx1"/>
            </a:solidFill>
          </a:ln>
        </p:spPr>
      </p:pic>
      <p:pic>
        <p:nvPicPr>
          <p:cNvPr id="2097186" name="Picture 2097185"/>
          <p:cNvPicPr>
            <a:picLocks/>
          </p:cNvPicPr>
          <p:nvPr>
            <a:videoFile r:link="rId1"/>
            <p:extLst>
              <p:ext uri="{DAA4B4D4-6D71-4841-9C94-3DE7FCFB9230}">
                <p14:media xmlns="" xmlns:p14="http://schemas.microsoft.com/office/powerpoint/2010/main" r:embed="rId4"/>
              </p:ext>
            </p:extLst>
          </p:nvPr>
        </p:nvPicPr>
        <p:blipFill>
          <a:blip r:embed="rId5"/>
          <a:stretch>
            <a:fillRect/>
          </a:stretch>
        </p:blipFill>
        <p:spPr>
          <a:xfrm>
            <a:off x="8424000" y="10394152"/>
            <a:ext cx="720000" cy="72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eq>
            <p:seq concurrent="1" nextAc="seek">
              <p:cTn id="3" restart="whenNotActive" fill="hold" evtFilter="cancelBubble" nodeType="interactiveSeq"/>
            </p:seq>
            <p:seq concurrent="1" nextAc="seek">
              <p:cTn id="4" restart="whenNotActive" fill="hold" evtFilter="cancelBubble" nodeType="interactiveSeq"/>
            </p:seq>
            <p:seq concurrent="1" nextAc="seek">
              <p:cTn id="5" restart="whenNotActive" fill="hold" evtFilter="cancelBubble" nodeType="interactiveSeq">
                <p:stCondLst>
                  <p:cond evt="onClick" delay="0">
                    <p:tgtEl>
                      <p:spTgt spid="2097186"/>
                    </p:tgtEl>
                  </p:cond>
                </p:stCondLst>
                <p:endSync evt="end" delay="0">
                  <p:rtn val="all"/>
                </p:endSync>
                <p:childTnLst>
                  <p:par>
                    <p:cTn id="6" fill="hold">
                      <p:stCondLst>
                        <p:cond evt="onBegin" delay="0"/>
                      </p:stCondLst>
                      <p:childTnLst>
                        <p:par>
                          <p:cTn id="7" fill="hold">
                            <p:stCondLst>
                              <p:cond evt="onBegin" delay="0"/>
                            </p:stCondLst>
                            <p:childTnLst>
                              <p:par>
                                <p:cTn id="8" presetID="1" presetClass="mediacall" presetSubtype="0" fill="hold" nodeType="clickEffect">
                                  <p:stCondLst>
                                    <p:cond delay="0"/>
                                  </p:stCondLst>
                                  <p:childTnLst>
                                    <p:cmd type="call" cmd="playFrom(0.0)">
                                      <p:cBhvr>
                                        <p:cTn id="9" dur="53783" fill="hold"/>
                                        <p:tgtEl>
                                          <p:spTgt spid="2097186"/>
                                        </p:tgtEl>
                                      </p:cBhvr>
                                    </p:cmd>
                                  </p:childTnLst>
                                </p:cTn>
                              </p:par>
                            </p:childTnLst>
                          </p:cTn>
                        </p:par>
                      </p:childTnLst>
                    </p:cTn>
                  </p:par>
                </p:childTnLst>
              </p:cTn>
              <p:nextCondLst>
                <p:cond evt="onClick" delay="0">
                  <p:tgtEl>
                    <p:spTgt spid="2097186"/>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b="1" dirty="0">
                <a:latin typeface="Times New Roman" pitchFamily="18" charset="0"/>
                <a:cs typeface="Times New Roman" pitchFamily="18" charset="0"/>
              </a:rPr>
              <a:t>Functions of the Water Current</a:t>
            </a:r>
          </a:p>
        </p:txBody>
      </p:sp>
      <p:sp>
        <p:nvSpPr>
          <p:cNvPr id="1048629" name="Content Placeholder 2"/>
          <p:cNvSpPr>
            <a:spLocks noGrp="1"/>
          </p:cNvSpPr>
          <p:nvPr>
            <p:ph idx="1"/>
          </p:nvPr>
        </p:nvSpPr>
        <p:spPr>
          <a:xfrm>
            <a:off x="457200" y="1524000"/>
            <a:ext cx="8229600" cy="4602163"/>
          </a:xfrm>
        </p:spPr>
        <p:style>
          <a:lnRef idx="1">
            <a:schemeClr val="accent1"/>
          </a:lnRef>
          <a:fillRef idx="2">
            <a:schemeClr val="accent1"/>
          </a:fillRef>
          <a:effectRef idx="1">
            <a:schemeClr val="accent1"/>
          </a:effectRef>
          <a:fontRef idx="minor">
            <a:schemeClr val="dk1"/>
          </a:fontRef>
        </p:style>
        <p:txBody>
          <a:bodyPr>
            <a:noAutofit/>
          </a:bodyPr>
          <a:lstStyle/>
          <a:p>
            <a:pPr>
              <a:buFont typeface="Wingdings" pitchFamily="2" charset="2"/>
              <a:buChar char="Ø"/>
            </a:pPr>
            <a:r>
              <a:rPr lang="en-US" sz="2400" dirty="0">
                <a:latin typeface="Times New Roman" pitchFamily="18" charset="0"/>
                <a:cs typeface="Times New Roman" pitchFamily="18" charset="0"/>
              </a:rPr>
              <a:t>Water current plays the most vital role in the physiology of the sponges.</a:t>
            </a:r>
          </a:p>
          <a:p>
            <a:pPr algn="just">
              <a:buFont typeface="Wingdings" pitchFamily="2" charset="2"/>
              <a:buChar char="§"/>
            </a:pPr>
            <a:r>
              <a:rPr lang="en-US" sz="2400" dirty="0">
                <a:latin typeface="Times New Roman" pitchFamily="18" charset="0"/>
                <a:cs typeface="Times New Roman" pitchFamily="18" charset="0"/>
              </a:rPr>
              <a:t>All exchanges between sponge body and external medium are maintained by means of this current.</a:t>
            </a:r>
          </a:p>
          <a:p>
            <a:pPr algn="just">
              <a:buFont typeface="Wingdings" pitchFamily="2" charset="2"/>
              <a:buChar char="§"/>
            </a:pPr>
            <a:r>
              <a:rPr lang="en-US" sz="2400" dirty="0">
                <a:latin typeface="Times New Roman" pitchFamily="18" charset="0"/>
                <a:cs typeface="Times New Roman" pitchFamily="18" charset="0"/>
              </a:rPr>
              <a:t>Food and oxygen are brought into body through this water current</a:t>
            </a:r>
          </a:p>
          <a:p>
            <a:pPr algn="just">
              <a:buFont typeface="Wingdings" pitchFamily="2" charset="2"/>
              <a:buChar char="§"/>
            </a:pPr>
            <a:r>
              <a:rPr lang="en-US" sz="2400" dirty="0">
                <a:latin typeface="Times New Roman" pitchFamily="18" charset="0"/>
                <a:cs typeface="Times New Roman" pitchFamily="18" charset="0"/>
              </a:rPr>
              <a:t>Also the excreta are taken out of the body with the help of this water current.</a:t>
            </a:r>
          </a:p>
          <a:p>
            <a:pPr algn="just">
              <a:buFont typeface="Wingdings" pitchFamily="2" charset="2"/>
              <a:buChar char="§"/>
            </a:pPr>
            <a:r>
              <a:rPr lang="en-US" sz="2400" dirty="0">
                <a:latin typeface="Times New Roman" pitchFamily="18" charset="0"/>
                <a:cs typeface="Times New Roman" pitchFamily="18" charset="0"/>
              </a:rPr>
              <a:t>The reproductive bodies are carried out and into the body of the sponges by the water current.</a:t>
            </a:r>
          </a:p>
          <a:p>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0"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US" b="1" dirty="0">
                <a:latin typeface="Times New Roman" pitchFamily="18" charset="0"/>
                <a:cs typeface="Times New Roman" pitchFamily="18" charset="0"/>
              </a:rPr>
              <a:t>Types of Canal System</a:t>
            </a:r>
          </a:p>
        </p:txBody>
      </p:sp>
      <p:sp>
        <p:nvSpPr>
          <p:cNvPr id="1048631"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lstStyle/>
          <a:p>
            <a:pPr algn="just">
              <a:buFont typeface="Wingdings" pitchFamily="2" charset="2"/>
              <a:buChar char="Ø"/>
            </a:pPr>
            <a:r>
              <a:rPr lang="en-US" dirty="0">
                <a:latin typeface="Times New Roman" pitchFamily="18" charset="0"/>
                <a:cs typeface="Times New Roman" pitchFamily="18" charset="0"/>
              </a:rPr>
              <a:t>Different sponges have different arrangement and grades of complexity of internal channels and accordingly the canal system is been divided into the following three types:</a:t>
            </a:r>
          </a:p>
          <a:p>
            <a:pPr marL="514350" indent="-514350" algn="just">
              <a:buFont typeface="+mj-lt"/>
              <a:buAutoNum type="arabicPeriod"/>
            </a:pPr>
            <a:r>
              <a:rPr lang="en-US" b="1" dirty="0">
                <a:latin typeface="Times New Roman" pitchFamily="18" charset="0"/>
                <a:cs typeface="Times New Roman" pitchFamily="18" charset="0"/>
              </a:rPr>
              <a:t>Ascon type of canal system</a:t>
            </a:r>
          </a:p>
          <a:p>
            <a:pPr marL="514350" indent="-514350" algn="just">
              <a:buFont typeface="+mj-lt"/>
              <a:buAutoNum type="arabicPeriod"/>
            </a:pPr>
            <a:r>
              <a:rPr lang="en-US" b="1" dirty="0">
                <a:latin typeface="Times New Roman" pitchFamily="18" charset="0"/>
                <a:cs typeface="Times New Roman" pitchFamily="18" charset="0"/>
              </a:rPr>
              <a:t>Sycon type of canal system</a:t>
            </a:r>
          </a:p>
          <a:p>
            <a:pPr marL="514350" indent="-514350" algn="just">
              <a:buFont typeface="+mj-lt"/>
              <a:buAutoNum type="arabicPeriod"/>
            </a:pPr>
            <a:r>
              <a:rPr lang="en-US" b="1" dirty="0">
                <a:latin typeface="Times New Roman" pitchFamily="18" charset="0"/>
                <a:cs typeface="Times New Roman" pitchFamily="18" charset="0"/>
              </a:rPr>
              <a:t>Leucon type of canal system</a:t>
            </a:r>
          </a:p>
          <a:p>
            <a:pPr algn="just"/>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
          <p:cNvSpPr>
            <a:spLocks noGrp="1"/>
          </p:cNvSpPr>
          <p:nvPr>
            <p:ph type="title"/>
          </p:nvPr>
        </p:nvSpPr>
        <p:spPr>
          <a:xfrm>
            <a:off x="533400" y="228600"/>
            <a:ext cx="8229600" cy="838200"/>
          </a:xfrm>
        </p:spPr>
        <p:style>
          <a:lnRef idx="1">
            <a:schemeClr val="accent1"/>
          </a:lnRef>
          <a:fillRef idx="3">
            <a:schemeClr val="accent1"/>
          </a:fillRef>
          <a:effectRef idx="2">
            <a:schemeClr val="accent1"/>
          </a:effectRef>
          <a:fontRef idx="minor">
            <a:schemeClr val="lt1"/>
          </a:fontRef>
        </p:style>
        <p:txBody>
          <a:bodyPr/>
          <a:lstStyle/>
          <a:p>
            <a:r>
              <a:rPr lang="en-US" b="1" dirty="0" err="1">
                <a:latin typeface="Times New Roman" pitchFamily="18" charset="0"/>
                <a:cs typeface="Times New Roman" pitchFamily="18" charset="0"/>
              </a:rPr>
              <a:t>Ascon</a:t>
            </a:r>
            <a:r>
              <a:rPr lang="en-US" b="1" dirty="0">
                <a:latin typeface="Times New Roman" pitchFamily="18" charset="0"/>
                <a:cs typeface="Times New Roman" pitchFamily="18" charset="0"/>
              </a:rPr>
              <a:t> Type of Canal System</a:t>
            </a:r>
          </a:p>
        </p:txBody>
      </p:sp>
      <p:sp>
        <p:nvSpPr>
          <p:cNvPr id="1048633" name="Content Placeholder 2"/>
          <p:cNvSpPr>
            <a:spLocks noGrp="1"/>
          </p:cNvSpPr>
          <p:nvPr>
            <p:ph idx="1"/>
          </p:nvPr>
        </p:nvSpPr>
        <p:spPr>
          <a:xfrm>
            <a:off x="0" y="1143000"/>
            <a:ext cx="5486400" cy="5486400"/>
          </a:xfrm>
        </p:spPr>
        <p:style>
          <a:lnRef idx="1">
            <a:schemeClr val="accent1"/>
          </a:lnRef>
          <a:fillRef idx="2">
            <a:schemeClr val="accent1"/>
          </a:fillRef>
          <a:effectRef idx="1">
            <a:schemeClr val="accent1"/>
          </a:effectRef>
          <a:fontRef idx="minor">
            <a:schemeClr val="dk1"/>
          </a:fontRef>
        </p:style>
        <p:txBody>
          <a:bodyPr>
            <a:noAutofit/>
          </a:bodyPr>
          <a:lstStyle/>
          <a:p>
            <a:pPr>
              <a:lnSpc>
                <a:spcPct val="150000"/>
              </a:lnSpc>
              <a:buFont typeface="Wingdings" pitchFamily="2" charset="2"/>
              <a:buChar char="Ø"/>
            </a:pPr>
            <a:r>
              <a:rPr lang="en-US" sz="2400" spc="-150" dirty="0">
                <a:latin typeface="Times New Roman" pitchFamily="18" charset="0"/>
                <a:cs typeface="Times New Roman" pitchFamily="18" charset="0"/>
              </a:rPr>
              <a:t>The body surface of the asconoid type of sponges is pierced by a large number of minute openings called as incurrent pores or ostia. These pores are intracellular spaces within the tube like cells called porocytes. These pores extend radially into mesenchyme and open directly into the spongocoel. The surrounding sea water enters the canal system through the ostia. The flow of the water is maintained by the beating of the flagella of the collar cells.</a:t>
            </a:r>
          </a:p>
        </p:txBody>
      </p:sp>
      <p:pic>
        <p:nvPicPr>
          <p:cNvPr id="2097190" name="Picture 2" descr="Canal system"/>
          <p:cNvPicPr>
            <a:picLocks noChangeAspect="1" noChangeArrowheads="1"/>
          </p:cNvPicPr>
          <p:nvPr/>
        </p:nvPicPr>
        <p:blipFill>
          <a:blip r:embed="rId2"/>
          <a:srcRect/>
          <a:stretch>
            <a:fillRect/>
          </a:stretch>
        </p:blipFill>
        <p:spPr bwMode="auto">
          <a:xfrm>
            <a:off x="5486400" y="1143000"/>
            <a:ext cx="3657600" cy="54864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4" name="Title 1"/>
          <p:cNvSpPr>
            <a:spLocks noGrp="1"/>
          </p:cNvSpPr>
          <p:nvPr>
            <p:ph type="title"/>
          </p:nvPr>
        </p:nvSpPr>
        <p:spPr>
          <a:xfrm>
            <a:off x="457200" y="274638"/>
            <a:ext cx="8229600" cy="944562"/>
          </a:xfrm>
        </p:spPr>
        <p:style>
          <a:lnRef idx="1">
            <a:schemeClr val="accent1"/>
          </a:lnRef>
          <a:fillRef idx="3">
            <a:schemeClr val="accent1"/>
          </a:fillRef>
          <a:effectRef idx="2">
            <a:schemeClr val="accent1"/>
          </a:effectRef>
          <a:fontRef idx="minor">
            <a:schemeClr val="lt1"/>
          </a:fontRef>
        </p:style>
        <p:txBody>
          <a:bodyPr/>
          <a:lstStyle/>
          <a:p>
            <a:r>
              <a:rPr lang="en-US" b="1" dirty="0" err="1">
                <a:latin typeface="Times New Roman" pitchFamily="18" charset="0"/>
                <a:cs typeface="Times New Roman" pitchFamily="18" charset="0"/>
              </a:rPr>
              <a:t>Sycon</a:t>
            </a:r>
            <a:r>
              <a:rPr lang="en-US" b="1" dirty="0">
                <a:latin typeface="Times New Roman" pitchFamily="18" charset="0"/>
                <a:cs typeface="Times New Roman" pitchFamily="18" charset="0"/>
              </a:rPr>
              <a:t> Type of Canal System</a:t>
            </a:r>
          </a:p>
        </p:txBody>
      </p:sp>
      <p:sp>
        <p:nvSpPr>
          <p:cNvPr id="1048635" name="Content Placeholder 2"/>
          <p:cNvSpPr>
            <a:spLocks noGrp="1"/>
          </p:cNvSpPr>
          <p:nvPr>
            <p:ph idx="1"/>
          </p:nvPr>
        </p:nvSpPr>
        <p:spPr>
          <a:xfrm>
            <a:off x="457200" y="1371600"/>
            <a:ext cx="4876800" cy="5257800"/>
          </a:xfrm>
        </p:spPr>
        <p:style>
          <a:lnRef idx="1">
            <a:schemeClr val="accent1"/>
          </a:lnRef>
          <a:fillRef idx="2">
            <a:schemeClr val="accent1"/>
          </a:fillRef>
          <a:effectRef idx="1">
            <a:schemeClr val="accent1"/>
          </a:effectRef>
          <a:fontRef idx="minor">
            <a:schemeClr val="dk1"/>
          </a:fontRef>
        </p:style>
        <p:txBody>
          <a:bodyPr>
            <a:normAutofit fontScale="95833"/>
          </a:bodyPr>
          <a:lstStyle/>
          <a:p>
            <a:pPr algn="just">
              <a:buFont typeface="Wingdings" pitchFamily="2" charset="2"/>
              <a:buChar char="§"/>
            </a:pPr>
            <a:r>
              <a:rPr lang="en-US" sz="2400" spc="-150" dirty="0">
                <a:latin typeface="Times New Roman" pitchFamily="18" charset="0"/>
                <a:cs typeface="Times New Roman" pitchFamily="18" charset="0"/>
              </a:rPr>
              <a:t>Sycon type of canal system is more complex compared to the ascon type. This type of canal system is the characteristic of syconoid sponges like Scypha. Theoretically this canal system can be derived from asconoid type by horizontal folding of its walls. </a:t>
            </a:r>
          </a:p>
          <a:p>
            <a:pPr algn="just">
              <a:buFont typeface="Wingdings" pitchFamily="2" charset="2"/>
              <a:buChar char="§"/>
            </a:pPr>
            <a:r>
              <a:rPr lang="en-US" sz="2400" spc="-150" dirty="0">
                <a:latin typeface="Times New Roman" pitchFamily="18" charset="0"/>
                <a:cs typeface="Times New Roman" pitchFamily="18" charset="0"/>
              </a:rPr>
              <a:t>In sycon type of canal system, spongocoel is a narrow, non-flagellated cavity lined by pinacocytes. It opens to the exterior though an excurrent opening called osculum which is similar to that of the ascon type of canal system.</a:t>
            </a:r>
          </a:p>
        </p:txBody>
      </p:sp>
      <p:pic>
        <p:nvPicPr>
          <p:cNvPr id="2097192" name="Picture 2" descr="Phylum Porifera: Canal System in Sponges, Types of Canal Systems ..."/>
          <p:cNvPicPr>
            <a:picLocks noChangeAspect="1" noChangeArrowheads="1"/>
          </p:cNvPicPr>
          <p:nvPr/>
        </p:nvPicPr>
        <p:blipFill>
          <a:blip r:embed="rId2"/>
          <a:srcRect b="2899"/>
          <a:stretch>
            <a:fillRect/>
          </a:stretch>
        </p:blipFill>
        <p:spPr bwMode="auto">
          <a:xfrm>
            <a:off x="5334000" y="1371600"/>
            <a:ext cx="3505199" cy="5257800"/>
          </a:xfrm>
          <a:prstGeom prst="rect">
            <a:avLst/>
          </a:prstGeom>
          <a:noFill/>
          <a:ln w="19050">
            <a:solidFill>
              <a:schemeClr val="tx1"/>
            </a:solid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Title 1"/>
          <p:cNvSpPr>
            <a:spLocks noGrp="1"/>
          </p:cNvSpPr>
          <p:nvPr>
            <p:ph type="title"/>
          </p:nvPr>
        </p:nvSpPr>
        <p:spPr>
          <a:xfrm>
            <a:off x="457200" y="274638"/>
            <a:ext cx="8229600" cy="944562"/>
          </a:xfrm>
        </p:spPr>
        <p:style>
          <a:lnRef idx="1">
            <a:schemeClr val="accent1"/>
          </a:lnRef>
          <a:fillRef idx="3">
            <a:schemeClr val="accent1"/>
          </a:fillRef>
          <a:effectRef idx="2">
            <a:schemeClr val="accent1"/>
          </a:effectRef>
          <a:fontRef idx="minor">
            <a:schemeClr val="lt1"/>
          </a:fontRef>
        </p:style>
        <p:txBody>
          <a:bodyPr/>
          <a:lstStyle/>
          <a:p>
            <a:r>
              <a:rPr lang="en-US" b="1" dirty="0" err="1">
                <a:latin typeface="Times New Roman" pitchFamily="18" charset="0"/>
                <a:cs typeface="Times New Roman" pitchFamily="18" charset="0"/>
              </a:rPr>
              <a:t>Leucon</a:t>
            </a:r>
            <a:r>
              <a:rPr lang="en-US" b="1" dirty="0">
                <a:latin typeface="Times New Roman" pitchFamily="18" charset="0"/>
                <a:cs typeface="Times New Roman" pitchFamily="18" charset="0"/>
              </a:rPr>
              <a:t> Type of Canal System</a:t>
            </a:r>
          </a:p>
        </p:txBody>
      </p:sp>
      <p:sp>
        <p:nvSpPr>
          <p:cNvPr id="1048637" name="Content Placeholder 2"/>
          <p:cNvSpPr>
            <a:spLocks noGrp="1"/>
          </p:cNvSpPr>
          <p:nvPr>
            <p:ph idx="1"/>
          </p:nvPr>
        </p:nvSpPr>
        <p:spPr>
          <a:xfrm>
            <a:off x="457200" y="1447800"/>
            <a:ext cx="4267200" cy="5105400"/>
          </a:xfrm>
        </p:spPr>
        <p:style>
          <a:lnRef idx="1">
            <a:schemeClr val="accent1"/>
          </a:lnRef>
          <a:fillRef idx="2">
            <a:schemeClr val="accent1"/>
          </a:fillRef>
          <a:effectRef idx="1">
            <a:schemeClr val="accent1"/>
          </a:effectRef>
          <a:fontRef idx="minor">
            <a:schemeClr val="dk1"/>
          </a:fontRef>
        </p:style>
        <p:txBody>
          <a:bodyPr>
            <a:normAutofit/>
          </a:bodyPr>
          <a:lstStyle/>
          <a:p>
            <a:pPr algn="just"/>
            <a:r>
              <a:rPr lang="en-US" sz="2400" dirty="0">
                <a:latin typeface="Times New Roman" pitchFamily="18" charset="0"/>
                <a:cs typeface="Times New Roman" pitchFamily="18" charset="0"/>
              </a:rPr>
              <a:t>This type of canal system results due to further folding of body wall of the sycon type of canal system. </a:t>
            </a:r>
          </a:p>
          <a:p>
            <a:pPr algn="just"/>
            <a:r>
              <a:rPr lang="en-US" sz="2400" dirty="0">
                <a:latin typeface="Times New Roman" pitchFamily="18" charset="0"/>
                <a:cs typeface="Times New Roman" pitchFamily="18" charset="0"/>
              </a:rPr>
              <a:t>This canal system is the characteristic of the leuconoid type of sponges like </a:t>
            </a:r>
            <a:r>
              <a:rPr lang="en-US" sz="2400" i="1" dirty="0" err="1">
                <a:latin typeface="Times New Roman" pitchFamily="18" charset="0"/>
                <a:cs typeface="Times New Roman" pitchFamily="18" charset="0"/>
              </a:rPr>
              <a:t>Spongilla</a:t>
            </a:r>
            <a:r>
              <a:rPr lang="en-US" sz="2400" dirty="0">
                <a:latin typeface="Times New Roman" pitchFamily="18" charset="0"/>
                <a:cs typeface="Times New Roman" pitchFamily="18" charset="0"/>
              </a:rPr>
              <a:t>. In this type the radial symmetry is lost due to the complexity of the canal system and this result in an irregular symmetry.</a:t>
            </a:r>
          </a:p>
        </p:txBody>
      </p:sp>
      <p:pic>
        <p:nvPicPr>
          <p:cNvPr id="2097194" name="Picture 2" descr="Phylum Porifera: Canal System in Sponges, Types of Canal Systems ..."/>
          <p:cNvPicPr>
            <a:picLocks noChangeAspect="1" noChangeArrowheads="1"/>
          </p:cNvPicPr>
          <p:nvPr/>
        </p:nvPicPr>
        <p:blipFill>
          <a:blip r:embed="rId2"/>
          <a:srcRect b="3030"/>
          <a:stretch>
            <a:fillRect/>
          </a:stretch>
        </p:blipFill>
        <p:spPr bwMode="auto">
          <a:xfrm>
            <a:off x="4800600" y="1523999"/>
            <a:ext cx="3886200" cy="4876799"/>
          </a:xfrm>
          <a:prstGeom prst="rect">
            <a:avLst/>
          </a:prstGeom>
          <a:noFill/>
          <a:ln w="19050">
            <a:solidFill>
              <a:schemeClr val="tx1"/>
            </a:solid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r>
              <a:rPr lang="en-US" sz="4800" b="1" dirty="0">
                <a:latin typeface="Times New Roman" pitchFamily="18" charset="0"/>
                <a:cs typeface="Times New Roman" pitchFamily="18" charset="0"/>
              </a:rPr>
              <a:t>Locomotion </a:t>
            </a:r>
            <a:endParaRPr lang="en-US" sz="4800" dirty="0">
              <a:latin typeface="Times New Roman" pitchFamily="18" charset="0"/>
              <a:cs typeface="Times New Roman" pitchFamily="18" charset="0"/>
            </a:endParaRPr>
          </a:p>
        </p:txBody>
      </p:sp>
      <p:sp>
        <p:nvSpPr>
          <p:cNvPr id="1048639"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algn="just">
              <a:buFont typeface="Wingdings" pitchFamily="2" charset="2"/>
              <a:buChar char="Ø"/>
            </a:pPr>
            <a:r>
              <a:rPr lang="en-US" sz="2800" dirty="0">
                <a:solidFill>
                  <a:schemeClr val="tx1"/>
                </a:solidFill>
                <a:latin typeface="Times New Roman" pitchFamily="18" charset="0"/>
                <a:cs typeface="Times New Roman" pitchFamily="18" charset="0"/>
              </a:rPr>
              <a:t>Adult sponges are sessile which means they are fixed to a hard surface like a rock on do not move at all. some marine and freshwater sponges can move across the sea bed but only millimeters a day.</a:t>
            </a:r>
          </a:p>
          <a:p>
            <a:pPr algn="just">
              <a:buFont typeface="Wingdings" pitchFamily="2" charset="2"/>
              <a:buChar char="Ø"/>
            </a:pPr>
            <a:r>
              <a:rPr lang="en-US" sz="2800" dirty="0">
                <a:solidFill>
                  <a:schemeClr val="tx1"/>
                </a:solidFill>
                <a:latin typeface="Times New Roman" pitchFamily="18" charset="0"/>
                <a:cs typeface="Times New Roman" pitchFamily="18" charset="0"/>
              </a:rPr>
              <a:t>Sponges are generally sessile as adults and spend their lives attached to a fixed substratum. They do not show movement over large distances as do free-swimming marine invertebrates.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0" name="Title 1"/>
          <p:cNvSpPr>
            <a:spLocks noGrp="1"/>
          </p:cNvSpPr>
          <p:nvPr>
            <p:ph type="title"/>
          </p:nvPr>
        </p:nvSpPr>
        <p:spPr>
          <a:xfrm>
            <a:off x="457200" y="274638"/>
            <a:ext cx="8229600" cy="1020762"/>
          </a:xfrm>
        </p:spPr>
        <p:style>
          <a:lnRef idx="1">
            <a:schemeClr val="accent1"/>
          </a:lnRef>
          <a:fillRef idx="3">
            <a:schemeClr val="accent1"/>
          </a:fillRef>
          <a:effectRef idx="2">
            <a:schemeClr val="accent1"/>
          </a:effectRef>
          <a:fontRef idx="minor">
            <a:schemeClr val="lt1"/>
          </a:fontRef>
        </p:style>
        <p:txBody>
          <a:bodyPr>
            <a:normAutofit/>
          </a:bodyPr>
          <a:lstStyle/>
          <a:p>
            <a:r>
              <a:rPr lang="en-US" sz="4800" b="1" dirty="0">
                <a:latin typeface="Times New Roman" pitchFamily="18" charset="0"/>
                <a:cs typeface="Times New Roman" pitchFamily="18" charset="0"/>
              </a:rPr>
              <a:t>Nutrition </a:t>
            </a:r>
          </a:p>
        </p:txBody>
      </p:sp>
      <p:sp>
        <p:nvSpPr>
          <p:cNvPr id="1048601" name="Content Placeholder 2"/>
          <p:cNvSpPr>
            <a:spLocks noGrp="1"/>
          </p:cNvSpPr>
          <p:nvPr>
            <p:ph idx="1"/>
          </p:nvPr>
        </p:nvSpPr>
        <p:spPr>
          <a:xfrm>
            <a:off x="457200" y="1447800"/>
            <a:ext cx="8229600" cy="4678363"/>
          </a:xfrm>
        </p:spPr>
        <p:style>
          <a:lnRef idx="1">
            <a:schemeClr val="accent1"/>
          </a:lnRef>
          <a:fillRef idx="2">
            <a:schemeClr val="accent1"/>
          </a:fillRef>
          <a:effectRef idx="1">
            <a:schemeClr val="accent1"/>
          </a:effectRef>
          <a:fontRef idx="minor">
            <a:schemeClr val="dk1"/>
          </a:fontRef>
        </p:style>
        <p:txBody>
          <a:bodyPr>
            <a:normAutofit/>
          </a:bodyPr>
          <a:lstStyle/>
          <a:p>
            <a:pPr algn="just">
              <a:lnSpc>
                <a:spcPct val="120000"/>
              </a:lnSpc>
              <a:buFont typeface="Wingdings" pitchFamily="2" charset="2"/>
              <a:buChar char="§"/>
            </a:pPr>
            <a:r>
              <a:rPr lang="en-US" sz="2400" dirty="0">
                <a:latin typeface="Times New Roman" pitchFamily="18" charset="0"/>
                <a:cs typeface="Times New Roman" pitchFamily="18" charset="0"/>
              </a:rPr>
              <a:t>Sponges depend upon the food coming to them along with water current </a:t>
            </a:r>
          </a:p>
          <a:p>
            <a:pPr algn="just">
              <a:lnSpc>
                <a:spcPct val="120000"/>
              </a:lnSpc>
              <a:buFont typeface="Wingdings" pitchFamily="2" charset="2"/>
              <a:buChar char="§"/>
            </a:pPr>
            <a:r>
              <a:rPr lang="en-US" sz="2400" dirty="0">
                <a:latin typeface="Times New Roman" pitchFamily="18" charset="0"/>
                <a:cs typeface="Times New Roman" pitchFamily="18" charset="0"/>
              </a:rPr>
              <a:t>Brought about by movement of flagella of choanocytes. </a:t>
            </a:r>
          </a:p>
          <a:p>
            <a:pPr algn="just">
              <a:lnSpc>
                <a:spcPct val="120000"/>
              </a:lnSpc>
              <a:buFont typeface="Wingdings" pitchFamily="2" charset="2"/>
              <a:buChar char="§"/>
            </a:pPr>
            <a:r>
              <a:rPr lang="en-US" sz="2400" dirty="0">
                <a:latin typeface="Times New Roman" pitchFamily="18" charset="0"/>
                <a:cs typeface="Times New Roman" pitchFamily="18" charset="0"/>
              </a:rPr>
              <a:t>Food includes small animals, zooplankton, plants and phytoplankton.</a:t>
            </a:r>
          </a:p>
          <a:p>
            <a:pPr algn="just">
              <a:lnSpc>
                <a:spcPct val="110000"/>
              </a:lnSpc>
              <a:buFont typeface="Wingdings" pitchFamily="2" charset="2"/>
              <a:buChar char="§"/>
            </a:pPr>
            <a:r>
              <a:rPr lang="en-US" sz="2400" dirty="0">
                <a:latin typeface="Times New Roman" pitchFamily="18" charset="0"/>
                <a:cs typeface="Times New Roman" pitchFamily="18" charset="0"/>
              </a:rPr>
              <a:t>Which constitute about 20% of their food. </a:t>
            </a:r>
          </a:p>
          <a:p>
            <a:pPr algn="just">
              <a:lnSpc>
                <a:spcPct val="110000"/>
              </a:lnSpc>
              <a:buFont typeface="Wingdings" pitchFamily="2" charset="2"/>
              <a:buChar char="§"/>
            </a:pPr>
            <a:r>
              <a:rPr lang="en-US" sz="2400" dirty="0">
                <a:latin typeface="Times New Roman" pitchFamily="18" charset="0"/>
                <a:cs typeface="Times New Roman" pitchFamily="18" charset="0"/>
              </a:rPr>
              <a:t>The food enters the spongocoel cavity through ostia.  </a:t>
            </a:r>
          </a:p>
          <a:p>
            <a:pPr algn="just">
              <a:lnSpc>
                <a:spcPct val="110000"/>
              </a:lnSpc>
              <a:buFont typeface="Wingdings" pitchFamily="2" charset="2"/>
              <a:buChar char="§"/>
            </a:pPr>
            <a:r>
              <a:rPr lang="en-US" sz="2400" dirty="0">
                <a:latin typeface="Times New Roman" pitchFamily="18" charset="0"/>
                <a:cs typeface="Times New Roman" pitchFamily="18" charset="0"/>
              </a:rPr>
              <a:t>The flagellated cells, choanocytes, ingest the food. </a:t>
            </a:r>
          </a:p>
          <a:p>
            <a:pPr>
              <a:lnSpc>
                <a:spcPct val="300000"/>
              </a:lnSpc>
              <a:buNone/>
            </a:pPr>
            <a:endParaRPr lang="en-US" sz="2400" dirty="0"/>
          </a:p>
          <a:p>
            <a:pPr>
              <a:lnSpc>
                <a:spcPct val="120000"/>
              </a:lnSpc>
            </a:pP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pPr algn="l"/>
            <a:r>
              <a:rPr lang="en-US" b="1" dirty="0">
                <a:latin typeface="Times New Roman" pitchFamily="18" charset="0"/>
                <a:cs typeface="Times New Roman" pitchFamily="18" charset="0"/>
              </a:rPr>
              <a:t>Introduction</a:t>
            </a:r>
          </a:p>
        </p:txBody>
      </p:sp>
      <p:sp>
        <p:nvSpPr>
          <p:cNvPr id="1048606"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a:bodyPr>
          <a:lstStyle/>
          <a:p>
            <a:pPr algn="just">
              <a:buFont typeface="Wingdings" pitchFamily="2" charset="2"/>
              <a:buChar char="Ø"/>
            </a:pPr>
            <a:r>
              <a:rPr lang="en-US" sz="2400" dirty="0">
                <a:solidFill>
                  <a:schemeClr val="tx1"/>
                </a:solidFill>
                <a:latin typeface="Times New Roman" pitchFamily="18" charset="0"/>
                <a:cs typeface="Times New Roman" pitchFamily="18" charset="0"/>
              </a:rPr>
              <a:t>Sponge, any of the primitive multicellular aquatic animals that constitute the phylum Porifera. They number approximately 5,000 described species and inhabit all seas, where they occur attached to surfaces from the intertidal zone to depths of 8,500 metres (29,000 feet) or more. The members of one family, the Spongillidae, are found in fresh water; however, 98 percent of all sponge species are marine. Adult sponges lack a definite nervous system and musculature and do not show conspicuous movements of body parts.</a:t>
            </a:r>
          </a:p>
        </p:txBody>
      </p:sp>
    </p:spTree>
  </p:cSld>
  <p:clrMapOvr>
    <a:masterClrMapping/>
  </p:clrMapOvr>
  <p:timing>
    <p:tnLst>
      <p:par>
        <p:cTn id="1" dur="indefinite" restart="never" nodeType="tmRoot">
          <p:childTnLst>
            <p:seq concurrent="1" nextAc="seek">
              <p:cTn id="2" restart="whenNotActive" fill="hold" evtFilter="cancelBubble" nodeType="interactiveSeq"/>
            </p:seq>
            <p:seq concurrent="1" nextAc="seek">
              <p:cTn id="3" restart="whenNotActive" fill="hold" evtFilter="cancelBubble" nodeType="interactiveSeq"/>
            </p:seq>
            <p:seq concurrent="1" nextAc="seek">
              <p:cTn id="4" restart="whenNotActive" fill="hold" evtFilter="cancelBubble" nodeType="interactiveSeq"/>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6" name="Title 1"/>
          <p:cNvSpPr>
            <a:spLocks noGrp="1"/>
          </p:cNvSpPr>
          <p:nvPr>
            <p:ph type="title"/>
          </p:nvPr>
        </p:nvSpPr>
        <p:spPr>
          <a:xfrm>
            <a:off x="457200" y="274638"/>
            <a:ext cx="8229600" cy="1020762"/>
          </a:xfrm>
        </p:spPr>
        <p:style>
          <a:lnRef idx="1">
            <a:schemeClr val="accent1"/>
          </a:lnRef>
          <a:fillRef idx="3">
            <a:schemeClr val="accent1"/>
          </a:fillRef>
          <a:effectRef idx="2">
            <a:schemeClr val="accent1"/>
          </a:effectRef>
          <a:fontRef idx="minor">
            <a:schemeClr val="lt1"/>
          </a:fontRef>
        </p:style>
        <p:txBody>
          <a:bodyPr/>
          <a:lstStyle/>
          <a:p>
            <a:r>
              <a:rPr lang="en-US" b="1" dirty="0">
                <a:latin typeface="Times New Roman" pitchFamily="18" charset="0"/>
                <a:cs typeface="Times New Roman" pitchFamily="18" charset="0"/>
              </a:rPr>
              <a:t>Respiratory System</a:t>
            </a:r>
          </a:p>
        </p:txBody>
      </p:sp>
      <p:sp>
        <p:nvSpPr>
          <p:cNvPr id="1048597" name="Content Placeholder 2"/>
          <p:cNvSpPr>
            <a:spLocks noGrp="1"/>
          </p:cNvSpPr>
          <p:nvPr>
            <p:ph idx="1"/>
          </p:nvPr>
        </p:nvSpPr>
        <p:spPr>
          <a:xfrm>
            <a:off x="457200" y="1600201"/>
            <a:ext cx="8229600" cy="2057399"/>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just">
              <a:buFont typeface="Wingdings" pitchFamily="2" charset="2"/>
              <a:buChar char="Ø"/>
            </a:pPr>
            <a:r>
              <a:rPr lang="en-US" sz="2400" dirty="0">
                <a:solidFill>
                  <a:schemeClr val="tx1"/>
                </a:solidFill>
                <a:latin typeface="Times New Roman" pitchFamily="18" charset="0"/>
                <a:cs typeface="Times New Roman" pitchFamily="18" charset="0"/>
              </a:rPr>
              <a:t>Sponges have no distinct respiratory system because they are so primitive, but they do require oxygen to survive like any other organism. The small pores (also known as ostia) in the sponge allow the sponge to absorb oxygenated water to receive the oxygen it needs.</a:t>
            </a:r>
          </a:p>
        </p:txBody>
      </p:sp>
      <p:pic>
        <p:nvPicPr>
          <p:cNvPr id="2097159" name="Picture 2" descr="Porifera - Respiratory System"/>
          <p:cNvPicPr>
            <a:picLocks noChangeAspect="1" noChangeArrowheads="1"/>
          </p:cNvPicPr>
          <p:nvPr/>
        </p:nvPicPr>
        <p:blipFill>
          <a:blip r:embed="rId2"/>
          <a:srcRect/>
          <a:stretch>
            <a:fillRect/>
          </a:stretch>
        </p:blipFill>
        <p:spPr bwMode="auto">
          <a:xfrm>
            <a:off x="457200" y="3657600"/>
            <a:ext cx="8229600" cy="3018343"/>
          </a:xfrm>
          <a:prstGeom prst="rect">
            <a:avLst/>
          </a:prstGeom>
          <a:noFill/>
          <a:ln w="19050">
            <a:solidFill>
              <a:schemeClr val="tx1"/>
            </a:solidFill>
          </a:ln>
        </p:spPr>
      </p:pic>
    </p:spTree>
  </p:cSld>
  <p:clrMapOvr>
    <a:masterClrMapping/>
  </p:clrMapOvr>
  <p:timing>
    <p:tnLst>
      <p:par>
        <p:cTn id="1" dur="indefinite" restart="never" nodeType="tmRoot">
          <p:childTnLst>
            <p:seq concurrent="1" nextAc="seek">
              <p:cTn id="2" restart="whenNotActive" fill="hold" evtFilter="cancelBubble" nodeType="interactiveSeq"/>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2" name="Title 1"/>
          <p:cNvSpPr>
            <a:spLocks noGrp="1"/>
          </p:cNvSpPr>
          <p:nvPr>
            <p:ph type="title"/>
          </p:nvPr>
        </p:nvSpPr>
        <p:spPr>
          <a:xfrm>
            <a:off x="457200" y="274638"/>
            <a:ext cx="8229600" cy="1249362"/>
          </a:xfrm>
        </p:spPr>
        <p:style>
          <a:lnRef idx="1">
            <a:schemeClr val="accent1"/>
          </a:lnRef>
          <a:fillRef idx="3">
            <a:schemeClr val="accent1"/>
          </a:fillRef>
          <a:effectRef idx="2">
            <a:schemeClr val="accent1"/>
          </a:effectRef>
          <a:fontRef idx="minor">
            <a:schemeClr val="lt1"/>
          </a:fontRef>
        </p:style>
        <p:txBody>
          <a:bodyPr/>
          <a:lstStyle/>
          <a:p>
            <a:r>
              <a:rPr lang="en-US" b="1" dirty="0">
                <a:latin typeface="Times New Roman" pitchFamily="18" charset="0"/>
                <a:cs typeface="Times New Roman" pitchFamily="18" charset="0"/>
              </a:rPr>
              <a:t>Circulatory System :</a:t>
            </a:r>
            <a:endParaRPr lang="en-US" dirty="0">
              <a:latin typeface="Times New Roman" pitchFamily="18" charset="0"/>
              <a:cs typeface="Times New Roman" pitchFamily="18" charset="0"/>
            </a:endParaRPr>
          </a:p>
        </p:txBody>
      </p:sp>
      <p:sp>
        <p:nvSpPr>
          <p:cNvPr id="1048593" name="Content Placeholder 2"/>
          <p:cNvSpPr>
            <a:spLocks noGrp="1"/>
          </p:cNvSpPr>
          <p:nvPr>
            <p:ph idx="1"/>
          </p:nvPr>
        </p:nvSpPr>
        <p:spPr>
          <a:xfrm>
            <a:off x="457200" y="1676400"/>
            <a:ext cx="8229600" cy="4724400"/>
          </a:xfrm>
        </p:spPr>
        <p:style>
          <a:lnRef idx="1">
            <a:schemeClr val="accent1"/>
          </a:lnRef>
          <a:fillRef idx="2">
            <a:schemeClr val="accent1"/>
          </a:fillRef>
          <a:effectRef idx="1">
            <a:schemeClr val="accent1"/>
          </a:effectRef>
          <a:fontRef idx="minor">
            <a:schemeClr val="dk1"/>
          </a:fontRef>
        </p:style>
        <p:txBody>
          <a:bodyPr>
            <a:noAutofit/>
          </a:bodyPr>
          <a:lstStyle/>
          <a:p>
            <a:pPr algn="just">
              <a:buFont typeface="Wingdings" pitchFamily="2" charset="2"/>
              <a:buChar char="Ø"/>
            </a:pPr>
            <a:r>
              <a:rPr lang="en-US" sz="2400" dirty="0">
                <a:latin typeface="Times New Roman" pitchFamily="18" charset="0"/>
                <a:cs typeface="Times New Roman" pitchFamily="18" charset="0"/>
              </a:rPr>
              <a:t>Sponges - or poriferans - do not have a true circulatory system as most animals do. There is no heart, there are no veins or arteries, and sponges do not have blood. However, they accomplish gas exchange and nutrient consumption through the movement of water.</a:t>
            </a:r>
          </a:p>
          <a:p>
            <a:pPr>
              <a:buFont typeface="Wingdings" pitchFamily="2" charset="2"/>
              <a:buChar char="Ø"/>
            </a:pPr>
            <a:endParaRPr lang="en-US" sz="2400" b="1" dirty="0"/>
          </a:p>
          <a:p>
            <a:pPr>
              <a:buFont typeface="Wingdings" pitchFamily="2" charset="2"/>
              <a:buChar char="Ø"/>
            </a:pPr>
            <a:r>
              <a:rPr lang="en-US" sz="2400" b="1" dirty="0">
                <a:latin typeface="Times New Roman" pitchFamily="18" charset="0"/>
                <a:cs typeface="Times New Roman" pitchFamily="18" charset="0"/>
              </a:rPr>
              <a:t>EXCRETION :</a:t>
            </a:r>
          </a:p>
          <a:p>
            <a:r>
              <a:rPr lang="en-US" sz="2400" dirty="0">
                <a:latin typeface="Times New Roman" pitchFamily="18" charset="0"/>
                <a:cs typeface="Times New Roman" pitchFamily="18" charset="0"/>
              </a:rPr>
              <a:t>The waste products either diffuse out of the sponge directly through the body wall .</a:t>
            </a:r>
          </a:p>
          <a:p>
            <a:r>
              <a:rPr lang="en-US" sz="2400" dirty="0">
                <a:latin typeface="Times New Roman" pitchFamily="18" charset="0"/>
                <a:cs typeface="Times New Roman" pitchFamily="18" charset="0"/>
              </a:rPr>
              <a:t>Flow out through </a:t>
            </a:r>
            <a:r>
              <a:rPr lang="en-US" sz="2400" dirty="0" err="1">
                <a:latin typeface="Times New Roman" pitchFamily="18" charset="0"/>
                <a:cs typeface="Times New Roman" pitchFamily="18" charset="0"/>
              </a:rPr>
              <a:t>osculum</a:t>
            </a:r>
            <a:r>
              <a:rPr lang="en-US" sz="2400" dirty="0">
                <a:latin typeface="Times New Roman" pitchFamily="18" charset="0"/>
                <a:cs typeface="Times New Roman" pitchFamily="18" charset="0"/>
              </a:rPr>
              <a:t>.</a:t>
            </a:r>
          </a:p>
          <a:p>
            <a:pPr algn="just">
              <a:buFont typeface="Wingdings" pitchFamily="2" charset="2"/>
              <a:buChar char="Ø"/>
            </a:pP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86"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lstStyle/>
          <a:p>
            <a:r>
              <a:rPr lang="en-US" b="1" dirty="0">
                <a:latin typeface="Times New Roman" pitchFamily="18" charset="0"/>
                <a:cs typeface="Times New Roman" pitchFamily="18" charset="0"/>
              </a:rPr>
              <a:t>Nervous System : </a:t>
            </a:r>
            <a:endParaRPr lang="en-US" dirty="0">
              <a:latin typeface="Times New Roman" pitchFamily="18" charset="0"/>
              <a:cs typeface="Times New Roman" pitchFamily="18" charset="0"/>
            </a:endParaRPr>
          </a:p>
        </p:txBody>
      </p:sp>
      <p:pic>
        <p:nvPicPr>
          <p:cNvPr id="2097152" name="Picture 4" descr="https://encrypted-tbn1.gstatic.com/images?q=tbn:ANd9GcRDF3UKP2kNUAw9_SJwmxWl2h7T5q4oa7k8GqyQvobhjVIJCrT2ow"/>
          <p:cNvPicPr>
            <a:picLocks noChangeAspect="1" noChangeArrowheads="1"/>
          </p:cNvPicPr>
          <p:nvPr/>
        </p:nvPicPr>
        <p:blipFill>
          <a:blip r:embed="rId3"/>
          <a:srcRect/>
          <a:stretch>
            <a:fillRect/>
          </a:stretch>
        </p:blipFill>
        <p:spPr bwMode="auto">
          <a:xfrm>
            <a:off x="4983205" y="1629138"/>
            <a:ext cx="3703595" cy="4876800"/>
          </a:xfrm>
          <a:prstGeom prst="rect">
            <a:avLst/>
          </a:prstGeom>
        </p:spPr>
        <p:style>
          <a:lnRef idx="2">
            <a:schemeClr val="dk1"/>
          </a:lnRef>
          <a:fillRef idx="1">
            <a:schemeClr val="lt1"/>
          </a:fillRef>
          <a:effectRef idx="0">
            <a:schemeClr val="dk1"/>
          </a:effectRef>
          <a:fontRef idx="minor">
            <a:schemeClr val="dk1"/>
          </a:fontRef>
        </p:style>
      </p:pic>
      <p:sp>
        <p:nvSpPr>
          <p:cNvPr id="1048703" name="TextBox 1048702"/>
          <p:cNvSpPr txBox="1"/>
          <p:nvPr/>
        </p:nvSpPr>
        <p:spPr>
          <a:xfrm>
            <a:off x="411204" y="2135868"/>
            <a:ext cx="4572000" cy="3863340"/>
          </a:xfrm>
          <a:prstGeom prst="rect">
            <a:avLst/>
          </a:prstGeom>
        </p:spPr>
        <p:txBody>
          <a:bodyPr wrap="square" rtlCol="0">
            <a:spAutoFit/>
          </a:bodyPr>
          <a:lstStyle/>
          <a:p>
            <a:r>
              <a:rPr lang="en-US" sz="2800">
                <a:solidFill>
                  <a:srgbClr val="000000"/>
                </a:solidFill>
              </a:rPr>
              <a:t>Sponges are the only multicellular animals without a nervous system. They do not have any nerve cells or sensory cells. But if the sponge is touched or pressure to the outside of a sponge, it will cause a contraction of its body.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0" name="Title 1"/>
          <p:cNvSpPr>
            <a:spLocks noGrp="1"/>
          </p:cNvSpPr>
          <p:nvPr>
            <p:ph type="title"/>
          </p:nvPr>
        </p:nvSpPr>
        <p:spPr>
          <a:xfrm>
            <a:off x="457200" y="274638"/>
            <a:ext cx="8229600" cy="1020762"/>
          </a:xfrm>
        </p:spPr>
        <p:style>
          <a:lnRef idx="1">
            <a:schemeClr val="accent1"/>
          </a:lnRef>
          <a:fillRef idx="3">
            <a:schemeClr val="accent1"/>
          </a:fillRef>
          <a:effectRef idx="2">
            <a:schemeClr val="accent1"/>
          </a:effectRef>
          <a:fontRef idx="minor">
            <a:schemeClr val="lt1"/>
          </a:fontRef>
        </p:style>
        <p:txBody>
          <a:bodyPr/>
          <a:lstStyle/>
          <a:p>
            <a:r>
              <a:rPr lang="en-US" b="1" dirty="0">
                <a:latin typeface="Times New Roman" pitchFamily="18" charset="0"/>
                <a:cs typeface="Times New Roman" pitchFamily="18" charset="0"/>
              </a:rPr>
              <a:t>Digestive System</a:t>
            </a:r>
          </a:p>
        </p:txBody>
      </p:sp>
      <p:sp>
        <p:nvSpPr>
          <p:cNvPr id="1048591" name="Content Placeholder 2"/>
          <p:cNvSpPr>
            <a:spLocks noGrp="1"/>
          </p:cNvSpPr>
          <p:nvPr>
            <p:ph idx="1"/>
          </p:nvPr>
        </p:nvSpPr>
        <p:spPr>
          <a:xfrm>
            <a:off x="457200" y="1600200"/>
            <a:ext cx="4343400" cy="4724400"/>
          </a:xfrm>
        </p:spPr>
        <p:style>
          <a:lnRef idx="1">
            <a:schemeClr val="accent1"/>
          </a:lnRef>
          <a:fillRef idx="2">
            <a:schemeClr val="accent1"/>
          </a:fillRef>
          <a:effectRef idx="1">
            <a:schemeClr val="accent1"/>
          </a:effectRef>
          <a:fontRef idx="minor">
            <a:schemeClr val="dk1"/>
          </a:fontRef>
        </p:style>
        <p:txBody>
          <a:bodyPr>
            <a:normAutofit fontScale="95833"/>
          </a:bodyPr>
          <a:lstStyle/>
          <a:p>
            <a:pPr algn="just">
              <a:buFont typeface="Wingdings" pitchFamily="2" charset="2"/>
              <a:buChar char="Ø"/>
            </a:pPr>
            <a:r>
              <a:rPr lang="en-US" sz="2400" dirty="0">
                <a:latin typeface="Times New Roman" pitchFamily="18" charset="0"/>
                <a:cs typeface="Times New Roman" pitchFamily="18" charset="0"/>
              </a:rPr>
              <a:t>Sponges are sessile so they cannot catch their food. Their bodies are covered with pores and canals that allows water to pass through. The water moves in and out by the beating of flagella on the collar cells. the collar cells capture food like bacteria, algae, and protozoans brought in by the movement of the collar cells. The food is then taken in and processed. </a:t>
            </a:r>
          </a:p>
        </p:txBody>
      </p:sp>
      <p:pic>
        <p:nvPicPr>
          <p:cNvPr id="2097154" name="Picture 4" descr="http://skeletalphylum.weebly.com/uploads/1/1/5/0/11503681/6715713_orig.jpg"/>
          <p:cNvPicPr>
            <a:picLocks noChangeAspect="1" noChangeArrowheads="1"/>
          </p:cNvPicPr>
          <p:nvPr/>
        </p:nvPicPr>
        <p:blipFill>
          <a:blip r:embed="rId2"/>
          <a:srcRect/>
          <a:stretch>
            <a:fillRect/>
          </a:stretch>
        </p:blipFill>
        <p:spPr bwMode="auto">
          <a:xfrm>
            <a:off x="4876800" y="1600200"/>
            <a:ext cx="3962400" cy="47244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4" name="Title 1"/>
          <p:cNvSpPr>
            <a:spLocks noGrp="1"/>
          </p:cNvSpPr>
          <p:nvPr>
            <p:ph type="title"/>
          </p:nvPr>
        </p:nvSpPr>
        <p:spPr>
          <a:xfrm>
            <a:off x="457200" y="274638"/>
            <a:ext cx="8229600" cy="944562"/>
          </a:xfrm>
        </p:spPr>
        <p:style>
          <a:lnRef idx="1">
            <a:schemeClr val="accent1"/>
          </a:lnRef>
          <a:fillRef idx="3">
            <a:schemeClr val="accent1"/>
          </a:fillRef>
          <a:effectRef idx="2">
            <a:schemeClr val="accent1"/>
          </a:effectRef>
          <a:fontRef idx="minor">
            <a:schemeClr val="lt1"/>
          </a:fontRef>
        </p:style>
        <p:txBody>
          <a:bodyPr>
            <a:normAutofit/>
          </a:bodyPr>
          <a:lstStyle/>
          <a:p>
            <a:r>
              <a:rPr lang="en-US" sz="4800" b="1" dirty="0">
                <a:latin typeface="Times New Roman" pitchFamily="18" charset="0"/>
                <a:cs typeface="Times New Roman" pitchFamily="18" charset="0"/>
              </a:rPr>
              <a:t>Reproduction </a:t>
            </a:r>
          </a:p>
        </p:txBody>
      </p:sp>
      <p:sp>
        <p:nvSpPr>
          <p:cNvPr id="1048595" name="Content Placeholder 2"/>
          <p:cNvSpPr>
            <a:spLocks noGrp="1"/>
          </p:cNvSpPr>
          <p:nvPr>
            <p:ph idx="1"/>
          </p:nvPr>
        </p:nvSpPr>
        <p:spPr>
          <a:xfrm>
            <a:off x="457200" y="1447801"/>
            <a:ext cx="8229600" cy="2667000"/>
          </a:xfrm>
        </p:spPr>
        <p:style>
          <a:lnRef idx="1">
            <a:schemeClr val="accent1"/>
          </a:lnRef>
          <a:fillRef idx="2">
            <a:schemeClr val="accent1"/>
          </a:fillRef>
          <a:effectRef idx="1">
            <a:schemeClr val="accent1"/>
          </a:effectRef>
          <a:fontRef idx="minor">
            <a:schemeClr val="dk1"/>
          </a:fontRef>
        </p:style>
        <p:txBody>
          <a:bodyPr>
            <a:normAutofit fontScale="95833"/>
          </a:bodyPr>
          <a:lstStyle/>
          <a:p>
            <a:pPr algn="just">
              <a:buFont typeface="Wingdings" pitchFamily="2" charset="2"/>
              <a:buChar char="Ø"/>
            </a:pPr>
            <a:r>
              <a:rPr lang="en-US" sz="2400" dirty="0">
                <a:latin typeface="Times New Roman" pitchFamily="18" charset="0"/>
                <a:cs typeface="Times New Roman" pitchFamily="18" charset="0"/>
              </a:rPr>
              <a:t>Sponges reproduce sexually and asexually. Sponges are hermaphrodites, meaning they are male and female. Sponges make sperm that flows through the water around them and is then absorbed into another sponge through its ostia. The sperm travels to the egg of another sponge. Fertilization occurs and, after a period of development, larvae are released into the surrounding water.</a:t>
            </a:r>
          </a:p>
        </p:txBody>
      </p:sp>
      <p:pic>
        <p:nvPicPr>
          <p:cNvPr id="2097157" name="Picture 2" descr="https://sites.google.com/site/jacobdakotaporifera/_/rsrc/1468861903579/reproduction/Spoonge.jpg"/>
          <p:cNvPicPr>
            <a:picLocks noChangeAspect="1" noChangeArrowheads="1"/>
          </p:cNvPicPr>
          <p:nvPr/>
        </p:nvPicPr>
        <p:blipFill>
          <a:blip r:embed="rId2"/>
          <a:srcRect/>
          <a:stretch>
            <a:fillRect/>
          </a:stretch>
        </p:blipFill>
        <p:spPr bwMode="auto">
          <a:xfrm>
            <a:off x="990600" y="4191000"/>
            <a:ext cx="7239000" cy="2667000"/>
          </a:xfrm>
          <a:prstGeom prst="rect">
            <a:avLst/>
          </a:prstGeom>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8" name="Title 1"/>
          <p:cNvSpPr>
            <a:spLocks noGrp="1"/>
          </p:cNvSpPr>
          <p:nvPr>
            <p:ph type="title"/>
          </p:nvPr>
        </p:nvSpPr>
        <p:spPr>
          <a:xfrm>
            <a:off x="2286000" y="274638"/>
            <a:ext cx="5486400" cy="1325562"/>
          </a:xfrm>
        </p:spPr>
        <p:style>
          <a:lnRef idx="1">
            <a:schemeClr val="accent1"/>
          </a:lnRef>
          <a:fillRef idx="3">
            <a:schemeClr val="accent1"/>
          </a:fillRef>
          <a:effectRef idx="2">
            <a:schemeClr val="accent1"/>
          </a:effectRef>
          <a:fontRef idx="minor">
            <a:schemeClr val="lt1"/>
          </a:fontRef>
        </p:style>
        <p:txBody>
          <a:bodyPr>
            <a:normAutofit/>
          </a:bodyPr>
          <a:lstStyle/>
          <a:p>
            <a:r>
              <a:rPr lang="en-US" sz="4800" b="1" dirty="0" smtClean="0">
                <a:latin typeface="Times New Roman" pitchFamily="18" charset="0"/>
                <a:cs typeface="Times New Roman" pitchFamily="18" charset="0"/>
              </a:rPr>
              <a:t>Cont... </a:t>
            </a:r>
            <a:endParaRPr lang="en-US" sz="4800" b="1" dirty="0">
              <a:latin typeface="Times New Roman" pitchFamily="18" charset="0"/>
              <a:cs typeface="Times New Roman" pitchFamily="18" charset="0"/>
            </a:endParaRPr>
          </a:p>
        </p:txBody>
      </p:sp>
      <p:sp>
        <p:nvSpPr>
          <p:cNvPr id="1048599" name="Content Placeholder 2"/>
          <p:cNvSpPr>
            <a:spLocks noGrp="1"/>
          </p:cNvSpPr>
          <p:nvPr>
            <p:ph idx="1"/>
          </p:nvPr>
        </p:nvSpPr>
        <p:spPr>
          <a:xfrm>
            <a:off x="457200" y="1752601"/>
            <a:ext cx="4953000" cy="4800599"/>
          </a:xfrm>
        </p:spPr>
        <p:style>
          <a:lnRef idx="1">
            <a:schemeClr val="accent1"/>
          </a:lnRef>
          <a:fillRef idx="2">
            <a:schemeClr val="accent1"/>
          </a:fillRef>
          <a:effectRef idx="1">
            <a:schemeClr val="accent1"/>
          </a:effectRef>
          <a:fontRef idx="minor">
            <a:schemeClr val="dk1"/>
          </a:fontRef>
        </p:style>
        <p:txBody>
          <a:bodyPr>
            <a:normAutofit/>
          </a:bodyPr>
          <a:lstStyle/>
          <a:p>
            <a:pPr algn="just">
              <a:lnSpc>
                <a:spcPct val="200000"/>
              </a:lnSpc>
              <a:buFont typeface="Wingdings" pitchFamily="2" charset="2"/>
              <a:buChar char="Ø"/>
            </a:pPr>
            <a:r>
              <a:rPr lang="en-US" sz="2400" dirty="0">
                <a:latin typeface="Times New Roman" pitchFamily="18" charset="0"/>
                <a:cs typeface="Times New Roman" pitchFamily="18" charset="0"/>
              </a:rPr>
              <a:t>Sponges also reproduce asexually by budding. The way budding works, is if a piece of the sponge is cut off or falls off, that piece will grow into a whole new sponge.</a:t>
            </a:r>
          </a:p>
        </p:txBody>
      </p:sp>
      <p:pic>
        <p:nvPicPr>
          <p:cNvPr id="2097161" name="Picture 2" descr="https://sites.google.com/site/jacobdakotaporifera/_/rsrc/1468861903263/reproduction/Green%20Bud.jpg?height=314&amp;width=320"/>
          <p:cNvPicPr>
            <a:picLocks noChangeAspect="1" noChangeArrowheads="1"/>
          </p:cNvPicPr>
          <p:nvPr/>
        </p:nvPicPr>
        <p:blipFill>
          <a:blip r:embed="rId2"/>
          <a:srcRect/>
          <a:stretch>
            <a:fillRect/>
          </a:stretch>
        </p:blipFill>
        <p:spPr bwMode="auto">
          <a:xfrm>
            <a:off x="5486399" y="1752600"/>
            <a:ext cx="3505201" cy="47244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0" name="Title 1"/>
          <p:cNvSpPr>
            <a:spLocks noGrp="1"/>
          </p:cNvSpPr>
          <p:nvPr>
            <p:ph type="title"/>
          </p:nvPr>
        </p:nvSpPr>
        <p:spPr>
          <a:xfrm>
            <a:off x="457200" y="274638"/>
            <a:ext cx="8229600" cy="1020762"/>
          </a:xfrm>
        </p:spPr>
        <p:style>
          <a:lnRef idx="1">
            <a:schemeClr val="accent1"/>
          </a:lnRef>
          <a:fillRef idx="3">
            <a:schemeClr val="accent1"/>
          </a:fillRef>
          <a:effectRef idx="2">
            <a:schemeClr val="accent1"/>
          </a:effectRef>
          <a:fontRef idx="minor">
            <a:schemeClr val="lt1"/>
          </a:fontRef>
        </p:style>
        <p:txBody>
          <a:bodyPr/>
          <a:lstStyle/>
          <a:p>
            <a:r>
              <a:rPr lang="en-US" b="1" dirty="0">
                <a:latin typeface="Times New Roman" pitchFamily="18" charset="0"/>
                <a:cs typeface="Times New Roman" pitchFamily="18" charset="0"/>
              </a:rPr>
              <a:t>Other Facts……</a:t>
            </a:r>
          </a:p>
        </p:txBody>
      </p:sp>
      <p:sp>
        <p:nvSpPr>
          <p:cNvPr id="1048641"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fontScale="92857" lnSpcReduction="10000"/>
          </a:bodyPr>
          <a:lstStyle/>
          <a:p>
            <a:pPr marL="514350" indent="-514350">
              <a:lnSpc>
                <a:spcPct val="150000"/>
              </a:lnSpc>
              <a:buFont typeface="+mj-lt"/>
              <a:buAutoNum type="arabicPeriod"/>
            </a:pPr>
            <a:r>
              <a:rPr lang="en-US" sz="2800" dirty="0">
                <a:latin typeface="Times New Roman" pitchFamily="18" charset="0"/>
                <a:cs typeface="Times New Roman" pitchFamily="18" charset="0"/>
              </a:rPr>
              <a:t>They have the ability to regrow body parts if they are cut of accidently.</a:t>
            </a:r>
          </a:p>
          <a:p>
            <a:pPr marL="514350" indent="-514350">
              <a:lnSpc>
                <a:spcPct val="150000"/>
              </a:lnSpc>
              <a:buFont typeface="+mj-lt"/>
              <a:buAutoNum type="arabicPeriod"/>
            </a:pPr>
            <a:r>
              <a:rPr lang="en-US" sz="2800" dirty="0">
                <a:latin typeface="Times New Roman" pitchFamily="18" charset="0"/>
                <a:cs typeface="Times New Roman" pitchFamily="18" charset="0"/>
              </a:rPr>
              <a:t>A new type of sponge are found yearly.</a:t>
            </a:r>
          </a:p>
          <a:p>
            <a:pPr marL="514350" indent="-514350">
              <a:lnSpc>
                <a:spcPct val="150000"/>
              </a:lnSpc>
              <a:buFont typeface="+mj-lt"/>
              <a:buAutoNum type="arabicPeriod"/>
            </a:pPr>
            <a:r>
              <a:rPr lang="en-US" sz="2800" dirty="0">
                <a:latin typeface="Times New Roman" pitchFamily="18" charset="0"/>
                <a:cs typeface="Times New Roman" pitchFamily="18" charset="0"/>
              </a:rPr>
              <a:t>Sponges are one of the simplest animals on Earth </a:t>
            </a:r>
          </a:p>
          <a:p>
            <a:pPr marL="514350" indent="-514350">
              <a:lnSpc>
                <a:spcPct val="150000"/>
              </a:lnSpc>
              <a:buFont typeface="+mj-lt"/>
              <a:buAutoNum type="arabicPeriod"/>
            </a:pPr>
            <a:r>
              <a:rPr lang="en-US" sz="2800" dirty="0">
                <a:latin typeface="Times New Roman" pitchFamily="18" charset="0"/>
                <a:cs typeface="Times New Roman" pitchFamily="18" charset="0"/>
              </a:rPr>
              <a:t>There are more then 5000 species of sponges </a:t>
            </a:r>
          </a:p>
          <a:p>
            <a:pPr marL="514350" indent="-514350">
              <a:lnSpc>
                <a:spcPct val="150000"/>
              </a:lnSpc>
              <a:buFont typeface="+mj-lt"/>
              <a:buAutoNum type="arabicPeriod"/>
            </a:pPr>
            <a:r>
              <a:rPr lang="en-US" sz="2800" dirty="0">
                <a:latin typeface="Times New Roman" pitchFamily="18" charset="0"/>
                <a:cs typeface="Times New Roman" pitchFamily="18" charset="0"/>
              </a:rPr>
              <a:t>There are only 200 species are known as fresh water sponges.</a:t>
            </a:r>
          </a:p>
          <a:p>
            <a:pPr>
              <a:lnSpc>
                <a:spcPct val="150000"/>
              </a:lnSpc>
              <a:buNone/>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Title 1"/>
          <p:cNvSpPr>
            <a:spLocks noGrp="1"/>
          </p:cNvSpPr>
          <p:nvPr>
            <p:ph type="title"/>
          </p:nvPr>
        </p:nvSpPr>
        <p:spPr/>
        <p:style>
          <a:lnRef idx="1">
            <a:schemeClr val="accent1"/>
          </a:lnRef>
          <a:fillRef idx="3">
            <a:schemeClr val="accent1"/>
          </a:fillRef>
          <a:effectRef idx="2">
            <a:schemeClr val="accent1"/>
          </a:effectRef>
          <a:fontRef idx="minor">
            <a:schemeClr val="lt1"/>
          </a:fontRef>
        </p:style>
        <p:txBody>
          <a:bodyPr>
            <a:normAutofit/>
          </a:bodyPr>
          <a:lstStyle/>
          <a:p>
            <a:pPr algn="l"/>
            <a:r>
              <a:rPr lang="en-US" b="1" dirty="0" smtClean="0">
                <a:latin typeface="Times New Roman" pitchFamily="18" charset="0"/>
                <a:cs typeface="Times New Roman" pitchFamily="18" charset="0"/>
              </a:rPr>
              <a:t>Cont….</a:t>
            </a:r>
            <a:endParaRPr lang="en-US" b="1" dirty="0">
              <a:latin typeface="Times New Roman" pitchFamily="18" charset="0"/>
              <a:cs typeface="Times New Roman" pitchFamily="18" charset="0"/>
            </a:endParaRPr>
          </a:p>
        </p:txBody>
      </p:sp>
      <p:sp>
        <p:nvSpPr>
          <p:cNvPr id="1048608" name="Content Placeholder 2"/>
          <p:cNvSpPr>
            <a:spLocks noGrp="1"/>
          </p:cNvSpPr>
          <p:nvPr>
            <p:ph idx="1"/>
          </p:nvPr>
        </p:nvSpPr>
        <p:spPr/>
        <p:style>
          <a:lnRef idx="1">
            <a:schemeClr val="accent1"/>
          </a:lnRef>
          <a:fillRef idx="2">
            <a:schemeClr val="accent1"/>
          </a:fillRef>
          <a:effectRef idx="1">
            <a:schemeClr val="accent1"/>
          </a:effectRef>
          <a:fontRef idx="minor">
            <a:schemeClr val="dk1"/>
          </a:fontRef>
        </p:style>
        <p:txBody>
          <a:bodyPr>
            <a:normAutofit/>
          </a:bodyPr>
          <a:lstStyle/>
          <a:p>
            <a:pPr algn="just">
              <a:lnSpc>
                <a:spcPct val="150000"/>
              </a:lnSpc>
              <a:buFont typeface="Wingdings" pitchFamily="2" charset="2"/>
              <a:buChar char="§"/>
            </a:pPr>
            <a:r>
              <a:rPr lang="en-US" sz="2800" dirty="0">
                <a:latin typeface="Times New Roman" pitchFamily="18" charset="0"/>
                <a:cs typeface="Times New Roman" pitchFamily="18" charset="0"/>
              </a:rPr>
              <a:t>Robert Grant who coined the term Porifera which in Latin means pore bearing.</a:t>
            </a:r>
          </a:p>
          <a:p>
            <a:pPr algn="just">
              <a:lnSpc>
                <a:spcPct val="150000"/>
              </a:lnSpc>
              <a:buFont typeface="Wingdings" pitchFamily="2" charset="2"/>
              <a:buChar char="§"/>
            </a:pPr>
            <a:r>
              <a:rPr lang="en-US" sz="2800" dirty="0">
                <a:latin typeface="Times New Roman" pitchFamily="18" charset="0"/>
                <a:cs typeface="Times New Roman" pitchFamily="18" charset="0"/>
              </a:rPr>
              <a:t>Animals (L. Porus=pore; ferre=to bear). It is believed that sponges might have evolved. </a:t>
            </a:r>
          </a:p>
          <a:p>
            <a:pPr algn="just">
              <a:lnSpc>
                <a:spcPct val="150000"/>
              </a:lnSpc>
              <a:buFont typeface="Wingdings" pitchFamily="2" charset="2"/>
              <a:buChar char="§"/>
            </a:pPr>
            <a:r>
              <a:rPr lang="en-US" sz="2800" dirty="0">
                <a:latin typeface="Times New Roman" pitchFamily="18" charset="0"/>
                <a:cs typeface="Times New Roman" pitchFamily="18" charset="0"/>
              </a:rPr>
              <a:t>From the colonial </a:t>
            </a:r>
            <a:r>
              <a:rPr lang="en-US" sz="2800" dirty="0" err="1">
                <a:latin typeface="Times New Roman" pitchFamily="18" charset="0"/>
                <a:cs typeface="Times New Roman" pitchFamily="18" charset="0"/>
              </a:rPr>
              <a:t>choanoflagellate</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protozoans</a:t>
            </a:r>
            <a:r>
              <a:rPr lang="en-US" sz="2800" dirty="0">
                <a:latin typeface="Times New Roman" pitchFamily="18" charset="0"/>
                <a:cs typeface="Times New Roman" pitchFamily="18" charset="0"/>
              </a:rPr>
              <a:t> sponges represent an evolutionary blind offshoot.</a:t>
            </a:r>
          </a:p>
          <a:p>
            <a:pPr algn="just">
              <a:buFont typeface="Wingdings" pitchFamily="2" charset="2"/>
              <a:buChar char="§"/>
            </a:pP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pPr algn="l"/>
            <a:r>
              <a:rPr lang="en-US" b="1" dirty="0" smtClean="0">
                <a:latin typeface="Times New Roman" pitchFamily="18" charset="0"/>
                <a:cs typeface="Times New Roman" pitchFamily="18" charset="0"/>
              </a:rPr>
              <a:t>Cont… </a:t>
            </a:r>
            <a:endParaRPr lang="en-US" b="1" dirty="0">
              <a:latin typeface="Times New Roman" pitchFamily="18" charset="0"/>
              <a:cs typeface="Times New Roman" pitchFamily="18" charset="0"/>
            </a:endParaRPr>
          </a:p>
        </p:txBody>
      </p:sp>
      <p:sp>
        <p:nvSpPr>
          <p:cNvPr id="1048610" name="Content Placeholder 2"/>
          <p:cNvSpPr>
            <a:spLocks noGrp="1"/>
          </p:cNvSpPr>
          <p:nvPr>
            <p:ph idx="1"/>
          </p:nvPr>
        </p:nvSpPr>
        <p:spPr>
          <a:xfrm>
            <a:off x="457200" y="1600201"/>
            <a:ext cx="5257800" cy="4648199"/>
          </a:xfrm>
        </p:spPr>
        <p:style>
          <a:lnRef idx="1">
            <a:schemeClr val="accent1"/>
          </a:lnRef>
          <a:fillRef idx="2">
            <a:schemeClr val="accent1"/>
          </a:fillRef>
          <a:effectRef idx="1">
            <a:schemeClr val="accent1"/>
          </a:effectRef>
          <a:fontRef idx="minor">
            <a:schemeClr val="dk1"/>
          </a:fontRef>
        </p:style>
        <p:txBody>
          <a:bodyPr>
            <a:normAutofit lnSpcReduction="10000"/>
          </a:bodyPr>
          <a:lstStyle/>
          <a:p>
            <a:pPr algn="just" fontAlgn="base">
              <a:lnSpc>
                <a:spcPct val="120000"/>
              </a:lnSpc>
              <a:buFont typeface="Wingdings" pitchFamily="2" charset="2"/>
              <a:buChar char="Ø"/>
            </a:pPr>
            <a:r>
              <a:rPr lang="en-US" sz="2400" dirty="0">
                <a:latin typeface="Times New Roman" pitchFamily="18" charset="0"/>
                <a:cs typeface="Times New Roman" pitchFamily="18" charset="0"/>
              </a:rPr>
              <a:t>A phylum of primitive invertebrate animals comprising the sponges and having a cellular grade of construction without true tissue or organ formation but with the body permeated by canals and chambers through which a current of water flows and passes in its course through one or more cavities lined with choanocytes.</a:t>
            </a:r>
          </a:p>
          <a:p>
            <a:pPr algn="just">
              <a:lnSpc>
                <a:spcPct val="120000"/>
              </a:lnSpc>
              <a:buNone/>
            </a:pPr>
            <a:r>
              <a:rPr lang="en-US" sz="2400" dirty="0">
                <a:latin typeface="Times New Roman" pitchFamily="18" charset="0"/>
                <a:cs typeface="Times New Roman" pitchFamily="18" charset="0"/>
              </a:rPr>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pic>
        <p:nvPicPr>
          <p:cNvPr id="2097168" name="Picture 2" descr="PPT - Sponges PowerPoint Presentation, free download - ID:6854807"/>
          <p:cNvPicPr>
            <a:picLocks noChangeAspect="1" noChangeArrowheads="1"/>
          </p:cNvPicPr>
          <p:nvPr/>
        </p:nvPicPr>
        <p:blipFill>
          <a:blip r:embed="rId2"/>
          <a:srcRect/>
          <a:stretch>
            <a:fillRect/>
          </a:stretch>
        </p:blipFill>
        <p:spPr bwMode="auto">
          <a:xfrm>
            <a:off x="5715000" y="1600200"/>
            <a:ext cx="3276600" cy="4648200"/>
          </a:xfrm>
          <a:prstGeom prst="rect">
            <a:avLst/>
          </a:prstGeom>
          <a:noFill/>
        </p:spPr>
      </p:pic>
      <p:sp>
        <p:nvSpPr>
          <p:cNvPr id="1048611" name="TextBox 1048610"/>
          <p:cNvSpPr txBox="1"/>
          <p:nvPr/>
        </p:nvSpPr>
        <p:spPr>
          <a:xfrm>
            <a:off x="5221432" y="-2006809"/>
            <a:ext cx="4572000" cy="510540"/>
          </a:xfrm>
          <a:prstGeom prst="rect">
            <a:avLst/>
          </a:prstGeom>
        </p:spPr>
        <p:txBody>
          <a:bodyPr wrap="square" rtlCol="0">
            <a:spAutoFit/>
          </a:bodyPr>
          <a:lstStyle/>
          <a:p>
            <a:r>
              <a:rPr lang="en-US" sz="2800">
                <a:solidFill>
                  <a:srgbClr val="000000"/>
                </a:solidFill>
              </a:rPr>
              <a:t>of      </a:t>
            </a:r>
          </a:p>
        </p:txBody>
      </p:sp>
    </p:spTree>
  </p:cSld>
  <p:clrMapOvr>
    <a:masterClrMapping/>
  </p:clrMapOvr>
  <p:timing>
    <p:tnLst>
      <p:par>
        <p:cTn id="1" dur="indefinite" restart="never" nodeType="tmRoot">
          <p:childTnLst>
            <p:seq concurrent="1" nextAc="seek">
              <p:cTn id="2" restart="whenNotActive" fill="hold" evtFilter="cancelBubble" nodeType="interactiveSeq"/>
            </p:seq>
            <p:seq concurrent="1" nextAc="seek">
              <p:cTn id="3" restart="whenNotActive" fill="hold" evtFilter="cancelBubble" nodeType="interactiveSeq"/>
            </p:seq>
            <p:seq concurrent="1" nextAc="seek">
              <p:cTn id="4" restart="whenNotActive" fill="hold" evtFilter="cancelBubble" nodeType="interactiveSeq"/>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2" name="Content Placeholder 2"/>
          <p:cNvSpPr>
            <a:spLocks noGrp="1"/>
          </p:cNvSpPr>
          <p:nvPr>
            <p:ph idx="1"/>
          </p:nvPr>
        </p:nvSpPr>
        <p:spPr>
          <a:xfrm>
            <a:off x="457200" y="1295400"/>
            <a:ext cx="8229600" cy="5334000"/>
          </a:xfrm>
        </p:spPr>
        <p:style>
          <a:lnRef idx="1">
            <a:schemeClr val="accent1"/>
          </a:lnRef>
          <a:fillRef idx="2">
            <a:schemeClr val="accent1"/>
          </a:fillRef>
          <a:effectRef idx="1">
            <a:schemeClr val="accent1"/>
          </a:effectRef>
          <a:fontRef idx="minor">
            <a:schemeClr val="dk1"/>
          </a:fontRef>
        </p:style>
        <p:txBody>
          <a:bodyPr>
            <a:noAutofit/>
          </a:bodyPr>
          <a:lstStyle/>
          <a:p>
            <a:pPr>
              <a:buFont typeface="Wingdings" pitchFamily="2" charset="2"/>
              <a:buChar char="§"/>
            </a:pPr>
            <a:r>
              <a:rPr lang="en-US" sz="2400" dirty="0">
                <a:latin typeface="Times New Roman" pitchFamily="18" charset="0"/>
                <a:cs typeface="Times New Roman" pitchFamily="18" charset="0"/>
              </a:rPr>
              <a:t>Almost every species of Porifera lives in a marine climate, although some are learning to adapt to freshwater. Roughly 150 species of sponge are freshwater animals, 150 of the recorded 5,000 or more. </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a:p>
            <a:pPr>
              <a:buFont typeface="Wingdings" pitchFamily="2" charset="2"/>
              <a:buChar char="§"/>
            </a:pPr>
            <a:r>
              <a:rPr lang="en-US" sz="2400" dirty="0">
                <a:latin typeface="Times New Roman" pitchFamily="18" charset="0"/>
                <a:cs typeface="Times New Roman" pitchFamily="18" charset="0"/>
              </a:rPr>
              <a:t>Sponges are found in almost every ocean in the biosphere. Because there are so many species living in many different biomes their preference for habitat differs greatly, for example living in depths ranging from 8,500 feet (some even found at 25,000 ft) to the intertidal zone (below sea level at high tide and above at low). As long as there is a suitable surface to attach itself to and substantial amounts of detritus, sponges will survive in almost any depth. </a:t>
            </a: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endParaRPr lang="en-US" sz="2000" dirty="0">
              <a:latin typeface="Times New Roman" pitchFamily="18" charset="0"/>
              <a:cs typeface="Times New Roman" pitchFamily="18" charset="0"/>
            </a:endParaRPr>
          </a:p>
        </p:txBody>
      </p:sp>
      <p:sp>
        <p:nvSpPr>
          <p:cNvPr id="1048613" name="Rectangle 3"/>
          <p:cNvSpPr/>
          <p:nvPr/>
        </p:nvSpPr>
        <p:spPr>
          <a:xfrm>
            <a:off x="457200" y="381000"/>
            <a:ext cx="2743200" cy="76944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buNone/>
            </a:pPr>
            <a:r>
              <a:rPr lang="en-US" sz="4400" b="1" dirty="0">
                <a:latin typeface="Times New Roman" pitchFamily="18" charset="0"/>
                <a:cs typeface="Times New Roman" pitchFamily="18" charset="0"/>
              </a:rPr>
              <a:t>Habitat</a:t>
            </a:r>
            <a:r>
              <a:rPr lang="en-US" sz="2800" b="1" dirty="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restart="whenNotActive" fill="hold" evtFilter="cancelBubble" nodeType="interactiveSeq"/>
            </p:seq>
            <p:seq concurrent="1" nextAc="seek">
              <p:cTn id="3" restart="whenNotActive" fill="hold" evtFilter="cancelBubble" nodeType="interactiveSeq"/>
            </p:seq>
            <p:seq concurrent="1" nextAc="seek">
              <p:cTn id="4" restart="whenNotActive" fill="hold" evtFilter="cancelBubble" nodeType="interactiveSeq"/>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
          <p:cNvSpPr>
            <a:spLocks noGrp="1"/>
          </p:cNvSpPr>
          <p:nvPr>
            <p:ph type="title"/>
          </p:nvPr>
        </p:nvSpPr>
        <p:spPr>
          <a:xfrm>
            <a:off x="1524000" y="274638"/>
            <a:ext cx="6172200" cy="1173162"/>
          </a:xfrm>
        </p:spPr>
        <p:style>
          <a:lnRef idx="1">
            <a:schemeClr val="accent1"/>
          </a:lnRef>
          <a:fillRef idx="3">
            <a:schemeClr val="accent1"/>
          </a:fillRef>
          <a:effectRef idx="2">
            <a:schemeClr val="accent1"/>
          </a:effectRef>
          <a:fontRef idx="minor">
            <a:schemeClr val="lt1"/>
          </a:fontRef>
        </p:style>
        <p:txBody>
          <a:bodyPr>
            <a:normAutofit/>
          </a:bodyPr>
          <a:lstStyle/>
          <a:p>
            <a:r>
              <a:rPr lang="en-US" sz="4800" b="1" dirty="0">
                <a:latin typeface="Times New Roman" pitchFamily="18" charset="0"/>
                <a:cs typeface="Times New Roman" pitchFamily="18" charset="0"/>
              </a:rPr>
              <a:t>Pores</a:t>
            </a:r>
          </a:p>
        </p:txBody>
      </p:sp>
      <p:sp>
        <p:nvSpPr>
          <p:cNvPr id="1048615" name="Content Placeholder 2"/>
          <p:cNvSpPr>
            <a:spLocks noGrp="1"/>
          </p:cNvSpPr>
          <p:nvPr>
            <p:ph idx="1"/>
          </p:nvPr>
        </p:nvSpPr>
        <p:spPr>
          <a:xfrm>
            <a:off x="457200" y="1600200"/>
            <a:ext cx="4572000" cy="4525963"/>
          </a:xfrm>
        </p:spPr>
        <p:style>
          <a:lnRef idx="1">
            <a:schemeClr val="accent1"/>
          </a:lnRef>
          <a:fillRef idx="2">
            <a:schemeClr val="accent1"/>
          </a:fillRef>
          <a:effectRef idx="1">
            <a:schemeClr val="accent1"/>
          </a:effectRef>
          <a:fontRef idx="minor">
            <a:schemeClr val="dk1"/>
          </a:fontRef>
        </p:style>
        <p:txBody>
          <a:bodyPr>
            <a:normAutofit/>
          </a:bodyPr>
          <a:lstStyle/>
          <a:p>
            <a:pPr algn="just"/>
            <a:r>
              <a:rPr lang="en-US" sz="2400" dirty="0">
                <a:latin typeface="Times New Roman" pitchFamily="18" charset="0"/>
                <a:cs typeface="Times New Roman" pitchFamily="18" charset="0"/>
              </a:rPr>
              <a:t>The name </a:t>
            </a:r>
            <a:r>
              <a:rPr lang="en-US" sz="2400" b="1" dirty="0">
                <a:latin typeface="Times New Roman" pitchFamily="18" charset="0"/>
                <a:cs typeface="Times New Roman" pitchFamily="18" charset="0"/>
              </a:rPr>
              <a:t>porifera</a:t>
            </a:r>
            <a:r>
              <a:rPr lang="en-US" sz="2400" dirty="0">
                <a:latin typeface="Times New Roman" pitchFamily="18" charset="0"/>
                <a:cs typeface="Times New Roman" pitchFamily="18" charset="0"/>
              </a:rPr>
              <a:t> means '</a:t>
            </a:r>
            <a:r>
              <a:rPr lang="en-US" sz="2400" b="1" dirty="0">
                <a:latin typeface="Times New Roman" pitchFamily="18" charset="0"/>
                <a:cs typeface="Times New Roman" pitchFamily="18" charset="0"/>
              </a:rPr>
              <a:t>pore</a:t>
            </a:r>
            <a:r>
              <a:rPr lang="en-US" sz="2400" dirty="0">
                <a:latin typeface="Times New Roman" pitchFamily="18" charset="0"/>
                <a:cs typeface="Times New Roman" pitchFamily="18" charset="0"/>
              </a:rPr>
              <a:t> bearer' in Latin (a </a:t>
            </a:r>
            <a:r>
              <a:rPr lang="en-US" sz="2400" b="1" dirty="0">
                <a:latin typeface="Times New Roman" pitchFamily="18" charset="0"/>
                <a:cs typeface="Times New Roman" pitchFamily="18" charset="0"/>
              </a:rPr>
              <a:t>pore</a:t>
            </a:r>
            <a:r>
              <a:rPr lang="en-US" sz="2400" dirty="0">
                <a:latin typeface="Times New Roman" pitchFamily="18" charset="0"/>
                <a:cs typeface="Times New Roman" pitchFamily="18" charset="0"/>
              </a:rPr>
              <a:t> is a tiny hole). A sponge's body is covered by a skin, one cell thick. This skin has lots of small </a:t>
            </a:r>
            <a:r>
              <a:rPr lang="en-US" sz="2400" b="1" dirty="0">
                <a:latin typeface="Times New Roman" pitchFamily="18" charset="0"/>
                <a:cs typeface="Times New Roman" pitchFamily="18" charset="0"/>
              </a:rPr>
              <a:t>pores</a:t>
            </a:r>
            <a:r>
              <a:rPr lang="en-US" sz="2400" dirty="0">
                <a:latin typeface="Times New Roman" pitchFamily="18" charset="0"/>
                <a:cs typeface="Times New Roman" pitchFamily="18" charset="0"/>
              </a:rPr>
              <a:t> and a few large openings. In Sponges Collar cells pump water through the entire sponge and filter out food for the sponge cells to eat.</a:t>
            </a:r>
          </a:p>
        </p:txBody>
      </p:sp>
      <p:pic>
        <p:nvPicPr>
          <p:cNvPr id="2097171" name="Picture 2" descr="Phylum Porifera, Project Report on Phylum Porifera, Carnivorous ..."/>
          <p:cNvPicPr>
            <a:picLocks noChangeAspect="1" noChangeArrowheads="1"/>
          </p:cNvPicPr>
          <p:nvPr/>
        </p:nvPicPr>
        <p:blipFill>
          <a:blip r:embed="rId2"/>
          <a:srcRect/>
          <a:stretch>
            <a:fillRect/>
          </a:stretch>
        </p:blipFill>
        <p:spPr bwMode="auto">
          <a:xfrm>
            <a:off x="5084574" y="1600200"/>
            <a:ext cx="3830826" cy="4495800"/>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eq>
            <p:seq concurrent="1" nextAc="seek">
              <p:cTn id="3" restart="whenNotActive" fill="hold" evtFilter="cancelBubble" nodeType="interactiveSeq"/>
            </p:seq>
            <p:seq concurrent="1" nextAc="seek">
              <p:cTn id="4" restart="whenNotActive" fill="hold" evtFilter="cancelBubble" nodeType="interactiveSeq"/>
            </p:seq>
            <p:seq concurrent="1" nextAc="seek">
              <p:cTn id="5" restart="whenNotActive" fill="hold" evtFilter="cancelBubble" nodeType="interactiveSeq"/>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
          <p:cNvSpPr>
            <a:spLocks noGrp="1"/>
          </p:cNvSpPr>
          <p:nvPr>
            <p:ph type="title"/>
          </p:nvPr>
        </p:nvSpPr>
        <p:spPr>
          <a:xfrm>
            <a:off x="1981200" y="381000"/>
            <a:ext cx="4953000" cy="1066800"/>
          </a:xfrm>
        </p:spPr>
        <p:style>
          <a:lnRef idx="0">
            <a:schemeClr val="accent1"/>
          </a:lnRef>
          <a:fillRef idx="3">
            <a:schemeClr val="accent1"/>
          </a:fillRef>
          <a:effectRef idx="3">
            <a:schemeClr val="accent1"/>
          </a:effectRef>
          <a:fontRef idx="minor">
            <a:schemeClr val="lt1"/>
          </a:fontRef>
        </p:style>
        <p:txBody>
          <a:bodyPr/>
          <a:lstStyle/>
          <a:p>
            <a:r>
              <a:rPr lang="en-US" b="1" dirty="0">
                <a:latin typeface="Times New Roman" pitchFamily="18" charset="0"/>
                <a:cs typeface="Times New Roman" pitchFamily="18" charset="0"/>
              </a:rPr>
              <a:t>Size </a:t>
            </a:r>
          </a:p>
        </p:txBody>
      </p:sp>
      <p:sp>
        <p:nvSpPr>
          <p:cNvPr id="1048617" name="Content Placeholder 2"/>
          <p:cNvSpPr>
            <a:spLocks noGrp="1"/>
          </p:cNvSpPr>
          <p:nvPr>
            <p:ph idx="1"/>
          </p:nvPr>
        </p:nvSpPr>
        <p:spPr>
          <a:xfrm>
            <a:off x="457200" y="1600200"/>
            <a:ext cx="4648200" cy="4800600"/>
          </a:xfrm>
        </p:spPr>
        <p:style>
          <a:lnRef idx="1">
            <a:schemeClr val="accent1"/>
          </a:lnRef>
          <a:fillRef idx="2">
            <a:schemeClr val="accent1"/>
          </a:fillRef>
          <a:effectRef idx="1">
            <a:schemeClr val="accent1"/>
          </a:effectRef>
          <a:fontRef idx="minor">
            <a:schemeClr val="dk1"/>
          </a:fontRef>
        </p:style>
        <p:txBody>
          <a:bodyPr>
            <a:normAutofit/>
          </a:bodyPr>
          <a:lstStyle/>
          <a:p>
            <a:pPr algn="just"/>
            <a:r>
              <a:rPr lang="en-US" sz="2400" dirty="0">
                <a:latin typeface="Times New Roman" pitchFamily="18" charset="0"/>
                <a:cs typeface="Times New Roman" pitchFamily="18" charset="0"/>
              </a:rPr>
              <a:t>Most sponges are only a few </a:t>
            </a:r>
            <a:r>
              <a:rPr lang="en-US" sz="2400" dirty="0" err="1">
                <a:latin typeface="Times New Roman" pitchFamily="18" charset="0"/>
                <a:cs typeface="Times New Roman" pitchFamily="18" charset="0"/>
              </a:rPr>
              <a:t>centimetres</a:t>
            </a:r>
            <a:r>
              <a:rPr lang="en-US" sz="2400" dirty="0">
                <a:latin typeface="Times New Roman" pitchFamily="18" charset="0"/>
                <a:cs typeface="Times New Roman" pitchFamily="18" charset="0"/>
              </a:rPr>
              <a:t> in size, but some urn-shaped or shapeless ones are less than a </a:t>
            </a:r>
            <a:r>
              <a:rPr lang="en-US" sz="2400" dirty="0" err="1">
                <a:latin typeface="Times New Roman" pitchFamily="18" charset="0"/>
                <a:cs typeface="Times New Roman" pitchFamily="18" charset="0"/>
              </a:rPr>
              <a:t>centimetre</a:t>
            </a:r>
            <a:r>
              <a:rPr lang="en-US" sz="2400" dirty="0">
                <a:latin typeface="Times New Roman" pitchFamily="18" charset="0"/>
                <a:cs typeface="Times New Roman" pitchFamily="18" charset="0"/>
              </a:rPr>
              <a:t> (0.4 inch); others, shaped like vases, tubes, or branches, may be one to two metres (3.3–6.6 feet) tall, and broad rounded masses may be one to two metres in diameter. Size within a species may vary with age, environmental conditions, and food supply.</a:t>
            </a:r>
          </a:p>
        </p:txBody>
      </p:sp>
      <p:pic>
        <p:nvPicPr>
          <p:cNvPr id="2097173" name="Picture 2" descr="10 Best Phylum Porifera images | Sea sponge, Sea creatures, Under ..."/>
          <p:cNvPicPr>
            <a:picLocks noChangeAspect="1" noChangeArrowheads="1"/>
          </p:cNvPicPr>
          <p:nvPr/>
        </p:nvPicPr>
        <p:blipFill>
          <a:blip r:embed="rId2"/>
          <a:srcRect/>
          <a:stretch>
            <a:fillRect/>
          </a:stretch>
        </p:blipFill>
        <p:spPr bwMode="auto">
          <a:xfrm>
            <a:off x="5105400" y="1600200"/>
            <a:ext cx="3429000" cy="2647084"/>
          </a:xfrm>
          <a:prstGeom prst="rect">
            <a:avLst/>
          </a:prstGeom>
          <a:noFill/>
        </p:spPr>
      </p:pic>
      <p:pic>
        <p:nvPicPr>
          <p:cNvPr id="2097174" name="Picture 4" descr="Phylum Porifera refers to sponge, Porifera refers to the pores on ..."/>
          <p:cNvPicPr>
            <a:picLocks noChangeAspect="1" noChangeArrowheads="1"/>
          </p:cNvPicPr>
          <p:nvPr/>
        </p:nvPicPr>
        <p:blipFill>
          <a:blip r:embed="rId3"/>
          <a:srcRect/>
          <a:stretch>
            <a:fillRect/>
          </a:stretch>
        </p:blipFill>
        <p:spPr bwMode="auto">
          <a:xfrm>
            <a:off x="5105400" y="4267200"/>
            <a:ext cx="3429000" cy="2162176"/>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8" name="Title 1"/>
          <p:cNvSpPr>
            <a:spLocks noGrp="1"/>
          </p:cNvSpPr>
          <p:nvPr>
            <p:ph type="title"/>
          </p:nvPr>
        </p:nvSpPr>
        <p:spPr>
          <a:xfrm>
            <a:off x="1981200" y="274638"/>
            <a:ext cx="5486400" cy="1143000"/>
          </a:xfrm>
        </p:spPr>
        <p:style>
          <a:lnRef idx="0">
            <a:schemeClr val="accent1"/>
          </a:lnRef>
          <a:fillRef idx="3">
            <a:schemeClr val="accent1"/>
          </a:fillRef>
          <a:effectRef idx="3">
            <a:schemeClr val="accent1"/>
          </a:effectRef>
          <a:fontRef idx="minor">
            <a:schemeClr val="lt1"/>
          </a:fontRef>
        </p:style>
        <p:txBody>
          <a:bodyPr/>
          <a:lstStyle/>
          <a:p>
            <a:r>
              <a:rPr lang="en-US" b="1" dirty="0">
                <a:latin typeface="Times New Roman" pitchFamily="18" charset="0"/>
                <a:cs typeface="Times New Roman" pitchFamily="18" charset="0"/>
              </a:rPr>
              <a:t>Symmetry</a:t>
            </a:r>
            <a:endParaRPr lang="en-US" dirty="0">
              <a:latin typeface="Times New Roman" pitchFamily="18" charset="0"/>
              <a:cs typeface="Times New Roman" pitchFamily="18" charset="0"/>
            </a:endParaRPr>
          </a:p>
        </p:txBody>
      </p:sp>
      <p:sp>
        <p:nvSpPr>
          <p:cNvPr id="1048619" name="Content Placeholder 4"/>
          <p:cNvSpPr>
            <a:spLocks noGrp="1"/>
          </p:cNvSpPr>
          <p:nvPr>
            <p:ph idx="1"/>
          </p:nvPr>
        </p:nvSpPr>
        <p:spPr>
          <a:xfrm>
            <a:off x="457200" y="1600200"/>
            <a:ext cx="4038600" cy="4495800"/>
          </a:xfrm>
        </p:spPr>
        <p:style>
          <a:lnRef idx="1">
            <a:schemeClr val="accent1"/>
          </a:lnRef>
          <a:fillRef idx="2">
            <a:schemeClr val="accent1"/>
          </a:fillRef>
          <a:effectRef idx="1">
            <a:schemeClr val="accent1"/>
          </a:effectRef>
          <a:fontRef idx="minor">
            <a:schemeClr val="dk1"/>
          </a:fontRef>
        </p:style>
        <p:txBody>
          <a:bodyPr>
            <a:normAutofit/>
          </a:bodyPr>
          <a:lstStyle/>
          <a:p>
            <a:pPr algn="just">
              <a:buFont typeface="Wingdings" pitchFamily="2" charset="2"/>
              <a:buChar char="Ø"/>
            </a:pPr>
            <a:r>
              <a:rPr lang="en-US" sz="2400" dirty="0">
                <a:latin typeface="Times New Roman" pitchFamily="18" charset="0"/>
                <a:cs typeface="Times New Roman" pitchFamily="18" charset="0"/>
              </a:rPr>
              <a:t>Only sponges (Phylum Porifera) have asymmetrical body plans.</a:t>
            </a:r>
          </a:p>
          <a:p>
            <a:pPr algn="just">
              <a:buFont typeface="Wingdings" pitchFamily="2" charset="2"/>
              <a:buChar char="Ø"/>
            </a:pPr>
            <a:r>
              <a:rPr lang="en-US" sz="2400" dirty="0">
                <a:latin typeface="Times New Roman" pitchFamily="18" charset="0"/>
                <a:cs typeface="Times New Roman" pitchFamily="18" charset="0"/>
              </a:rPr>
              <a:t>Some </a:t>
            </a:r>
            <a:r>
              <a:rPr lang="en-US" sz="2400" b="1" dirty="0">
                <a:latin typeface="Times New Roman" pitchFamily="18" charset="0"/>
                <a:cs typeface="Times New Roman" pitchFamily="18" charset="0"/>
              </a:rPr>
              <a:t>animals</a:t>
            </a:r>
            <a:r>
              <a:rPr lang="en-US" sz="2400" dirty="0">
                <a:latin typeface="Times New Roman" pitchFamily="18" charset="0"/>
                <a:cs typeface="Times New Roman" pitchFamily="18" charset="0"/>
              </a:rPr>
              <a:t> start life with one type of body symmetry, but develop a different type as adults; for example, sea stars are classified as bilaterally symmetrical even though their adult forms are radially symmetrical.</a:t>
            </a:r>
          </a:p>
        </p:txBody>
      </p:sp>
      <p:pic>
        <p:nvPicPr>
          <p:cNvPr id="2097176" name="Picture 4" descr="C:\Users\Faisal\Desktop\slide_2.jpg"/>
          <p:cNvPicPr>
            <a:picLocks noChangeAspect="1" noChangeArrowheads="1"/>
          </p:cNvPicPr>
          <p:nvPr/>
        </p:nvPicPr>
        <p:blipFill>
          <a:blip r:embed="rId2"/>
          <a:srcRect/>
          <a:stretch>
            <a:fillRect/>
          </a:stretch>
        </p:blipFill>
        <p:spPr bwMode="auto">
          <a:xfrm>
            <a:off x="4495800" y="1600200"/>
            <a:ext cx="4267200" cy="4500113"/>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
          <p:cNvSpPr>
            <a:spLocks noGrp="1"/>
          </p:cNvSpPr>
          <p:nvPr>
            <p:ph type="title"/>
          </p:nvPr>
        </p:nvSpPr>
        <p:spPr/>
        <p:style>
          <a:lnRef idx="0">
            <a:schemeClr val="accent1"/>
          </a:lnRef>
          <a:fillRef idx="3">
            <a:schemeClr val="accent1"/>
          </a:fillRef>
          <a:effectRef idx="3">
            <a:schemeClr val="accent1"/>
          </a:effectRef>
          <a:fontRef idx="minor">
            <a:schemeClr val="lt1"/>
          </a:fontRef>
        </p:style>
        <p:txBody>
          <a:bodyPr/>
          <a:lstStyle/>
          <a:p>
            <a:r>
              <a:rPr lang="en-US" b="1" dirty="0">
                <a:latin typeface="Times New Roman" pitchFamily="18" charset="0"/>
                <a:cs typeface="Times New Roman" pitchFamily="18" charset="0"/>
              </a:rPr>
              <a:t>Classes of Phylum </a:t>
            </a:r>
            <a:r>
              <a:rPr lang="en-US" b="1" dirty="0" err="1">
                <a:latin typeface="Times New Roman" pitchFamily="18" charset="0"/>
                <a:cs typeface="Times New Roman" pitchFamily="18" charset="0"/>
              </a:rPr>
              <a:t>Porifera</a:t>
            </a:r>
            <a:endParaRPr lang="en-US" b="1" dirty="0">
              <a:latin typeface="Times New Roman" pitchFamily="18" charset="0"/>
              <a:cs typeface="Times New Roman" pitchFamily="18" charset="0"/>
            </a:endParaRPr>
          </a:p>
        </p:txBody>
      </p:sp>
      <p:sp>
        <p:nvSpPr>
          <p:cNvPr id="1048621" name="Content Placeholder 2"/>
          <p:cNvSpPr>
            <a:spLocks noGrp="1"/>
          </p:cNvSpPr>
          <p:nvPr>
            <p:ph idx="1"/>
          </p:nvPr>
        </p:nvSpPr>
        <p:spPr>
          <a:xfrm>
            <a:off x="457200" y="1600200"/>
            <a:ext cx="5334000" cy="5029200"/>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buFont typeface="Wingdings" pitchFamily="2" charset="2"/>
              <a:buChar char="Ø"/>
            </a:pPr>
            <a:r>
              <a:rPr lang="en-US" sz="2800" dirty="0">
                <a:latin typeface="Times New Roman" pitchFamily="18" charset="0"/>
                <a:cs typeface="Times New Roman" pitchFamily="18" charset="0"/>
              </a:rPr>
              <a:t>The phylum Porifera, which means "pore bearing," consists of three classes of sponges, which together contain more than 5,000 species.</a:t>
            </a:r>
          </a:p>
          <a:p>
            <a:pPr>
              <a:lnSpc>
                <a:spcPct val="150000"/>
              </a:lnSpc>
              <a:buFont typeface="Wingdings" pitchFamily="2" charset="2"/>
              <a:buChar char="§"/>
            </a:pPr>
            <a:r>
              <a:rPr lang="en-US" sz="2800" b="1" dirty="0">
                <a:latin typeface="Times New Roman" pitchFamily="18" charset="0"/>
                <a:cs typeface="Times New Roman" pitchFamily="18" charset="0"/>
              </a:rPr>
              <a:t>Class </a:t>
            </a:r>
            <a:r>
              <a:rPr lang="en-US" sz="2800" b="1" dirty="0" err="1">
                <a:latin typeface="Times New Roman" pitchFamily="18" charset="0"/>
                <a:cs typeface="Times New Roman" pitchFamily="18" charset="0"/>
              </a:rPr>
              <a:t>Demospongiae</a:t>
            </a:r>
            <a:endParaRPr lang="en-US" sz="2800" b="1" dirty="0">
              <a:latin typeface="Times New Roman" pitchFamily="18" charset="0"/>
              <a:cs typeface="Times New Roman" pitchFamily="18" charset="0"/>
            </a:endParaRPr>
          </a:p>
          <a:p>
            <a:pPr>
              <a:lnSpc>
                <a:spcPct val="150000"/>
              </a:lnSpc>
              <a:buFont typeface="Wingdings" pitchFamily="2" charset="2"/>
              <a:buChar char="§"/>
            </a:pPr>
            <a:r>
              <a:rPr lang="en-US" sz="2800" b="1" dirty="0">
                <a:latin typeface="Times New Roman" pitchFamily="18" charset="0"/>
                <a:cs typeface="Times New Roman" pitchFamily="18" charset="0"/>
              </a:rPr>
              <a:t>Class </a:t>
            </a:r>
            <a:r>
              <a:rPr lang="en-US" sz="2800" b="1" dirty="0" err="1">
                <a:latin typeface="Times New Roman" pitchFamily="18" charset="0"/>
                <a:cs typeface="Times New Roman" pitchFamily="18" charset="0"/>
              </a:rPr>
              <a:t>Hexactinellida</a:t>
            </a:r>
            <a:endParaRPr lang="en-US" sz="2800" b="1" dirty="0">
              <a:latin typeface="Times New Roman" pitchFamily="18" charset="0"/>
              <a:cs typeface="Times New Roman" pitchFamily="18" charset="0"/>
            </a:endParaRPr>
          </a:p>
          <a:p>
            <a:pPr>
              <a:lnSpc>
                <a:spcPct val="150000"/>
              </a:lnSpc>
              <a:buFont typeface="Wingdings" pitchFamily="2" charset="2"/>
              <a:buChar char="§"/>
            </a:pPr>
            <a:r>
              <a:rPr lang="en-US" sz="2800" b="1" dirty="0">
                <a:latin typeface="Times New Roman" pitchFamily="18" charset="0"/>
                <a:cs typeface="Times New Roman" pitchFamily="18" charset="0"/>
              </a:rPr>
              <a:t>Class </a:t>
            </a:r>
            <a:r>
              <a:rPr lang="en-US" sz="2800" b="1" dirty="0" err="1">
                <a:latin typeface="Times New Roman" pitchFamily="18" charset="0"/>
                <a:cs typeface="Times New Roman" pitchFamily="18" charset="0"/>
              </a:rPr>
              <a:t>Calcarea</a:t>
            </a:r>
            <a:endParaRPr lang="en-US" sz="2800" b="1" dirty="0">
              <a:latin typeface="Times New Roman" pitchFamily="18" charset="0"/>
              <a:cs typeface="Times New Roman" pitchFamily="18" charset="0"/>
            </a:endParaRPr>
          </a:p>
          <a:p>
            <a:endParaRPr lang="en-US" sz="2400" dirty="0">
              <a:latin typeface="Times New Roman" pitchFamily="18" charset="0"/>
              <a:cs typeface="Times New Roman" pitchFamily="18" charset="0"/>
            </a:endParaRPr>
          </a:p>
        </p:txBody>
      </p:sp>
      <p:pic>
        <p:nvPicPr>
          <p:cNvPr id="2097178" name="Picture 2" descr="Demosponge - Wikipedia"/>
          <p:cNvPicPr>
            <a:picLocks noChangeAspect="1" noChangeArrowheads="1"/>
          </p:cNvPicPr>
          <p:nvPr/>
        </p:nvPicPr>
        <p:blipFill>
          <a:blip r:embed="rId2" cstate="print"/>
          <a:srcRect/>
          <a:stretch>
            <a:fillRect/>
          </a:stretch>
        </p:blipFill>
        <p:spPr bwMode="auto">
          <a:xfrm>
            <a:off x="6096001" y="1600200"/>
            <a:ext cx="2209800" cy="1676400"/>
          </a:xfrm>
          <a:prstGeom prst="rect">
            <a:avLst/>
          </a:prstGeom>
          <a:noFill/>
        </p:spPr>
      </p:pic>
      <p:pic>
        <p:nvPicPr>
          <p:cNvPr id="2097179" name="Picture 4" descr="Hexactinellid - Wikipedia"/>
          <p:cNvPicPr>
            <a:picLocks noChangeAspect="1" noChangeArrowheads="1"/>
          </p:cNvPicPr>
          <p:nvPr/>
        </p:nvPicPr>
        <p:blipFill>
          <a:blip r:embed="rId3"/>
          <a:srcRect/>
          <a:stretch>
            <a:fillRect/>
          </a:stretch>
        </p:blipFill>
        <p:spPr bwMode="auto">
          <a:xfrm>
            <a:off x="6096000" y="3352800"/>
            <a:ext cx="2286000" cy="1792225"/>
          </a:xfrm>
          <a:prstGeom prst="rect">
            <a:avLst/>
          </a:prstGeom>
          <a:noFill/>
        </p:spPr>
      </p:pic>
      <p:pic>
        <p:nvPicPr>
          <p:cNvPr id="2097180" name="Picture 6" descr="Calcareous Sponges - Calcarea"/>
          <p:cNvPicPr>
            <a:picLocks noChangeAspect="1" noChangeArrowheads="1"/>
          </p:cNvPicPr>
          <p:nvPr/>
        </p:nvPicPr>
        <p:blipFill>
          <a:blip r:embed="rId4" cstate="print"/>
          <a:srcRect/>
          <a:stretch>
            <a:fillRect/>
          </a:stretch>
        </p:blipFill>
        <p:spPr bwMode="auto">
          <a:xfrm>
            <a:off x="6096000" y="5257800"/>
            <a:ext cx="2286000" cy="14478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1278</Words>
  <Application>Microsoft Office PowerPoint</Application>
  <PresentationFormat>On-screen Show (4:3)</PresentationFormat>
  <Paragraphs>111</Paragraphs>
  <Slides>26</Slides>
  <Notes>1</Notes>
  <HiddenSlides>0</HiddenSlides>
  <MMClips>1</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Slide 1</vt:lpstr>
      <vt:lpstr>Introduction</vt:lpstr>
      <vt:lpstr>Cont….</vt:lpstr>
      <vt:lpstr>Cont… </vt:lpstr>
      <vt:lpstr>Slide 5</vt:lpstr>
      <vt:lpstr>Pores</vt:lpstr>
      <vt:lpstr>Size </vt:lpstr>
      <vt:lpstr>Symmetry</vt:lpstr>
      <vt:lpstr>Classes of Phylum Porifera</vt:lpstr>
      <vt:lpstr>Cont… </vt:lpstr>
      <vt:lpstr>Canal System </vt:lpstr>
      <vt:lpstr>Body Wall</vt:lpstr>
      <vt:lpstr>Functions of the Water Current</vt:lpstr>
      <vt:lpstr>Types of Canal System</vt:lpstr>
      <vt:lpstr>Ascon Type of Canal System</vt:lpstr>
      <vt:lpstr>Sycon Type of Canal System</vt:lpstr>
      <vt:lpstr>Leucon Type of Canal System</vt:lpstr>
      <vt:lpstr>Locomotion </vt:lpstr>
      <vt:lpstr>Nutrition </vt:lpstr>
      <vt:lpstr>Respiratory System</vt:lpstr>
      <vt:lpstr>Circulatory System :</vt:lpstr>
      <vt:lpstr>Nervous System : </vt:lpstr>
      <vt:lpstr>Digestive System</vt:lpstr>
      <vt:lpstr>Reproduction </vt:lpstr>
      <vt:lpstr>Cont... </vt:lpstr>
      <vt:lpstr>Other Facts……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Phylum Porifera   Definition and Characteristics</dc:title>
  <dc:creator>Faisal</dc:creator>
  <cp:lastModifiedBy>User</cp:lastModifiedBy>
  <cp:revision>4</cp:revision>
  <dcterms:created xsi:type="dcterms:W3CDTF">2006-08-13T02:00:00Z</dcterms:created>
  <dcterms:modified xsi:type="dcterms:W3CDTF">2020-05-20T11:49:29Z</dcterms:modified>
</cp:coreProperties>
</file>