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4"/>
  </p:notesMasterIdLst>
  <p:sldIdLst>
    <p:sldId id="304" r:id="rId2"/>
    <p:sldId id="305"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isal" initials="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3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3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3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3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3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3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2" name="Group 6"/>
          <p:cNvGrpSpPr/>
          <p:nvPr/>
        </p:nvGrpSpPr>
        <p:grpSpPr>
          <a:xfrm>
            <a:off x="0" y="-8467"/>
            <a:ext cx="12192000" cy="6866467"/>
            <a:chOff x="0" y="-8467"/>
            <a:chExt cx="12192000" cy="6866467"/>
          </a:xfrm>
        </p:grpSpPr>
        <p:cxnSp>
          <p:nvCxnSpPr>
            <p:cNvPr id="3145730" name="Straight Connector 31"/>
            <p:cNvCxnSpPr>
              <a:cxnSpLocks/>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20"/>
            <p:cNvCxnSpPr>
              <a:cxnSpLocks/>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8610"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1"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2"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3"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4"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5"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6"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7"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618"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1048619"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48620"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1048621" name="Footer Placeholder 4"/>
          <p:cNvSpPr>
            <a:spLocks noGrp="1"/>
          </p:cNvSpPr>
          <p:nvPr>
            <p:ph type="ftr" sz="quarter" idx="11"/>
          </p:nvPr>
        </p:nvSpPr>
        <p:spPr/>
        <p:txBody>
          <a:bodyPr/>
          <a:lstStyle/>
          <a:p>
            <a:endParaRPr lang="en-US" dirty="0"/>
          </a:p>
        </p:txBody>
      </p:sp>
      <p:sp>
        <p:nvSpPr>
          <p:cNvPr id="1048622"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1048703"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1048704"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05"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1048706" name="Footer Placeholder 4"/>
          <p:cNvSpPr>
            <a:spLocks noGrp="1"/>
          </p:cNvSpPr>
          <p:nvPr>
            <p:ph type="ftr" sz="quarter" idx="11"/>
          </p:nvPr>
        </p:nvSpPr>
        <p:spPr/>
        <p:txBody>
          <a:bodyPr/>
          <a:lstStyle/>
          <a:p>
            <a:endParaRPr lang="en-US" dirty="0"/>
          </a:p>
        </p:txBody>
      </p:sp>
      <p:sp>
        <p:nvSpPr>
          <p:cNvPr id="1048707"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048666"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1048667"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Click to edit Master text styles</a:t>
            </a:r>
          </a:p>
        </p:txBody>
      </p:sp>
      <p:sp>
        <p:nvSpPr>
          <p:cNvPr id="1048668"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69"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1048670" name="Footer Placeholder 4"/>
          <p:cNvSpPr>
            <a:spLocks noGrp="1"/>
          </p:cNvSpPr>
          <p:nvPr>
            <p:ph type="ftr" sz="quarter" idx="11"/>
          </p:nvPr>
        </p:nvSpPr>
        <p:spPr/>
        <p:txBody>
          <a:bodyPr/>
          <a:lstStyle/>
          <a:p>
            <a:endParaRPr lang="en-US" dirty="0"/>
          </a:p>
        </p:txBody>
      </p:sp>
      <p:sp>
        <p:nvSpPr>
          <p:cNvPr id="1048671"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048672"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048673"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1048698"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1048699"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00"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1048701" name="Footer Placeholder 4"/>
          <p:cNvSpPr>
            <a:spLocks noGrp="1"/>
          </p:cNvSpPr>
          <p:nvPr>
            <p:ph type="ftr" sz="quarter" idx="11"/>
          </p:nvPr>
        </p:nvSpPr>
        <p:spPr/>
        <p:txBody>
          <a:bodyPr/>
          <a:lstStyle/>
          <a:p>
            <a:endParaRPr lang="en-US" dirty="0"/>
          </a:p>
        </p:txBody>
      </p:sp>
      <p:sp>
        <p:nvSpPr>
          <p:cNvPr id="1048702"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048658"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1048659"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Click to edit Master text styles</a:t>
            </a:r>
          </a:p>
        </p:txBody>
      </p:sp>
      <p:sp>
        <p:nvSpPr>
          <p:cNvPr id="1048660"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61"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1048662" name="Footer Placeholder 4"/>
          <p:cNvSpPr>
            <a:spLocks noGrp="1"/>
          </p:cNvSpPr>
          <p:nvPr>
            <p:ph type="ftr" sz="quarter" idx="11"/>
          </p:nvPr>
        </p:nvSpPr>
        <p:spPr/>
        <p:txBody>
          <a:bodyPr/>
          <a:lstStyle/>
          <a:p>
            <a:endParaRPr lang="en-US" dirty="0"/>
          </a:p>
        </p:txBody>
      </p:sp>
      <p:sp>
        <p:nvSpPr>
          <p:cNvPr id="1048663"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04866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04866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1048714"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1048715"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Click to edit Master text styles</a:t>
            </a:r>
          </a:p>
        </p:txBody>
      </p:sp>
      <p:sp>
        <p:nvSpPr>
          <p:cNvPr id="1048716"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17"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1048718" name="Footer Placeholder 4"/>
          <p:cNvSpPr>
            <a:spLocks noGrp="1"/>
          </p:cNvSpPr>
          <p:nvPr>
            <p:ph type="ftr" sz="quarter" idx="11"/>
          </p:nvPr>
        </p:nvSpPr>
        <p:spPr/>
        <p:txBody>
          <a:bodyPr/>
          <a:lstStyle/>
          <a:p>
            <a:endParaRPr lang="en-US" dirty="0"/>
          </a:p>
        </p:txBody>
      </p:sp>
      <p:sp>
        <p:nvSpPr>
          <p:cNvPr id="1048719"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80" name="Title 1"/>
          <p:cNvSpPr>
            <a:spLocks noGrp="1"/>
          </p:cNvSpPr>
          <p:nvPr>
            <p:ph type="title"/>
          </p:nvPr>
        </p:nvSpPr>
        <p:spPr/>
        <p:txBody>
          <a:bodyPr/>
          <a:lstStyle/>
          <a:p>
            <a:r>
              <a:rPr lang="en-US"/>
              <a:t>Click to edit Master title style</a:t>
            </a:r>
            <a:endParaRPr lang="en-US" dirty="0"/>
          </a:p>
        </p:txBody>
      </p:sp>
      <p:sp>
        <p:nvSpPr>
          <p:cNvPr id="1048681"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82" name="Date Placeholder 3"/>
          <p:cNvSpPr>
            <a:spLocks noGrp="1"/>
          </p:cNvSpPr>
          <p:nvPr>
            <p:ph type="dt" sz="half" idx="10"/>
          </p:nvPr>
        </p:nvSpPr>
        <p:spPr/>
        <p:txBody>
          <a:bodyPr/>
          <a:lstStyle/>
          <a:p>
            <a:fld id="{55C6B4A9-1611-4792-9094-5F34BCA07E0B}" type="datetimeFigureOut">
              <a:rPr lang="en-US" dirty="0"/>
              <a:pPr/>
              <a:t>5/20/2020</a:t>
            </a:fld>
            <a:endParaRPr lang="en-US" dirty="0"/>
          </a:p>
        </p:txBody>
      </p:sp>
      <p:sp>
        <p:nvSpPr>
          <p:cNvPr id="1048683" name="Footer Placeholder 4"/>
          <p:cNvSpPr>
            <a:spLocks noGrp="1"/>
          </p:cNvSpPr>
          <p:nvPr>
            <p:ph type="ftr" sz="quarter" idx="11"/>
          </p:nvPr>
        </p:nvSpPr>
        <p:spPr/>
        <p:txBody>
          <a:bodyPr/>
          <a:lstStyle/>
          <a:p>
            <a:endParaRPr lang="en-US" dirty="0"/>
          </a:p>
        </p:txBody>
      </p:sp>
      <p:sp>
        <p:nvSpPr>
          <p:cNvPr id="1048684"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726"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1048727"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28"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1048729" name="Footer Placeholder 4"/>
          <p:cNvSpPr>
            <a:spLocks noGrp="1"/>
          </p:cNvSpPr>
          <p:nvPr>
            <p:ph type="ftr" sz="quarter" idx="11"/>
          </p:nvPr>
        </p:nvSpPr>
        <p:spPr/>
        <p:txBody>
          <a:bodyPr/>
          <a:lstStyle/>
          <a:p>
            <a:endParaRPr lang="en-US" dirty="0"/>
          </a:p>
        </p:txBody>
      </p:sp>
      <p:sp>
        <p:nvSpPr>
          <p:cNvPr id="1048730"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9"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1048590"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91"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1048592" name="Footer Placeholder 4"/>
          <p:cNvSpPr>
            <a:spLocks noGrp="1"/>
          </p:cNvSpPr>
          <p:nvPr>
            <p:ph type="ftr" sz="quarter" idx="11"/>
          </p:nvPr>
        </p:nvSpPr>
        <p:spPr/>
        <p:txBody>
          <a:bodyPr/>
          <a:lstStyle/>
          <a:p>
            <a:endParaRPr lang="en-US" dirty="0"/>
          </a:p>
        </p:txBody>
      </p:sp>
      <p:sp>
        <p:nvSpPr>
          <p:cNvPr id="1048593"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85"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1048686"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87"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1048688" name="Footer Placeholder 4"/>
          <p:cNvSpPr>
            <a:spLocks noGrp="1"/>
          </p:cNvSpPr>
          <p:nvPr>
            <p:ph type="ftr" sz="quarter" idx="11"/>
          </p:nvPr>
        </p:nvSpPr>
        <p:spPr/>
        <p:txBody>
          <a:bodyPr/>
          <a:lstStyle/>
          <a:p>
            <a:endParaRPr lang="en-US" dirty="0"/>
          </a:p>
        </p:txBody>
      </p:sp>
      <p:sp>
        <p:nvSpPr>
          <p:cNvPr id="1048689"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08" name="Title 1"/>
          <p:cNvSpPr>
            <a:spLocks noGrp="1"/>
          </p:cNvSpPr>
          <p:nvPr>
            <p:ph type="title"/>
          </p:nvPr>
        </p:nvSpPr>
        <p:spPr/>
        <p:txBody>
          <a:bodyPr/>
          <a:lstStyle/>
          <a:p>
            <a:r>
              <a:rPr lang="en-US"/>
              <a:t>Click to edit Master title style</a:t>
            </a:r>
            <a:endParaRPr lang="en-US" dirty="0"/>
          </a:p>
        </p:txBody>
      </p:sp>
      <p:sp>
        <p:nvSpPr>
          <p:cNvPr id="1048709"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10"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11" name="Date Placeholder 4"/>
          <p:cNvSpPr>
            <a:spLocks noGrp="1"/>
          </p:cNvSpPr>
          <p:nvPr>
            <p:ph type="dt" sz="half" idx="10"/>
          </p:nvPr>
        </p:nvSpPr>
        <p:spPr/>
        <p:txBody>
          <a:bodyPr/>
          <a:lstStyle/>
          <a:p>
            <a:fld id="{EB712588-04B1-427B-82EE-E8DB90309F08}" type="datetimeFigureOut">
              <a:rPr lang="en-US" dirty="0"/>
              <a:pPr/>
              <a:t>5/20/2020</a:t>
            </a:fld>
            <a:endParaRPr lang="en-US" dirty="0"/>
          </a:p>
        </p:txBody>
      </p:sp>
      <p:sp>
        <p:nvSpPr>
          <p:cNvPr id="1048712" name="Footer Placeholder 5"/>
          <p:cNvSpPr>
            <a:spLocks noGrp="1"/>
          </p:cNvSpPr>
          <p:nvPr>
            <p:ph type="ftr" sz="quarter" idx="11"/>
          </p:nvPr>
        </p:nvSpPr>
        <p:spPr/>
        <p:txBody>
          <a:bodyPr/>
          <a:lstStyle/>
          <a:p>
            <a:endParaRPr lang="en-US" dirty="0"/>
          </a:p>
        </p:txBody>
      </p:sp>
      <p:sp>
        <p:nvSpPr>
          <p:cNvPr id="1048713"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90" name="Title 1"/>
          <p:cNvSpPr>
            <a:spLocks noGrp="1"/>
          </p:cNvSpPr>
          <p:nvPr>
            <p:ph type="title"/>
          </p:nvPr>
        </p:nvSpPr>
        <p:spPr/>
        <p:txBody>
          <a:bodyPr/>
          <a:lstStyle/>
          <a:p>
            <a:r>
              <a:rPr lang="en-US"/>
              <a:t>Click to edit Master title style</a:t>
            </a:r>
            <a:endParaRPr lang="en-US" dirty="0"/>
          </a:p>
        </p:txBody>
      </p:sp>
      <p:sp>
        <p:nvSpPr>
          <p:cNvPr id="1048691"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92"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93"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94"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95" name="Date Placeholder 6"/>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1048696" name="Footer Placeholder 7"/>
          <p:cNvSpPr>
            <a:spLocks noGrp="1"/>
          </p:cNvSpPr>
          <p:nvPr>
            <p:ph type="ftr" sz="quarter" idx="11"/>
          </p:nvPr>
        </p:nvSpPr>
        <p:spPr/>
        <p:txBody>
          <a:bodyPr/>
          <a:lstStyle/>
          <a:p>
            <a:endParaRPr lang="en-US" dirty="0"/>
          </a:p>
        </p:txBody>
      </p:sp>
      <p:sp>
        <p:nvSpPr>
          <p:cNvPr id="1048697"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54"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1048655" name="Date Placeholder 2"/>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1048656" name="Footer Placeholder 3"/>
          <p:cNvSpPr>
            <a:spLocks noGrp="1"/>
          </p:cNvSpPr>
          <p:nvPr>
            <p:ph type="ftr" sz="quarter" idx="11"/>
          </p:nvPr>
        </p:nvSpPr>
        <p:spPr/>
        <p:txBody>
          <a:bodyPr/>
          <a:lstStyle/>
          <a:p>
            <a:endParaRPr lang="en-US" dirty="0"/>
          </a:p>
        </p:txBody>
      </p:sp>
      <p:sp>
        <p:nvSpPr>
          <p:cNvPr id="1048657"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06" name="Date Placeholder 1"/>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1048607" name="Footer Placeholder 2"/>
          <p:cNvSpPr>
            <a:spLocks noGrp="1"/>
          </p:cNvSpPr>
          <p:nvPr>
            <p:ph type="ftr" sz="quarter" idx="11"/>
          </p:nvPr>
        </p:nvSpPr>
        <p:spPr/>
        <p:txBody>
          <a:bodyPr/>
          <a:lstStyle/>
          <a:p>
            <a:endParaRPr lang="en-US" dirty="0"/>
          </a:p>
        </p:txBody>
      </p:sp>
      <p:sp>
        <p:nvSpPr>
          <p:cNvPr id="1048608"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20"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1048721"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22"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1048723" name="Date Placeholder 4"/>
          <p:cNvSpPr>
            <a:spLocks noGrp="1"/>
          </p:cNvSpPr>
          <p:nvPr>
            <p:ph type="dt" sz="half" idx="10"/>
          </p:nvPr>
        </p:nvSpPr>
        <p:spPr/>
        <p:txBody>
          <a:bodyPr/>
          <a:lstStyle/>
          <a:p>
            <a:fld id="{42A54C80-263E-416B-A8E0-580EDEADCBDC}" type="datetimeFigureOut">
              <a:rPr lang="en-US" dirty="0"/>
              <a:pPr/>
              <a:t>5/20/2020</a:t>
            </a:fld>
            <a:endParaRPr lang="en-US" dirty="0"/>
          </a:p>
        </p:txBody>
      </p:sp>
      <p:sp>
        <p:nvSpPr>
          <p:cNvPr id="1048724" name="Footer Placeholder 5"/>
          <p:cNvSpPr>
            <a:spLocks noGrp="1"/>
          </p:cNvSpPr>
          <p:nvPr>
            <p:ph type="ftr" sz="quarter" idx="11"/>
          </p:nvPr>
        </p:nvSpPr>
        <p:spPr/>
        <p:txBody>
          <a:bodyPr/>
          <a:lstStyle/>
          <a:p>
            <a:endParaRPr lang="en-US" dirty="0"/>
          </a:p>
        </p:txBody>
      </p:sp>
      <p:sp>
        <p:nvSpPr>
          <p:cNvPr id="1048725"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74"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1048675"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676"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77" name="Date Placeholder 4"/>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1048678" name="Footer Placeholder 5"/>
          <p:cNvSpPr>
            <a:spLocks noGrp="1"/>
          </p:cNvSpPr>
          <p:nvPr>
            <p:ph type="ftr" sz="quarter" idx="11"/>
          </p:nvPr>
        </p:nvSpPr>
        <p:spPr/>
        <p:txBody>
          <a:bodyPr/>
          <a:lstStyle/>
          <a:p>
            <a:endParaRPr lang="en-US" dirty="0"/>
          </a:p>
        </p:txBody>
      </p:sp>
      <p:sp>
        <p:nvSpPr>
          <p:cNvPr id="1048679"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5" name="Group 6"/>
          <p:cNvGrpSpPr/>
          <p:nvPr/>
        </p:nvGrpSpPr>
        <p:grpSpPr>
          <a:xfrm>
            <a:off x="0" y="-8467"/>
            <a:ext cx="12192000" cy="6866467"/>
            <a:chOff x="0" y="-8467"/>
            <a:chExt cx="12192000" cy="6866467"/>
          </a:xfrm>
        </p:grpSpPr>
        <p:cxnSp>
          <p:nvCxnSpPr>
            <p:cNvPr id="3145728" name="Straight Connector 19"/>
            <p:cNvCxnSpPr>
              <a:cxnSpLocks/>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20"/>
            <p:cNvCxnSpPr>
              <a:cxnSpLocks/>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8576"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7"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8"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9"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0"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1"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2"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3"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84"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048585"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86"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5/20/2020</a:t>
            </a:fld>
            <a:endParaRPr lang="en-US" dirty="0"/>
          </a:p>
        </p:txBody>
      </p:sp>
      <p:sp>
        <p:nvSpPr>
          <p:cNvPr id="1048587"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1048588"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Rectangle 2"/>
          <p:cNvSpPr/>
          <p:nvPr/>
        </p:nvSpPr>
        <p:spPr>
          <a:xfrm>
            <a:off x="304800" y="539889"/>
            <a:ext cx="8382000" cy="5078313"/>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ctr">
              <a:lnSpc>
                <a:spcPct val="150000"/>
              </a:lnSpc>
            </a:pPr>
            <a:r>
              <a:rPr lang="en-US" sz="2400" b="1" dirty="0" smtClean="0">
                <a:solidFill>
                  <a:schemeClr val="tx1"/>
                </a:solidFill>
                <a:latin typeface="Times New Roman" pitchFamily="18" charset="0"/>
                <a:cs typeface="Times New Roman" pitchFamily="18" charset="0"/>
              </a:rPr>
              <a:t>Unit </a:t>
            </a:r>
            <a:r>
              <a:rPr lang="en-US" sz="2400" b="1" dirty="0">
                <a:solidFill>
                  <a:schemeClr val="tx1"/>
                </a:solidFill>
                <a:latin typeface="Times New Roman" pitchFamily="18" charset="0"/>
                <a:cs typeface="Times New Roman" pitchFamily="18" charset="0"/>
              </a:rPr>
              <a:t>2 </a:t>
            </a:r>
            <a:r>
              <a:rPr lang="en-US" altLang="en-US" sz="2400" b="1" dirty="0">
                <a:solidFill>
                  <a:schemeClr val="tx1"/>
                </a:solidFill>
                <a:latin typeface="Times New Roman" pitchFamily="18" charset="0"/>
                <a:cs typeface="Times New Roman" pitchFamily="18" charset="0"/>
              </a:rPr>
              <a:t>:</a:t>
            </a:r>
            <a:r>
              <a:rPr lang="en-US" sz="2400" b="1" dirty="0">
                <a:solidFill>
                  <a:schemeClr val="tx1"/>
                </a:solidFill>
                <a:latin typeface="Times New Roman" pitchFamily="18" charset="0"/>
                <a:cs typeface="Times New Roman" pitchFamily="18" charset="0"/>
              </a:rPr>
              <a:t> Phylum Porifera                                                                          Topic: General Characteristics of  Phylum Porifera                                                                                                  B.Ed (Hons) Secondary                                                                                              Semester IV                                                                                                                       Subject: Biology IV (Minor)                                                                                      Course Title: Invertebrates Diversity                                                                     Represented By: Ms Sidra </a:t>
            </a:r>
            <a:r>
              <a:rPr lang="en-US" sz="2400" b="1" dirty="0" err="1">
                <a:solidFill>
                  <a:schemeClr val="tx1"/>
                </a:solidFill>
                <a:latin typeface="Times New Roman" pitchFamily="18" charset="0"/>
                <a:cs typeface="Times New Roman" pitchFamily="18" charset="0"/>
              </a:rPr>
              <a:t>Younis</a:t>
            </a:r>
            <a:r>
              <a:rPr lang="en-US" sz="2400" b="1" dirty="0">
                <a:solidFill>
                  <a:schemeClr val="tx1"/>
                </a:solidFill>
                <a:latin typeface="Times New Roman" pitchFamily="18" charset="0"/>
                <a:cs typeface="Times New Roman" pitchFamily="18" charset="0"/>
              </a:rPr>
              <a:t>                                                                               Department of Education(Planning and Development)                                                Lahore College for Women University, Lahore </a:t>
            </a:r>
            <a:endParaRPr lang="zh-CN" altLang="en-US" sz="2400" dirty="0">
              <a:solidFill>
                <a:schemeClr val="tx1"/>
              </a:solidFil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Content Placeholder 2"/>
          <p:cNvSpPr>
            <a:spLocks noGrp="1"/>
          </p:cNvSpPr>
          <p:nvPr>
            <p:ph idx="1"/>
          </p:nvPr>
        </p:nvSpPr>
        <p:spPr>
          <a:xfrm>
            <a:off x="457200" y="838201"/>
            <a:ext cx="8229600" cy="5562600"/>
          </a:xfrm>
        </p:spPr>
        <p:style>
          <a:lnRef idx="2">
            <a:schemeClr val="accent1"/>
          </a:lnRef>
          <a:fillRef idx="1">
            <a:schemeClr val="lt1"/>
          </a:fillRef>
          <a:effectRef idx="0">
            <a:schemeClr val="accent1"/>
          </a:effectRef>
          <a:fontRef idx="minor">
            <a:schemeClr val="dk1"/>
          </a:fontRef>
        </p:style>
        <p:txBody>
          <a:bodyPr>
            <a:noAutofit/>
          </a:bodyPr>
          <a:lstStyle/>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2097155" name="Picture 2" descr="C:\Users\User\Desktop\main-qimg-9a697c0fcbcf2c6cf7939f0b2828a191.jpg"/>
          <p:cNvPicPr>
            <a:picLocks noChangeAspect="1" noChangeArrowheads="1"/>
          </p:cNvPicPr>
          <p:nvPr/>
        </p:nvPicPr>
        <p:blipFill>
          <a:blip r:embed="rId2"/>
          <a:srcRect b="5195"/>
          <a:stretch>
            <a:fillRect/>
          </a:stretch>
        </p:blipFill>
        <p:spPr bwMode="auto">
          <a:xfrm>
            <a:off x="381000" y="304800"/>
            <a:ext cx="8382000" cy="6172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0" name="Title 1"/>
          <p:cNvSpPr>
            <a:spLocks noGrp="1"/>
          </p:cNvSpPr>
          <p:nvPr>
            <p:ph type="title"/>
          </p:nvPr>
        </p:nvSpPr>
        <p:spPr>
          <a:xfrm>
            <a:off x="304800" y="274638"/>
            <a:ext cx="8382000" cy="1143000"/>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normAutofit/>
          </a:bodyPr>
          <a:lstStyle/>
          <a:p>
            <a:r>
              <a:rPr lang="en-US" sz="4000" b="1" dirty="0">
                <a:solidFill>
                  <a:schemeClr val="tx1"/>
                </a:solidFill>
                <a:latin typeface="Times New Roman" pitchFamily="18" charset="0"/>
                <a:cs typeface="Times New Roman" pitchFamily="18" charset="0"/>
              </a:rPr>
              <a:t>Central Cavity </a:t>
            </a:r>
            <a:endParaRPr lang="en-US" sz="4000" dirty="0">
              <a:solidFill>
                <a:schemeClr val="tx1"/>
              </a:solidFill>
              <a:latin typeface="Times New Roman" pitchFamily="18" charset="0"/>
              <a:cs typeface="Times New Roman" pitchFamily="18" charset="0"/>
            </a:endParaRPr>
          </a:p>
        </p:txBody>
      </p:sp>
      <p:sp>
        <p:nvSpPr>
          <p:cNvPr id="1048641" name="Content Placeholder 2"/>
          <p:cNvSpPr>
            <a:spLocks noGrp="1"/>
          </p:cNvSpPr>
          <p:nvPr>
            <p:ph idx="1"/>
          </p:nvPr>
        </p:nvSpPr>
        <p:spPr>
          <a:xfrm>
            <a:off x="224771" y="1713770"/>
            <a:ext cx="4648200" cy="5026649"/>
          </a:xfrm>
        </p:spPr>
        <p:style>
          <a:lnRef idx="2">
            <a:schemeClr val="accent1"/>
          </a:lnRef>
          <a:fillRef idx="1">
            <a:schemeClr val="lt1"/>
          </a:fillRef>
          <a:effectRef idx="0">
            <a:schemeClr val="accent1"/>
          </a:effectRef>
          <a:fontRef idx="minor">
            <a:schemeClr val="dk1"/>
          </a:fontRef>
        </p:style>
        <p:txBody>
          <a:bodyPr>
            <a:normAutofit fontScale="95000"/>
          </a:bodyPr>
          <a:lstStyle/>
          <a:p>
            <a:pPr>
              <a:lnSpc>
                <a:spcPct val="200000"/>
              </a:lnSpc>
            </a:pPr>
            <a:r>
              <a:rPr lang="en-US" sz="2000" dirty="0">
                <a:latin typeface="Times New Roman" pitchFamily="18" charset="0"/>
                <a:cs typeface="Times New Roman" pitchFamily="18" charset="0"/>
              </a:rPr>
              <a:t>The central cavity is called as </a:t>
            </a:r>
            <a:r>
              <a:rPr lang="en-US" sz="2000" dirty="0" err="1">
                <a:latin typeface="Times New Roman" pitchFamily="18" charset="0"/>
                <a:cs typeface="Times New Roman" pitchFamily="18" charset="0"/>
              </a:rPr>
              <a:t>spongocoel</a:t>
            </a:r>
            <a:r>
              <a:rPr lang="en-US" sz="2000" dirty="0">
                <a:latin typeface="Times New Roman" pitchFamily="18" charset="0"/>
                <a:cs typeface="Times New Roman" pitchFamily="18" charset="0"/>
              </a:rPr>
              <a:t> or atrium. It opens outside through an osculum.</a:t>
            </a:r>
          </a:p>
          <a:p>
            <a:pPr>
              <a:lnSpc>
                <a:spcPct val="200000"/>
              </a:lnSpc>
            </a:pPr>
            <a:r>
              <a:rPr lang="en-US" sz="2000" dirty="0">
                <a:latin typeface="Times New Roman" pitchFamily="18" charset="0"/>
                <a:cs typeface="Times New Roman" pitchFamily="18" charset="0"/>
              </a:rPr>
              <a:t> The water circulatory system of sponges is called as canal system or </a:t>
            </a:r>
            <a:r>
              <a:rPr lang="en-US" sz="2000" dirty="0" err="1">
                <a:latin typeface="Times New Roman" pitchFamily="18" charset="0"/>
                <a:cs typeface="Times New Roman" pitchFamily="18" charset="0"/>
              </a:rPr>
              <a:t>aquiferous</a:t>
            </a:r>
            <a:r>
              <a:rPr lang="en-US" sz="2000" dirty="0">
                <a:latin typeface="Times New Roman" pitchFamily="18" charset="0"/>
                <a:cs typeface="Times New Roman" pitchFamily="18" charset="0"/>
              </a:rPr>
              <a:t> system. It helps in food acquisition, respiratory gas exchange and excretion. </a:t>
            </a:r>
          </a:p>
          <a:p>
            <a:endParaRPr lang="en-US" sz="2000" dirty="0"/>
          </a:p>
        </p:txBody>
      </p:sp>
      <p:pic>
        <p:nvPicPr>
          <p:cNvPr id="2097156" name="Picture 2" descr="Porifera - Animal Phylums"/>
          <p:cNvPicPr>
            <a:picLocks noChangeAspect="1" noChangeArrowheads="1"/>
          </p:cNvPicPr>
          <p:nvPr/>
        </p:nvPicPr>
        <p:blipFill>
          <a:blip r:embed="rId2"/>
          <a:srcRect/>
          <a:stretch>
            <a:fillRect/>
          </a:stretch>
        </p:blipFill>
        <p:spPr bwMode="auto">
          <a:xfrm>
            <a:off x="4876800" y="1600200"/>
            <a:ext cx="4038600" cy="52578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Content Placeholder 2"/>
          <p:cNvSpPr>
            <a:spLocks noGrp="1"/>
          </p:cNvSpPr>
          <p:nvPr>
            <p:ph idx="1"/>
          </p:nvPr>
        </p:nvSpPr>
        <p:spPr>
          <a:xfrm>
            <a:off x="457200" y="1493837"/>
            <a:ext cx="4495800" cy="5135563"/>
          </a:xfrm>
        </p:spPr>
        <p:style>
          <a:lnRef idx="2">
            <a:schemeClr val="accent1"/>
          </a:lnRef>
          <a:fillRef idx="1">
            <a:schemeClr val="lt1"/>
          </a:fillRef>
          <a:effectRef idx="0">
            <a:schemeClr val="accent1"/>
          </a:effectRef>
          <a:fontRef idx="minor">
            <a:schemeClr val="dk1"/>
          </a:fontRef>
        </p:style>
        <p:txBody>
          <a:bodyPr>
            <a:normAutofit fontScale="95833"/>
          </a:bodyPr>
          <a:lstStyle/>
          <a:p>
            <a:pPr algn="just">
              <a:lnSpc>
                <a:spcPct val="200000"/>
              </a:lnSpc>
            </a:pPr>
            <a:r>
              <a:rPr lang="en-US" sz="2600" dirty="0" err="1">
                <a:latin typeface="Times New Roman" pitchFamily="18" charset="0"/>
                <a:cs typeface="Times New Roman" pitchFamily="18" charset="0"/>
              </a:rPr>
              <a:t>ln</a:t>
            </a:r>
            <a:r>
              <a:rPr lang="en-US" sz="2600" dirty="0">
                <a:latin typeface="Times New Roman" pitchFamily="18" charset="0"/>
                <a:cs typeface="Times New Roman" pitchFamily="18" charset="0"/>
              </a:rPr>
              <a:t> an </a:t>
            </a:r>
            <a:r>
              <a:rPr lang="en-US" sz="2600" dirty="0" err="1">
                <a:latin typeface="Times New Roman" pitchFamily="18" charset="0"/>
                <a:cs typeface="Times New Roman" pitchFamily="18" charset="0"/>
              </a:rPr>
              <a:t>ascoid</a:t>
            </a:r>
            <a:r>
              <a:rPr lang="en-US" sz="2600" dirty="0">
                <a:latin typeface="Times New Roman" pitchFamily="18" charset="0"/>
                <a:cs typeface="Times New Roman" pitchFamily="18" charset="0"/>
              </a:rPr>
              <a:t> sponges, water enters the </a:t>
            </a:r>
            <a:r>
              <a:rPr lang="en-US" sz="2600" dirty="0" err="1">
                <a:latin typeface="Times New Roman" pitchFamily="18" charset="0"/>
                <a:cs typeface="Times New Roman" pitchFamily="18" charset="0"/>
              </a:rPr>
              <a:t>spongocoel</a:t>
            </a:r>
            <a:r>
              <a:rPr lang="en-US" sz="2600" dirty="0">
                <a:latin typeface="Times New Roman" pitchFamily="18" charset="0"/>
                <a:cs typeface="Times New Roman" pitchFamily="18" charset="0"/>
              </a:rPr>
              <a:t> through </a:t>
            </a:r>
            <a:r>
              <a:rPr lang="en-US" sz="2600" dirty="0" err="1">
                <a:latin typeface="Times New Roman" pitchFamily="18" charset="0"/>
                <a:cs typeface="Times New Roman" pitchFamily="18" charset="0"/>
              </a:rPr>
              <a:t>ostia</a:t>
            </a:r>
            <a:r>
              <a:rPr lang="en-US" sz="2600" dirty="0">
                <a:latin typeface="Times New Roman" pitchFamily="18" charset="0"/>
                <a:cs typeface="Times New Roman" pitchFamily="18" charset="0"/>
              </a:rPr>
              <a:t> and exits through osculum.</a:t>
            </a:r>
          </a:p>
          <a:p>
            <a:pPr algn="just">
              <a:lnSpc>
                <a:spcPct val="200000"/>
              </a:lnSpc>
            </a:pPr>
            <a:r>
              <a:rPr lang="en-US" sz="2600" dirty="0" err="1">
                <a:latin typeface="Times New Roman" pitchFamily="18" charset="0"/>
                <a:cs typeface="Times New Roman" pitchFamily="18" charset="0"/>
              </a:rPr>
              <a:t>Aquiferous</a:t>
            </a:r>
            <a:r>
              <a:rPr lang="en-US" sz="2600" dirty="0">
                <a:latin typeface="Times New Roman" pitchFamily="18" charset="0"/>
                <a:cs typeface="Times New Roman" pitchFamily="18" charset="0"/>
              </a:rPr>
              <a:t> system and high </a:t>
            </a:r>
            <a:r>
              <a:rPr lang="en-US" sz="2600" dirty="0" err="1">
                <a:latin typeface="Times New Roman" pitchFamily="18" charset="0"/>
                <a:cs typeface="Times New Roman" pitchFamily="18" charset="0"/>
              </a:rPr>
              <a:t>totipotent</a:t>
            </a:r>
            <a:r>
              <a:rPr lang="en-US" sz="2600" dirty="0">
                <a:latin typeface="Times New Roman" pitchFamily="18" charset="0"/>
                <a:cs typeface="Times New Roman" pitchFamily="18" charset="0"/>
              </a:rPr>
              <a:t> nature of the cells.</a:t>
            </a:r>
          </a:p>
          <a:p>
            <a:pPr>
              <a:lnSpc>
                <a:spcPct val="200000"/>
              </a:lnSpc>
            </a:pPr>
            <a:endParaRPr lang="en-US" sz="2400" dirty="0"/>
          </a:p>
        </p:txBody>
      </p:sp>
      <p:pic>
        <p:nvPicPr>
          <p:cNvPr id="2097157" name="Picture 3" descr="PHOTO-2020-04-13-17-37-46.jpg"/>
          <p:cNvPicPr>
            <a:picLocks noChangeAspect="1"/>
          </p:cNvPicPr>
          <p:nvPr/>
        </p:nvPicPr>
        <p:blipFill>
          <a:blip r:embed="rId2"/>
          <a:stretch>
            <a:fillRect/>
          </a:stretch>
        </p:blipFill>
        <p:spPr>
          <a:xfrm>
            <a:off x="5105400" y="1524000"/>
            <a:ext cx="3810000" cy="5105400"/>
          </a:xfrm>
          <a:prstGeom prst="rect">
            <a:avLst/>
          </a:prstGeom>
          <a:ln w="19050">
            <a:solidFill>
              <a:schemeClr val="tx1"/>
            </a:solidFill>
          </a:ln>
        </p:spPr>
      </p:pic>
      <p:sp>
        <p:nvSpPr>
          <p:cNvPr id="1048643" name="Rectangle 4"/>
          <p:cNvSpPr/>
          <p:nvPr/>
        </p:nvSpPr>
        <p:spPr>
          <a:xfrm>
            <a:off x="2362200" y="228600"/>
            <a:ext cx="4419600" cy="905056"/>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wrap="square" anchor="ctr">
            <a:spAutoFit/>
          </a:bodyPr>
          <a:lstStyle/>
          <a:p>
            <a:pPr algn="ctr">
              <a:lnSpc>
                <a:spcPct val="150000"/>
              </a:lnSpc>
            </a:pPr>
            <a:r>
              <a:rPr lang="en-US" sz="4000" b="1" dirty="0" smtClean="0">
                <a:solidFill>
                  <a:schemeClr val="tx1"/>
                </a:solidFill>
                <a:latin typeface="Times New Roman" pitchFamily="18" charset="0"/>
                <a:cs typeface="Times New Roman" pitchFamily="18" charset="0"/>
              </a:rPr>
              <a:t>Cont..</a:t>
            </a:r>
            <a:endParaRPr lang="en-US" sz="40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4" name="Title 1"/>
          <p:cNvSpPr>
            <a:spLocks noGrp="1"/>
          </p:cNvSpPr>
          <p:nvPr>
            <p:ph type="title"/>
          </p:nvPr>
        </p:nvSpPr>
        <p:spPr>
          <a:xfrm>
            <a:off x="126284" y="533022"/>
            <a:ext cx="8179516" cy="1251381"/>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normAutofit/>
          </a:bodyPr>
          <a:lstStyle/>
          <a:p>
            <a:r>
              <a:rPr lang="en-GB" b="1" dirty="0">
                <a:solidFill>
                  <a:schemeClr val="tx1"/>
                </a:solidFill>
                <a:latin typeface="Times New Roman" panose="02020603050405020304" pitchFamily="18" charset="0"/>
                <a:cs typeface="Times New Roman" panose="02020603050405020304" pitchFamily="18" charset="0"/>
              </a:rPr>
              <a:t>Suspension Feeders or Filter Feeders:</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1048645" name="Content Placeholder 2"/>
          <p:cNvSpPr>
            <a:spLocks noGrp="1"/>
          </p:cNvSpPr>
          <p:nvPr>
            <p:ph idx="1"/>
          </p:nvPr>
        </p:nvSpPr>
        <p:spPr>
          <a:xfrm>
            <a:off x="304800" y="2468016"/>
            <a:ext cx="8153400" cy="3726953"/>
          </a:xfrm>
        </p:spPr>
        <p:style>
          <a:lnRef idx="2">
            <a:schemeClr val="accent1"/>
          </a:lnRef>
          <a:fillRef idx="1">
            <a:schemeClr val="lt1"/>
          </a:fillRef>
          <a:effectRef idx="0">
            <a:schemeClr val="accent1"/>
          </a:effectRef>
          <a:fontRef idx="minor">
            <a:schemeClr val="dk1"/>
          </a:fontRef>
        </p:style>
        <p:txBody>
          <a:bodyPr>
            <a:noAutofit/>
          </a:bodyPr>
          <a:lstStyle/>
          <a:p>
            <a:pPr lvl="4" algn="just"/>
            <a:r>
              <a:rPr lang="en-GB" sz="2800" dirty="0">
                <a:latin typeface="Times New Roman" panose="02020603050405020304" pitchFamily="18" charset="0"/>
                <a:cs typeface="Times New Roman" panose="02020603050405020304" pitchFamily="18" charset="0"/>
              </a:rPr>
              <a:t>An aquatic animal which feeds on particles suspended in water.</a:t>
            </a:r>
          </a:p>
          <a:p>
            <a:pPr algn="just"/>
            <a:r>
              <a:rPr lang="en-GB" sz="2800" dirty="0">
                <a:latin typeface="Times New Roman" panose="02020603050405020304" pitchFamily="18" charset="0"/>
                <a:cs typeface="Times New Roman" panose="02020603050405020304" pitchFamily="18" charset="0"/>
              </a:rPr>
              <a:t>Digestion is intracellular.</a:t>
            </a:r>
          </a:p>
          <a:p>
            <a:pPr algn="just"/>
            <a:r>
              <a:rPr lang="en-GB" sz="2800" dirty="0" err="1">
                <a:latin typeface="Times New Roman" panose="02020603050405020304" pitchFamily="18" charset="0"/>
                <a:cs typeface="Times New Roman" panose="02020603050405020304" pitchFamily="18" charset="0"/>
              </a:rPr>
              <a:t>Chanocytes</a:t>
            </a:r>
            <a:r>
              <a:rPr lang="en-GB" sz="2800" dirty="0">
                <a:latin typeface="Times New Roman" panose="02020603050405020304" pitchFamily="18" charset="0"/>
                <a:cs typeface="Times New Roman" panose="02020603050405020304" pitchFamily="18" charset="0"/>
              </a:rPr>
              <a:t> engulf food particles in water, partly digests and passes to </a:t>
            </a:r>
            <a:r>
              <a:rPr lang="en-GB" sz="2800" dirty="0" err="1">
                <a:latin typeface="Times New Roman" panose="02020603050405020304" pitchFamily="18" charset="0"/>
                <a:cs typeface="Times New Roman" panose="02020603050405020304" pitchFamily="18" charset="0"/>
              </a:rPr>
              <a:t>archeocyte</a:t>
            </a:r>
            <a:r>
              <a:rPr lang="en-GB" sz="2800" dirty="0">
                <a:latin typeface="Times New Roman" panose="02020603050405020304" pitchFamily="18" charset="0"/>
                <a:cs typeface="Times New Roman" panose="02020603050405020304" pitchFamily="18" charset="0"/>
              </a:rPr>
              <a:t> for final digestion.</a:t>
            </a:r>
          </a:p>
          <a:p>
            <a:pPr marL="0" indent="0">
              <a:buNone/>
            </a:pPr>
            <a:endParaRPr lang="en-GB" sz="2400"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6" name="Title 1"/>
          <p:cNvSpPr>
            <a:spLocks noGrp="1"/>
          </p:cNvSpPr>
          <p:nvPr>
            <p:ph type="title"/>
          </p:nvPr>
        </p:nvSpPr>
        <p:spPr>
          <a:xfrm>
            <a:off x="685800" y="381000"/>
            <a:ext cx="7620000" cy="1066800"/>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normAutofit/>
          </a:bodyPr>
          <a:lstStyle/>
          <a:p>
            <a:r>
              <a:rPr lang="en-GB" sz="4000" b="1" dirty="0">
                <a:solidFill>
                  <a:schemeClr val="tx1"/>
                </a:solidFill>
                <a:latin typeface="Times New Roman" panose="02020603050405020304" pitchFamily="18" charset="0"/>
                <a:cs typeface="Times New Roman" panose="02020603050405020304" pitchFamily="18" charset="0"/>
              </a:rPr>
              <a:t>Excretory Wastes</a:t>
            </a:r>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1048647" name="Content Placeholder 2"/>
          <p:cNvSpPr>
            <a:spLocks noGrp="1"/>
          </p:cNvSpPr>
          <p:nvPr>
            <p:ph idx="1"/>
          </p:nvPr>
        </p:nvSpPr>
        <p:spPr>
          <a:xfrm>
            <a:off x="685800" y="1676400"/>
            <a:ext cx="7619999" cy="4800600"/>
          </a:xfrm>
        </p:spPr>
        <p:txBody>
          <a:bodyPr>
            <a:noAutofit/>
          </a:bodyPr>
          <a:lstStyle/>
          <a:p>
            <a:r>
              <a:rPr lang="en-GB" sz="3200" dirty="0">
                <a:solidFill>
                  <a:schemeClr val="tx1"/>
                </a:solidFill>
                <a:latin typeface="Times New Roman" panose="02020603050405020304" pitchFamily="18" charset="0"/>
                <a:cs typeface="Times New Roman" panose="02020603050405020304" pitchFamily="18" charset="0"/>
              </a:rPr>
              <a:t>Excretory wastes includes ammonia.</a:t>
            </a:r>
          </a:p>
          <a:p>
            <a:r>
              <a:rPr lang="en-GB" sz="3200" dirty="0">
                <a:solidFill>
                  <a:schemeClr val="tx1"/>
                </a:solidFill>
                <a:latin typeface="Times New Roman" panose="02020603050405020304" pitchFamily="18" charset="0"/>
                <a:cs typeface="Times New Roman" panose="02020603050405020304" pitchFamily="18" charset="0"/>
              </a:rPr>
              <a:t>Respiratory gas exchange occurs by diffusion(movement or passive transport of molecules or ions via semi permeable membrane).</a:t>
            </a:r>
          </a:p>
          <a:p>
            <a:r>
              <a:rPr lang="en-GB" sz="3200" dirty="0">
                <a:solidFill>
                  <a:schemeClr val="tx1"/>
                </a:solidFill>
                <a:latin typeface="Times New Roman" panose="02020603050405020304" pitchFamily="18" charset="0"/>
                <a:cs typeface="Times New Roman" panose="02020603050405020304" pitchFamily="18" charset="0"/>
              </a:rPr>
              <a:t>Contains contractile </a:t>
            </a:r>
            <a:r>
              <a:rPr lang="en-GB" sz="3200" dirty="0" err="1">
                <a:solidFill>
                  <a:schemeClr val="tx1"/>
                </a:solidFill>
                <a:latin typeface="Times New Roman" panose="02020603050405020304" pitchFamily="18" charset="0"/>
                <a:cs typeface="Times New Roman" panose="02020603050405020304" pitchFamily="18" charset="0"/>
              </a:rPr>
              <a:t>vacoule</a:t>
            </a:r>
            <a:r>
              <a:rPr lang="en-GB" sz="3200" dirty="0">
                <a:solidFill>
                  <a:schemeClr val="tx1"/>
                </a:solidFill>
                <a:latin typeface="Times New Roman" panose="02020603050405020304" pitchFamily="18" charset="0"/>
                <a:cs typeface="Times New Roman" panose="02020603050405020304" pitchFamily="18" charset="0"/>
              </a:rPr>
              <a:t> for </a:t>
            </a:r>
            <a:r>
              <a:rPr lang="en-GB" sz="3200" dirty="0" err="1">
                <a:solidFill>
                  <a:schemeClr val="tx1"/>
                </a:solidFill>
                <a:latin typeface="Times New Roman" panose="02020603050405020304" pitchFamily="18" charset="0"/>
                <a:cs typeface="Times New Roman" panose="02020603050405020304" pitchFamily="18" charset="0"/>
              </a:rPr>
              <a:t>osmoregulation</a:t>
            </a:r>
            <a:r>
              <a:rPr lang="en-GB" sz="3200" dirty="0">
                <a:solidFill>
                  <a:schemeClr val="tx1"/>
                </a:solidFill>
                <a:latin typeface="Times New Roman" panose="02020603050405020304" pitchFamily="18" charset="0"/>
                <a:cs typeface="Times New Roman" panose="02020603050405020304" pitchFamily="18" charset="0"/>
              </a:rPr>
              <a:t> (Maintenance of fluid pressure in an organism by control of water and salt).</a:t>
            </a:r>
            <a:endParaRPr lang="en-US" sz="32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Title 1"/>
          <p:cNvSpPr>
            <a:spLocks noGrp="1"/>
          </p:cNvSpPr>
          <p:nvPr>
            <p:ph type="title"/>
          </p:nvPr>
        </p:nvSpPr>
        <p:spPr>
          <a:xfrm>
            <a:off x="457200" y="457200"/>
            <a:ext cx="7924800" cy="1066800"/>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normAutofit/>
          </a:bodyPr>
          <a:lstStyle/>
          <a:p>
            <a:r>
              <a:rPr lang="en-GB" sz="4000" b="1" dirty="0">
                <a:solidFill>
                  <a:schemeClr val="tx1"/>
                </a:solidFill>
                <a:latin typeface="Times New Roman" panose="02020603050405020304" pitchFamily="18" charset="0"/>
                <a:cs typeface="Times New Roman" panose="02020603050405020304" pitchFamily="18" charset="0"/>
              </a:rPr>
              <a:t>Nerve Cells</a:t>
            </a:r>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1048649" name="Content Placeholder 2"/>
          <p:cNvSpPr>
            <a:spLocks noGrp="1"/>
          </p:cNvSpPr>
          <p:nvPr>
            <p:ph idx="1"/>
          </p:nvPr>
        </p:nvSpPr>
        <p:spPr>
          <a:xfrm>
            <a:off x="405918" y="1828800"/>
            <a:ext cx="8052282" cy="3962400"/>
          </a:xfrm>
        </p:spPr>
        <p:txBody>
          <a:bodyPr>
            <a:normAutofit/>
          </a:bodyPr>
          <a:lstStyle/>
          <a:p>
            <a:r>
              <a:rPr lang="en-GB" sz="3200" dirty="0">
                <a:solidFill>
                  <a:schemeClr val="tx1"/>
                </a:solidFill>
                <a:latin typeface="Times New Roman" panose="02020603050405020304" pitchFamily="18" charset="0"/>
                <a:cs typeface="Times New Roman" panose="02020603050405020304" pitchFamily="18" charset="0"/>
              </a:rPr>
              <a:t>Nerve cells (in CNS) and sensory cells (stimulus receptor) are absent. </a:t>
            </a:r>
          </a:p>
          <a:p>
            <a:r>
              <a:rPr lang="en-GB" sz="3200" dirty="0">
                <a:solidFill>
                  <a:schemeClr val="tx1"/>
                </a:solidFill>
                <a:latin typeface="Times New Roman" panose="02020603050405020304" pitchFamily="18" charset="0"/>
                <a:cs typeface="Times New Roman" panose="02020603050405020304" pitchFamily="18" charset="0"/>
              </a:rPr>
              <a:t>Sponges are capable of responding to environmental stimuli by  closure of </a:t>
            </a:r>
            <a:r>
              <a:rPr lang="en-GB" sz="3200" dirty="0" err="1">
                <a:solidFill>
                  <a:schemeClr val="tx1"/>
                </a:solidFill>
                <a:latin typeface="Times New Roman" panose="02020603050405020304" pitchFamily="18" charset="0"/>
                <a:cs typeface="Times New Roman" panose="02020603050405020304" pitchFamily="18" charset="0"/>
              </a:rPr>
              <a:t>osculum</a:t>
            </a:r>
            <a:r>
              <a:rPr lang="en-GB" sz="3200" dirty="0">
                <a:solidFill>
                  <a:schemeClr val="tx1"/>
                </a:solidFill>
                <a:latin typeface="Times New Roman" panose="02020603050405020304" pitchFamily="18" charset="0"/>
                <a:cs typeface="Times New Roman" panose="02020603050405020304" pitchFamily="18" charset="0"/>
              </a:rPr>
              <a:t>.</a:t>
            </a:r>
          </a:p>
          <a:p>
            <a:r>
              <a:rPr lang="en-GB" sz="3200" dirty="0" err="1">
                <a:solidFill>
                  <a:schemeClr val="tx1"/>
                </a:solidFill>
                <a:latin typeface="Times New Roman" panose="02020603050405020304" pitchFamily="18" charset="0"/>
                <a:cs typeface="Times New Roman" panose="02020603050405020304" pitchFamily="18" charset="0"/>
              </a:rPr>
              <a:t>Osculum</a:t>
            </a:r>
            <a:r>
              <a:rPr lang="en-GB" sz="3200" dirty="0">
                <a:solidFill>
                  <a:schemeClr val="tx1"/>
                </a:solidFill>
                <a:latin typeface="Times New Roman" panose="02020603050405020304" pitchFamily="18" charset="0"/>
                <a:cs typeface="Times New Roman" panose="02020603050405020304" pitchFamily="18" charset="0"/>
              </a:rPr>
              <a:t> are the pores through which the water leaves the body.</a:t>
            </a:r>
          </a:p>
          <a:p>
            <a:endParaRPr lang="en-GB" sz="2400"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Title 1"/>
          <p:cNvSpPr>
            <a:spLocks noGrp="1"/>
          </p:cNvSpPr>
          <p:nvPr>
            <p:ph type="title"/>
          </p:nvPr>
        </p:nvSpPr>
        <p:spPr>
          <a:xfrm>
            <a:off x="457200" y="123381"/>
            <a:ext cx="7988330" cy="1051189"/>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normAutofit/>
          </a:bodyPr>
          <a:lstStyle/>
          <a:p>
            <a:pPr algn="ctr"/>
            <a:r>
              <a:rPr lang="en-GB" b="1" dirty="0">
                <a:solidFill>
                  <a:schemeClr val="tx1"/>
                </a:solidFill>
                <a:latin typeface="Times New Roman" panose="02020603050405020304" pitchFamily="18" charset="0"/>
                <a:cs typeface="Times New Roman" panose="02020603050405020304" pitchFamily="18" charset="0"/>
              </a:rPr>
              <a:t>Mode of Reproduction</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1048651" name="Content Placeholder 2"/>
          <p:cNvSpPr>
            <a:spLocks noGrp="1"/>
          </p:cNvSpPr>
          <p:nvPr>
            <p:ph idx="1"/>
          </p:nvPr>
        </p:nvSpPr>
        <p:spPr>
          <a:xfrm>
            <a:off x="457200" y="1174571"/>
            <a:ext cx="8001000" cy="5683429"/>
          </a:xfrm>
        </p:spPr>
        <p:txBody>
          <a:bodyPr>
            <a:normAutofit/>
          </a:bodyPr>
          <a:lstStyle/>
          <a:p>
            <a:pPr marL="0" indent="0">
              <a:buNone/>
            </a:pPr>
            <a:r>
              <a:rPr lang="en-GB" sz="2400" b="1" dirty="0">
                <a:solidFill>
                  <a:schemeClr val="tx1"/>
                </a:solidFill>
                <a:latin typeface="Times New Roman" panose="02020603050405020304" pitchFamily="18" charset="0"/>
                <a:cs typeface="Times New Roman" panose="02020603050405020304" pitchFamily="18" charset="0"/>
              </a:rPr>
              <a:t>Asexual reproduction </a:t>
            </a:r>
            <a:r>
              <a:rPr lang="en-GB" sz="2400" dirty="0">
                <a:solidFill>
                  <a:schemeClr val="tx1"/>
                </a:solidFill>
                <a:latin typeface="Times New Roman" panose="02020603050405020304" pitchFamily="18" charset="0"/>
                <a:cs typeface="Times New Roman" panose="02020603050405020304" pitchFamily="18" charset="0"/>
              </a:rPr>
              <a:t>occurs by  </a:t>
            </a:r>
            <a:r>
              <a:rPr lang="en-GB" sz="2400" b="1" dirty="0">
                <a:solidFill>
                  <a:schemeClr val="tx1"/>
                </a:solidFill>
                <a:latin typeface="Times New Roman" panose="02020603050405020304" pitchFamily="18" charset="0"/>
                <a:cs typeface="Times New Roman" panose="02020603050405020304" pitchFamily="18" charset="0"/>
              </a:rPr>
              <a:t>fission / fragmentation: </a:t>
            </a:r>
          </a:p>
          <a:p>
            <a:pPr marL="0" indent="0">
              <a:buFont typeface="Wingdings" pitchFamily="2" charset="2"/>
              <a:buChar char="§"/>
            </a:pPr>
            <a:r>
              <a:rPr lang="en-GB" sz="2400" dirty="0">
                <a:solidFill>
                  <a:schemeClr val="tx1"/>
                </a:solidFill>
                <a:latin typeface="Times New Roman" panose="02020603050405020304" pitchFamily="18" charset="0"/>
                <a:cs typeface="Times New Roman" panose="02020603050405020304" pitchFamily="18" charset="0"/>
              </a:rPr>
              <a:t>A process of reproduction in which an organism splits into fragments, then each fragment is developed and fully matured individuals identical to their parents. As seen in below diagram,</a:t>
            </a:r>
          </a:p>
          <a:p>
            <a:pPr>
              <a:buNone/>
            </a:pPr>
            <a:endParaRPr lang="en-GB" sz="2400"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a:p>
            <a:pPr marL="1285875" lvl="4" indent="0">
              <a:buNone/>
            </a:pPr>
            <a:endParaRPr lang="en-GB" sz="2400" dirty="0">
              <a:latin typeface="Times New Roman" panose="02020603050405020304" pitchFamily="18" charset="0"/>
              <a:cs typeface="Times New Roman" panose="02020603050405020304" pitchFamily="18" charset="0"/>
            </a:endParaRPr>
          </a:p>
        </p:txBody>
      </p:sp>
      <p:pic>
        <p:nvPicPr>
          <p:cNvPr id="2097158" name="Picture 2" descr="C:\Users\User\Desktop\Screen-Shot-2019-01-10-at-8.49.24-PM.png"/>
          <p:cNvPicPr>
            <a:picLocks noChangeAspect="1" noChangeArrowheads="1"/>
          </p:cNvPicPr>
          <p:nvPr/>
        </p:nvPicPr>
        <p:blipFill>
          <a:blip r:embed="rId2"/>
          <a:srcRect/>
          <a:stretch>
            <a:fillRect/>
          </a:stretch>
        </p:blipFill>
        <p:spPr bwMode="auto">
          <a:xfrm>
            <a:off x="533400" y="2895600"/>
            <a:ext cx="8229600" cy="37338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Content Placeholder 2"/>
          <p:cNvSpPr>
            <a:spLocks noGrp="1"/>
          </p:cNvSpPr>
          <p:nvPr>
            <p:ph idx="1"/>
          </p:nvPr>
        </p:nvSpPr>
        <p:spPr>
          <a:xfrm>
            <a:off x="533400" y="1447800"/>
            <a:ext cx="8229600" cy="5257800"/>
          </a:xfrm>
        </p:spPr>
        <p:txBody>
          <a:bodyPr>
            <a:normAutofit/>
          </a:bodyPr>
          <a:lstStyle/>
          <a:p>
            <a:r>
              <a:rPr lang="en-US" sz="2400" dirty="0">
                <a:solidFill>
                  <a:schemeClr val="tx1"/>
                </a:solidFill>
                <a:latin typeface="Times New Roman" pitchFamily="18" charset="0"/>
                <a:cs typeface="Times New Roman" pitchFamily="18" charset="0"/>
              </a:rPr>
              <a:t>Sponges are also able to reproduce asexually through budding. This is when a small piece of sponge is broken off but is still able to survive and grow into another sponge (as in below diagram). Sponges are also able to repair damages to their bodies. </a:t>
            </a:r>
          </a:p>
          <a:p>
            <a:endParaRPr lang="en-US" sz="2000" dirty="0">
              <a:latin typeface="Times New Roman" pitchFamily="18" charset="0"/>
              <a:cs typeface="Times New Roman" pitchFamily="18" charset="0"/>
            </a:endParaRPr>
          </a:p>
        </p:txBody>
      </p:sp>
      <p:sp>
        <p:nvSpPr>
          <p:cNvPr id="1048653" name="Title 1"/>
          <p:cNvSpPr>
            <a:spLocks noGrp="1"/>
          </p:cNvSpPr>
          <p:nvPr>
            <p:ph type="title"/>
          </p:nvPr>
        </p:nvSpPr>
        <p:spPr>
          <a:xfrm>
            <a:off x="609600" y="304800"/>
            <a:ext cx="8001000" cy="990600"/>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normAutofit/>
          </a:bodyPr>
          <a:lstStyle/>
          <a:p>
            <a:r>
              <a:rPr lang="en-GB" sz="4000" b="1" dirty="0">
                <a:solidFill>
                  <a:schemeClr val="tx1"/>
                </a:solidFill>
                <a:latin typeface="Times New Roman" panose="02020603050405020304" pitchFamily="18" charset="0"/>
                <a:cs typeface="Times New Roman" panose="02020603050405020304" pitchFamily="18" charset="0"/>
              </a:rPr>
              <a:t>Budding</a:t>
            </a:r>
            <a:endParaRPr lang="en-US" sz="4000" b="1" dirty="0">
              <a:solidFill>
                <a:schemeClr val="tx1"/>
              </a:solidFill>
              <a:latin typeface="Times New Roman" panose="02020603050405020304" pitchFamily="18" charset="0"/>
              <a:cs typeface="Times New Roman" panose="02020603050405020304" pitchFamily="18" charset="0"/>
            </a:endParaRPr>
          </a:p>
        </p:txBody>
      </p:sp>
      <p:pic>
        <p:nvPicPr>
          <p:cNvPr id="2097159" name="Picture 2" descr="C:\Users\User\Desktop\download.jpg"/>
          <p:cNvPicPr>
            <a:picLocks noChangeAspect="1" noChangeArrowheads="1"/>
          </p:cNvPicPr>
          <p:nvPr/>
        </p:nvPicPr>
        <p:blipFill>
          <a:blip r:embed="rId2"/>
          <a:srcRect/>
          <a:stretch>
            <a:fillRect/>
          </a:stretch>
        </p:blipFill>
        <p:spPr bwMode="auto">
          <a:xfrm>
            <a:off x="1066800" y="3429000"/>
            <a:ext cx="7391400" cy="32766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Content Placeholder 2"/>
          <p:cNvSpPr>
            <a:spLocks noGrp="1"/>
          </p:cNvSpPr>
          <p:nvPr>
            <p:ph idx="1"/>
          </p:nvPr>
        </p:nvSpPr>
        <p:spPr>
          <a:xfrm>
            <a:off x="609600" y="1752600"/>
            <a:ext cx="8153400" cy="4571999"/>
          </a:xfrm>
        </p:spPr>
        <p:txBody>
          <a:bodyPr>
            <a:normAutofit/>
          </a:bodyPr>
          <a:lstStyle/>
          <a:p>
            <a:pPr algn="just"/>
            <a:r>
              <a:rPr lang="en-US" sz="2400" dirty="0" err="1">
                <a:solidFill>
                  <a:schemeClr val="tx1"/>
                </a:solidFill>
                <a:latin typeface="Times New Roman" pitchFamily="18" charset="0"/>
                <a:cs typeface="Times New Roman" pitchFamily="18" charset="0"/>
              </a:rPr>
              <a:t>Gemmules</a:t>
            </a:r>
            <a:r>
              <a:rPr lang="en-US" sz="2400" dirty="0">
                <a:solidFill>
                  <a:schemeClr val="tx1"/>
                </a:solidFill>
                <a:latin typeface="Times New Roman" pitchFamily="18" charset="0"/>
                <a:cs typeface="Times New Roman" pitchFamily="18" charset="0"/>
              </a:rPr>
              <a:t> are internal buds found in sponges and are involved in asexual reproduction. It is an asexually reproduced mass of cells, that is capable of developing into a new organism. </a:t>
            </a:r>
          </a:p>
          <a:p>
            <a:pPr algn="just"/>
            <a:endParaRPr lang="en-US" sz="2400" dirty="0">
              <a:latin typeface="Times New Roman" pitchFamily="18" charset="0"/>
              <a:cs typeface="Times New Roman" pitchFamily="18" charset="0"/>
            </a:endParaRPr>
          </a:p>
        </p:txBody>
      </p:sp>
      <p:sp>
        <p:nvSpPr>
          <p:cNvPr id="1048605" name="Title 1"/>
          <p:cNvSpPr txBox="1"/>
          <p:nvPr/>
        </p:nvSpPr>
        <p:spPr>
          <a:xfrm rot="10800000" flipV="1">
            <a:off x="609600" y="228600"/>
            <a:ext cx="8153400" cy="120788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p:spPr>
        <p:style>
          <a:lnRef idx="0">
            <a:scrgbClr r="0" g="0" b="0"/>
          </a:lnRef>
          <a:fillRef idx="0">
            <a:scrgbClr r="0" g="0" b="0"/>
          </a:fillRef>
          <a:effectRef idx="0">
            <a:scrgbClr r="0" g="0" b="0"/>
          </a:effectRef>
          <a:fontRef idx="minor">
            <a:schemeClr val="lt1"/>
          </a:fontRef>
        </p:style>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pPr>
            <a:r>
              <a:rPr kumimoji="0" lang="en-GB"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Formation of </a:t>
            </a:r>
            <a:r>
              <a:rPr kumimoji="0" lang="en-GB" sz="36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Gemmules</a:t>
            </a:r>
            <a:endParaRPr kumimoji="0" lang="en-US"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pic>
        <p:nvPicPr>
          <p:cNvPr id="2097154" name="Picture 2" descr="C:\Users\User\Desktop\Gemmule.png"/>
          <p:cNvPicPr>
            <a:picLocks noChangeAspect="1" noChangeArrowheads="1"/>
          </p:cNvPicPr>
          <p:nvPr/>
        </p:nvPicPr>
        <p:blipFill>
          <a:blip r:embed="rId2"/>
          <a:srcRect b="7500"/>
          <a:stretch>
            <a:fillRect/>
          </a:stretch>
        </p:blipFill>
        <p:spPr bwMode="auto">
          <a:xfrm>
            <a:off x="1600200" y="3429000"/>
            <a:ext cx="6477000" cy="30480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
          <p:cNvSpPr>
            <a:spLocks noGrp="1"/>
          </p:cNvSpPr>
          <p:nvPr>
            <p:ph type="title"/>
          </p:nvPr>
        </p:nvSpPr>
        <p:spPr>
          <a:xfrm>
            <a:off x="609600" y="381000"/>
            <a:ext cx="7924800" cy="914400"/>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noAutofit/>
          </a:bodyPr>
          <a:lstStyle/>
          <a:p>
            <a:r>
              <a:rPr lang="en-GB" sz="4000" b="1" dirty="0">
                <a:solidFill>
                  <a:schemeClr val="tx1"/>
                </a:solidFill>
                <a:latin typeface="Times New Roman" panose="02020603050405020304" pitchFamily="18" charset="0"/>
                <a:cs typeface="Times New Roman" panose="02020603050405020304" pitchFamily="18" charset="0"/>
              </a:rPr>
              <a:t>Reduction Bodies</a:t>
            </a:r>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1048603" name="Content Placeholder 2"/>
          <p:cNvSpPr>
            <a:spLocks noGrp="1"/>
          </p:cNvSpPr>
          <p:nvPr>
            <p:ph idx="1"/>
          </p:nvPr>
        </p:nvSpPr>
        <p:spPr>
          <a:xfrm>
            <a:off x="533400" y="1524000"/>
            <a:ext cx="8153400" cy="4800600"/>
          </a:xfrm>
        </p:spPr>
        <p:txBody>
          <a:bodyPr>
            <a:normAutofit/>
          </a:bodyPr>
          <a:lstStyle/>
          <a:p>
            <a:pPr marL="0" indent="0">
              <a:buNone/>
            </a:pPr>
            <a:r>
              <a:rPr lang="en-US" sz="2400" dirty="0">
                <a:solidFill>
                  <a:schemeClr val="tx1"/>
                </a:solidFill>
                <a:latin typeface="Times New Roman" pitchFamily="18" charset="0"/>
                <a:cs typeface="Times New Roman" pitchFamily="18" charset="0"/>
              </a:rPr>
              <a:t>It is very unusual method of asexual reproduction found in sponges. Some fresh water and marine sponges get disintegrated during adverse conditions. During </a:t>
            </a:r>
            <a:r>
              <a:rPr lang="en-US" sz="2400" dirty="0" err="1">
                <a:solidFill>
                  <a:schemeClr val="tx1"/>
                </a:solidFill>
                <a:latin typeface="Times New Roman" pitchFamily="18" charset="0"/>
                <a:cs typeface="Times New Roman" pitchFamily="18" charset="0"/>
              </a:rPr>
              <a:t>unfavourable</a:t>
            </a:r>
            <a:r>
              <a:rPr lang="en-US" sz="2400" dirty="0">
                <a:solidFill>
                  <a:schemeClr val="tx1"/>
                </a:solidFill>
                <a:latin typeface="Times New Roman" pitchFamily="18" charset="0"/>
                <a:cs typeface="Times New Roman" pitchFamily="18" charset="0"/>
              </a:rPr>
              <a:t> conditions, the sponge collapse leaving small rounded balls called as reduction bodies</a:t>
            </a:r>
            <a:r>
              <a:rPr lang="en-US" sz="2800" dirty="0">
                <a:solidFill>
                  <a:schemeClr val="tx1"/>
                </a:solidFill>
                <a:latin typeface="Times New Roman" pitchFamily="18" charset="0"/>
                <a:cs typeface="Times New Roman" pitchFamily="18" charset="0"/>
              </a:rPr>
              <a:t>.</a:t>
            </a:r>
          </a:p>
          <a:p>
            <a:pPr marL="0" indent="0">
              <a:buNone/>
            </a:pPr>
            <a:endParaRPr lang="en-US" sz="2800" dirty="0">
              <a:solidFill>
                <a:schemeClr val="tx1"/>
              </a:solidFill>
              <a:latin typeface="Times New Roman" pitchFamily="18" charset="0"/>
              <a:cs typeface="Times New Roman" pitchFamily="18" charset="0"/>
            </a:endParaRPr>
          </a:p>
        </p:txBody>
      </p:sp>
      <p:pic>
        <p:nvPicPr>
          <p:cNvPr id="2097153" name="Picture 2" descr="C:\Users\User\Desktop\reduction_bodies.png"/>
          <p:cNvPicPr>
            <a:picLocks noChangeAspect="1" noChangeArrowheads="1"/>
          </p:cNvPicPr>
          <p:nvPr/>
        </p:nvPicPr>
        <p:blipFill>
          <a:blip r:embed="rId2"/>
          <a:srcRect b="8571"/>
          <a:stretch>
            <a:fillRect/>
          </a:stretch>
        </p:blipFill>
        <p:spPr bwMode="auto">
          <a:xfrm>
            <a:off x="990600" y="3581400"/>
            <a:ext cx="7162800" cy="2971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4"/>
          <p:cNvSpPr>
            <a:spLocks noGrp="1"/>
          </p:cNvSpPr>
          <p:nvPr>
            <p:ph type="ctrTitle"/>
          </p:nvPr>
        </p:nvSpPr>
        <p:spPr>
          <a:xfrm>
            <a:off x="685800" y="457200"/>
            <a:ext cx="7772400" cy="914400"/>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lstStyle/>
          <a:p>
            <a:pPr algn="ctr"/>
            <a:r>
              <a:rPr lang="en-US" b="1" dirty="0">
                <a:solidFill>
                  <a:schemeClr val="tx1"/>
                </a:solidFill>
                <a:latin typeface="Times New Roman" pitchFamily="18" charset="0"/>
                <a:cs typeface="Times New Roman" pitchFamily="18" charset="0"/>
              </a:rPr>
              <a:t>Learning Outcomes</a:t>
            </a:r>
          </a:p>
        </p:txBody>
      </p:sp>
      <p:sp>
        <p:nvSpPr>
          <p:cNvPr id="1048624" name="Subtitle 2"/>
          <p:cNvSpPr>
            <a:spLocks noGrp="1"/>
          </p:cNvSpPr>
          <p:nvPr>
            <p:ph type="subTitle" idx="1"/>
          </p:nvPr>
        </p:nvSpPr>
        <p:spPr>
          <a:xfrm>
            <a:off x="990600" y="1600200"/>
            <a:ext cx="7391400" cy="4495800"/>
          </a:xfrm>
        </p:spPr>
        <p:style>
          <a:lnRef idx="2">
            <a:schemeClr val="accent1"/>
          </a:lnRef>
          <a:fillRef idx="1">
            <a:schemeClr val="lt1"/>
          </a:fillRef>
          <a:effectRef idx="0">
            <a:schemeClr val="accent1"/>
          </a:effectRef>
          <a:fontRef idx="minor">
            <a:schemeClr val="dk1"/>
          </a:fontRef>
        </p:style>
        <p:txBody>
          <a:bodyPr>
            <a:normAutofit/>
          </a:bodyPr>
          <a:lstStyle/>
          <a:p>
            <a:pPr algn="l">
              <a:lnSpc>
                <a:spcPct val="150000"/>
              </a:lnSpc>
            </a:pPr>
            <a:r>
              <a:rPr lang="en-US" sz="2400" b="1" dirty="0">
                <a:solidFill>
                  <a:schemeClr val="tx1"/>
                </a:solidFill>
                <a:latin typeface="Times New Roman" pitchFamily="18" charset="0"/>
                <a:cs typeface="Times New Roman" pitchFamily="18" charset="0"/>
              </a:rPr>
              <a:t> After this chapter students become enable to, </a:t>
            </a:r>
          </a:p>
          <a:p>
            <a:pPr algn="l">
              <a:lnSpc>
                <a:spcPct val="150000"/>
              </a:lnSpc>
              <a:buFont typeface="Wingdings" pitchFamily="2" charset="2"/>
              <a:buChar char="§"/>
            </a:pPr>
            <a:r>
              <a:rPr lang="en-US" sz="2400" dirty="0">
                <a:solidFill>
                  <a:schemeClr val="tx1"/>
                </a:solidFill>
                <a:latin typeface="Times New Roman" pitchFamily="18" charset="0"/>
                <a:cs typeface="Times New Roman" pitchFamily="18" charset="0"/>
              </a:rPr>
              <a:t>Explain the general characteristics of phylum </a:t>
            </a:r>
            <a:r>
              <a:rPr lang="en-US" sz="2400" dirty="0" err="1">
                <a:solidFill>
                  <a:schemeClr val="tx1"/>
                </a:solidFill>
                <a:latin typeface="Times New Roman" pitchFamily="18" charset="0"/>
                <a:cs typeface="Times New Roman" pitchFamily="18" charset="0"/>
              </a:rPr>
              <a:t>porifera</a:t>
            </a:r>
            <a:r>
              <a:rPr lang="en-US" sz="2400" dirty="0">
                <a:solidFill>
                  <a:schemeClr val="tx1"/>
                </a:solidFill>
                <a:latin typeface="Times New Roman" pitchFamily="18" charset="0"/>
                <a:cs typeface="Times New Roman" pitchFamily="18" charset="0"/>
              </a:rPr>
              <a:t>.</a:t>
            </a:r>
            <a:endParaRPr lang="zh-CN" altLang="en-US" sz="2400" dirty="0">
              <a:solidFill>
                <a:schemeClr val="tx1"/>
              </a:solidFill>
            </a:endParaRPr>
          </a:p>
          <a:p>
            <a:pPr algn="l">
              <a:lnSpc>
                <a:spcPct val="150000"/>
              </a:lnSpc>
              <a:buFont typeface="Wingdings" pitchFamily="2" charset="2"/>
              <a:buChar char="§"/>
            </a:pPr>
            <a:r>
              <a:rPr lang="en-US" sz="2400" dirty="0">
                <a:solidFill>
                  <a:schemeClr val="tx1"/>
                </a:solidFill>
                <a:latin typeface="Times New Roman" pitchFamily="18" charset="0"/>
                <a:cs typeface="Times New Roman" pitchFamily="18" charset="0"/>
              </a:rPr>
              <a:t>Understand the classification of phylum.</a:t>
            </a:r>
          </a:p>
          <a:p>
            <a:pPr algn="l">
              <a:lnSpc>
                <a:spcPct val="150000"/>
              </a:lnSpc>
              <a:buFont typeface="Wingdings" pitchFamily="2" charset="2"/>
              <a:buChar char="§"/>
            </a:pPr>
            <a:r>
              <a:rPr lang="en-US" sz="2400" dirty="0">
                <a:solidFill>
                  <a:schemeClr val="tx1"/>
                </a:solidFill>
                <a:latin typeface="Times New Roman" pitchFamily="18" charset="0"/>
                <a:cs typeface="Times New Roman" pitchFamily="18" charset="0"/>
              </a:rPr>
              <a:t>Identify the members of phylum on the basis of their characteristics and life form processes</a:t>
            </a:r>
          </a:p>
          <a:p>
            <a:pPr algn="l">
              <a:lnSpc>
                <a:spcPct val="150000"/>
              </a:lnSpc>
              <a:buFont typeface="Wingdings" pitchFamily="2" charset="2"/>
              <a:buChar char="§"/>
            </a:pPr>
            <a:r>
              <a:rPr lang="en-US" sz="2400" dirty="0">
                <a:solidFill>
                  <a:schemeClr val="tx1"/>
                </a:solidFill>
                <a:latin typeface="Times New Roman" pitchFamily="18" charset="0"/>
                <a:cs typeface="Times New Roman" pitchFamily="18" charset="0"/>
              </a:rPr>
              <a:t>Explain the distinguish features of phylum.</a:t>
            </a:r>
          </a:p>
          <a:p>
            <a:pPr algn="l">
              <a:lnSpc>
                <a:spcPct val="150000"/>
              </a:lnSpc>
            </a:pPr>
            <a:endParaRPr lang="en-US" sz="2400" dirty="0">
              <a:solidFill>
                <a:schemeClr val="tx1"/>
              </a:solidFill>
            </a:endParaRPr>
          </a:p>
          <a:p>
            <a:pPr algn="l">
              <a:lnSpc>
                <a:spcPct val="150000"/>
              </a:lnSpc>
            </a:pPr>
            <a:endParaRPr lang="en-US" sz="2400" dirty="0">
              <a:solidFill>
                <a:schemeClr val="tx1"/>
              </a:solidFil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type="title"/>
          </p:nvPr>
        </p:nvSpPr>
        <p:spPr>
          <a:xfrm>
            <a:off x="310244" y="187505"/>
            <a:ext cx="8300356" cy="1031696"/>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normAutofit/>
          </a:bodyPr>
          <a:lstStyle/>
          <a:p>
            <a:pPr algn="ctr"/>
            <a:r>
              <a:rPr lang="en-GB" sz="4000" b="1" dirty="0" err="1">
                <a:solidFill>
                  <a:schemeClr val="tx1"/>
                </a:solidFill>
                <a:latin typeface="Times New Roman" panose="02020603050405020304" pitchFamily="18" charset="0"/>
                <a:cs typeface="Times New Roman" panose="02020603050405020304" pitchFamily="18" charset="0"/>
              </a:rPr>
              <a:t>Protandry</a:t>
            </a:r>
            <a:r>
              <a:rPr lang="en-GB" sz="4000" b="1" dirty="0">
                <a:solidFill>
                  <a:schemeClr val="tx1"/>
                </a:solidFill>
                <a:latin typeface="Times New Roman" panose="02020603050405020304" pitchFamily="18" charset="0"/>
                <a:cs typeface="Times New Roman" panose="02020603050405020304" pitchFamily="18" charset="0"/>
              </a:rPr>
              <a:t> or </a:t>
            </a:r>
            <a:r>
              <a:rPr lang="en-GB" sz="4000" b="1" dirty="0" err="1">
                <a:solidFill>
                  <a:schemeClr val="tx1"/>
                </a:solidFill>
                <a:latin typeface="Times New Roman" panose="02020603050405020304" pitchFamily="18" charset="0"/>
                <a:cs typeface="Times New Roman" panose="02020603050405020304" pitchFamily="18" charset="0"/>
              </a:rPr>
              <a:t>Protogny</a:t>
            </a:r>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1048599" name="Content Placeholder 2"/>
          <p:cNvSpPr>
            <a:spLocks noGrp="1"/>
          </p:cNvSpPr>
          <p:nvPr>
            <p:ph idx="1"/>
          </p:nvPr>
        </p:nvSpPr>
        <p:spPr>
          <a:xfrm>
            <a:off x="310244" y="1295400"/>
            <a:ext cx="8528956" cy="5643349"/>
          </a:xfrm>
        </p:spPr>
        <p:txBody>
          <a:bodyPr>
            <a:noAutofit/>
          </a:bodyPr>
          <a:lstStyle/>
          <a:p>
            <a:r>
              <a:rPr lang="en-GB" sz="2800" dirty="0">
                <a:solidFill>
                  <a:schemeClr val="tx1"/>
                </a:solidFill>
                <a:latin typeface="Times New Roman" pitchFamily="18" charset="0"/>
                <a:cs typeface="Times New Roman" pitchFamily="18" charset="0"/>
              </a:rPr>
              <a:t>Most sponges are hermaphrodite (both Male and female sexes are present in a single sponge).</a:t>
            </a:r>
          </a:p>
          <a:p>
            <a:r>
              <a:rPr lang="en-GB" sz="2800" dirty="0">
                <a:solidFill>
                  <a:schemeClr val="tx1"/>
                </a:solidFill>
                <a:latin typeface="Times New Roman" pitchFamily="18" charset="0"/>
                <a:cs typeface="Times New Roman" pitchFamily="18" charset="0"/>
              </a:rPr>
              <a:t>Exhibits </a:t>
            </a:r>
            <a:r>
              <a:rPr lang="en-GB" sz="2800" dirty="0" err="1">
                <a:solidFill>
                  <a:schemeClr val="tx1"/>
                </a:solidFill>
                <a:latin typeface="Times New Roman" pitchFamily="18" charset="0"/>
                <a:cs typeface="Times New Roman" pitchFamily="18" charset="0"/>
              </a:rPr>
              <a:t>protandry</a:t>
            </a:r>
            <a:r>
              <a:rPr lang="en-GB" sz="2800" dirty="0">
                <a:solidFill>
                  <a:schemeClr val="tx1"/>
                </a:solidFill>
                <a:latin typeface="Times New Roman" pitchFamily="18" charset="0"/>
                <a:cs typeface="Times New Roman" pitchFamily="18" charset="0"/>
              </a:rPr>
              <a:t> or </a:t>
            </a:r>
            <a:r>
              <a:rPr lang="en-GB" sz="2800" dirty="0" err="1">
                <a:solidFill>
                  <a:schemeClr val="tx1"/>
                </a:solidFill>
                <a:latin typeface="Times New Roman" pitchFamily="18" charset="0"/>
                <a:cs typeface="Times New Roman" pitchFamily="18" charset="0"/>
              </a:rPr>
              <a:t>protogyny</a:t>
            </a:r>
            <a:endParaRPr lang="en-GB" sz="2800" dirty="0">
              <a:solidFill>
                <a:schemeClr val="tx1"/>
              </a:solidFill>
              <a:latin typeface="Times New Roman" pitchFamily="18" charset="0"/>
              <a:cs typeface="Times New Roman" pitchFamily="18" charset="0"/>
            </a:endParaRPr>
          </a:p>
          <a:p>
            <a:r>
              <a:rPr lang="en-GB" sz="2800" dirty="0" err="1">
                <a:solidFill>
                  <a:schemeClr val="tx1"/>
                </a:solidFill>
                <a:latin typeface="Times New Roman" pitchFamily="18" charset="0"/>
                <a:cs typeface="Times New Roman" pitchFamily="18" charset="0"/>
              </a:rPr>
              <a:t>Protandry</a:t>
            </a:r>
            <a:r>
              <a:rPr lang="en-GB" sz="2800" dirty="0">
                <a:solidFill>
                  <a:schemeClr val="tx1"/>
                </a:solidFill>
                <a:latin typeface="Times New Roman" pitchFamily="18" charset="0"/>
                <a:cs typeface="Times New Roman" pitchFamily="18" charset="0"/>
              </a:rPr>
              <a:t> is the development of male organs or maturation, production of sperms first and ova later.</a:t>
            </a:r>
          </a:p>
          <a:p>
            <a:r>
              <a:rPr lang="en-GB" sz="2800" dirty="0" err="1">
                <a:solidFill>
                  <a:schemeClr val="tx1"/>
                </a:solidFill>
                <a:latin typeface="Times New Roman" pitchFamily="18" charset="0"/>
                <a:cs typeface="Times New Roman" pitchFamily="18" charset="0"/>
              </a:rPr>
              <a:t>Protogyny</a:t>
            </a:r>
            <a:r>
              <a:rPr lang="en-GB" sz="2800" dirty="0">
                <a:solidFill>
                  <a:schemeClr val="tx1"/>
                </a:solidFill>
                <a:latin typeface="Times New Roman" pitchFamily="18" charset="0"/>
                <a:cs typeface="Times New Roman" pitchFamily="18" charset="0"/>
              </a:rPr>
              <a:t> means production of ova first and sperms later.</a:t>
            </a:r>
          </a:p>
          <a:p>
            <a:r>
              <a:rPr lang="en-GB" sz="2800" dirty="0">
                <a:solidFill>
                  <a:schemeClr val="tx1"/>
                </a:solidFill>
                <a:latin typeface="Times New Roman" pitchFamily="18" charset="0"/>
                <a:cs typeface="Times New Roman" pitchFamily="18" charset="0"/>
              </a:rPr>
              <a:t>Spermatozoa (sperms) arises from </a:t>
            </a:r>
            <a:r>
              <a:rPr lang="en-GB" sz="2800" dirty="0" err="1">
                <a:solidFill>
                  <a:schemeClr val="tx1"/>
                </a:solidFill>
                <a:latin typeface="Times New Roman" pitchFamily="18" charset="0"/>
                <a:cs typeface="Times New Roman" pitchFamily="18" charset="0"/>
              </a:rPr>
              <a:t>choanocytes</a:t>
            </a:r>
            <a:r>
              <a:rPr lang="en-GB" sz="2800" dirty="0">
                <a:solidFill>
                  <a:schemeClr val="tx1"/>
                </a:solidFill>
                <a:latin typeface="Times New Roman" pitchFamily="18" charset="0"/>
                <a:cs typeface="Times New Roman" pitchFamily="18" charset="0"/>
              </a:rPr>
              <a:t> (collard flagellated cells).</a:t>
            </a:r>
          </a:p>
          <a:p>
            <a:r>
              <a:rPr lang="en-GB" sz="2800" dirty="0">
                <a:solidFill>
                  <a:schemeClr val="tx1"/>
                </a:solidFill>
                <a:latin typeface="Times New Roman" pitchFamily="18" charset="0"/>
                <a:cs typeface="Times New Roman" pitchFamily="18" charset="0"/>
              </a:rPr>
              <a:t>Eggs arise from </a:t>
            </a:r>
            <a:r>
              <a:rPr lang="en-GB" sz="2800" dirty="0" err="1">
                <a:solidFill>
                  <a:schemeClr val="tx1"/>
                </a:solidFill>
                <a:latin typeface="Times New Roman" pitchFamily="18" charset="0"/>
                <a:cs typeface="Times New Roman" pitchFamily="18" charset="0"/>
              </a:rPr>
              <a:t>archaeocytes</a:t>
            </a:r>
            <a:r>
              <a:rPr lang="en-GB" sz="2800" dirty="0">
                <a:solidFill>
                  <a:schemeClr val="tx1"/>
                </a:solidFill>
                <a:latin typeface="Times New Roman" pitchFamily="18" charset="0"/>
                <a:cs typeface="Times New Roman" pitchFamily="18" charset="0"/>
              </a:rPr>
              <a:t> (a process of reproduction giving rise to sex cells).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Content Placeholder 2"/>
          <p:cNvSpPr>
            <a:spLocks noGrp="1"/>
          </p:cNvSpPr>
          <p:nvPr>
            <p:ph idx="1"/>
          </p:nvPr>
        </p:nvSpPr>
        <p:spPr>
          <a:xfrm>
            <a:off x="304800" y="838200"/>
            <a:ext cx="8610600" cy="5867400"/>
          </a:xfrm>
        </p:spPr>
        <p:txBody>
          <a:bodyPr>
            <a:normAutofit/>
          </a:bodyPr>
          <a:lstStyle/>
          <a:p>
            <a:r>
              <a:rPr lang="en-US" sz="2400" dirty="0">
                <a:solidFill>
                  <a:schemeClr val="tx1"/>
                </a:solidFill>
                <a:latin typeface="Times New Roman" pitchFamily="18" charset="0"/>
                <a:cs typeface="Times New Roman" pitchFamily="18" charset="0"/>
              </a:rPr>
              <a:t>In sexual reproduction male' sponge would release sperm into the water, which would travel and then enter a 'female' sponge. After fertilization in the sponge, a larva is released into the water.</a:t>
            </a:r>
          </a:p>
          <a:p>
            <a:r>
              <a:rPr lang="en-US" sz="2400" dirty="0">
                <a:solidFill>
                  <a:schemeClr val="tx1"/>
                </a:solidFill>
                <a:latin typeface="Times New Roman" pitchFamily="18" charset="0"/>
                <a:cs typeface="Times New Roman" pitchFamily="18" charset="0"/>
              </a:rPr>
              <a:t>It floats around for a few days and then sticks to a solid to begin its growth into an adult sponge (Image below is showing the process of sexual reproduction in sponges).</a:t>
            </a:r>
          </a:p>
          <a:p>
            <a:pPr>
              <a:buNone/>
            </a:pPr>
            <a:endParaRPr lang="en-US" sz="2400" dirty="0">
              <a:solidFill>
                <a:schemeClr val="tx1"/>
              </a:solidFill>
              <a:latin typeface="Times New Roman" pitchFamily="18" charset="0"/>
              <a:cs typeface="Times New Roman" pitchFamily="18" charset="0"/>
            </a:endParaRPr>
          </a:p>
          <a:p>
            <a:endParaRPr lang="en-US" sz="2400" dirty="0"/>
          </a:p>
          <a:p>
            <a:pPr>
              <a:buNone/>
            </a:pPr>
            <a:endParaRPr lang="en-US" sz="2400" dirty="0">
              <a:solidFill>
                <a:schemeClr val="tx1"/>
              </a:solidFill>
              <a:latin typeface="Times New Roman" pitchFamily="18" charset="0"/>
              <a:cs typeface="Times New Roman" pitchFamily="18" charset="0"/>
            </a:endParaRPr>
          </a:p>
        </p:txBody>
      </p:sp>
      <p:sp>
        <p:nvSpPr>
          <p:cNvPr id="1048595" name="Title 1"/>
          <p:cNvSpPr txBox="1"/>
          <p:nvPr/>
        </p:nvSpPr>
        <p:spPr>
          <a:xfrm>
            <a:off x="228600" y="152400"/>
            <a:ext cx="8605156" cy="72689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p:spPr>
        <p:style>
          <a:lnRef idx="0">
            <a:scrgbClr r="0" g="0" b="0"/>
          </a:lnRef>
          <a:fillRef idx="0">
            <a:scrgbClr r="0" g="0" b="0"/>
          </a:fillRef>
          <a:effectRef idx="0">
            <a:scrgbClr r="0" g="0" b="0"/>
          </a:effectRef>
          <a:fontRef idx="minor">
            <a:schemeClr val="lt1"/>
          </a:fontRef>
        </p:style>
        <p:txBody>
          <a:bodyPr vert="horz" lIns="91440" tIns="45720" rIns="91440" bIns="45720" rtlCol="0" anchor="t">
            <a:normAutofit/>
          </a:bodyPr>
          <a:lstStyle/>
          <a:p>
            <a:pPr marL="0" marR="0" lvl="0" indent="0" algn="ctr" defTabSz="457200" rtl="0" eaLnBrk="1" fontAlgn="auto" latinLnBrk="0" hangingPunct="1">
              <a:lnSpc>
                <a:spcPct val="100000"/>
              </a:lnSpc>
              <a:spcBef>
                <a:spcPct val="0"/>
              </a:spcBef>
              <a:spcAft>
                <a:spcPts val="0"/>
              </a:spcAft>
              <a:buClrTx/>
              <a:buSzTx/>
              <a:buFontTx/>
              <a:buNone/>
            </a:pPr>
            <a:r>
              <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Sexual</a:t>
            </a:r>
            <a:r>
              <a:rPr kumimoji="0" lang="en-US" sz="4000" b="1" i="0" u="none" strike="noStrike" kern="1200" cap="none" spc="0" normalizeH="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Reproduction</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pic>
        <p:nvPicPr>
          <p:cNvPr id="2097152" name="Picture 2" descr="C:\Users\User\Desktop\Screen Shot 2014-06-04 at 9.03.25 AM.png"/>
          <p:cNvPicPr>
            <a:picLocks noChangeAspect="1" noChangeArrowheads="1"/>
          </p:cNvPicPr>
          <p:nvPr/>
        </p:nvPicPr>
        <p:blipFill>
          <a:blip r:embed="rId2"/>
          <a:srcRect/>
          <a:stretch>
            <a:fillRect/>
          </a:stretch>
        </p:blipFill>
        <p:spPr bwMode="auto">
          <a:xfrm>
            <a:off x="1066800" y="3276600"/>
            <a:ext cx="7010400" cy="35814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
          <p:cNvSpPr>
            <a:spLocks noGrp="1"/>
          </p:cNvSpPr>
          <p:nvPr>
            <p:ph type="title"/>
          </p:nvPr>
        </p:nvSpPr>
        <p:spPr>
          <a:xfrm>
            <a:off x="413403" y="245225"/>
            <a:ext cx="8273397" cy="687059"/>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lstStyle/>
          <a:p>
            <a:r>
              <a:rPr lang="en-GB" b="1" dirty="0">
                <a:solidFill>
                  <a:schemeClr val="tx1"/>
                </a:solidFill>
                <a:latin typeface="Times New Roman" panose="02020603050405020304" pitchFamily="18" charset="0"/>
                <a:cs typeface="Times New Roman" panose="02020603050405020304" pitchFamily="18" charset="0"/>
              </a:rPr>
              <a:t>Fertilization:</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1048597" name="Content Placeholder 2"/>
          <p:cNvSpPr>
            <a:spLocks noGrp="1"/>
          </p:cNvSpPr>
          <p:nvPr>
            <p:ph idx="1"/>
          </p:nvPr>
        </p:nvSpPr>
        <p:spPr>
          <a:xfrm>
            <a:off x="304800" y="1143000"/>
            <a:ext cx="8382000" cy="4724400"/>
          </a:xfrm>
        </p:spPr>
        <p:txBody>
          <a:bodyPr>
            <a:noAutofit/>
          </a:bodyPr>
          <a:lstStyle/>
          <a:p>
            <a:r>
              <a:rPr lang="en-GB" sz="2400" dirty="0">
                <a:solidFill>
                  <a:schemeClr val="tx1"/>
                </a:solidFill>
                <a:latin typeface="Times New Roman" pitchFamily="18" charset="0"/>
                <a:cs typeface="Times New Roman" pitchFamily="18" charset="0"/>
              </a:rPr>
              <a:t>May be cross or internal</a:t>
            </a:r>
          </a:p>
          <a:p>
            <a:r>
              <a:rPr lang="en-GB" sz="2400" dirty="0">
                <a:solidFill>
                  <a:schemeClr val="tx1"/>
                </a:solidFill>
                <a:latin typeface="Times New Roman" pitchFamily="18" charset="0"/>
                <a:cs typeface="Times New Roman" pitchFamily="18" charset="0"/>
              </a:rPr>
              <a:t>In internal fertilization, there is union of egg cell with a sperm during reproduction in female body. </a:t>
            </a:r>
          </a:p>
          <a:p>
            <a:r>
              <a:rPr lang="en-GB" sz="2400" dirty="0">
                <a:solidFill>
                  <a:schemeClr val="tx1"/>
                </a:solidFill>
                <a:latin typeface="Times New Roman" pitchFamily="18" charset="0"/>
                <a:cs typeface="Times New Roman" pitchFamily="18" charset="0"/>
              </a:rPr>
              <a:t>In cross fertilization, the gametes are produced by separate individuals, it includes fertilization of an ovum from one individual with the spermatozoa of another.</a:t>
            </a:r>
          </a:p>
          <a:p>
            <a:r>
              <a:rPr lang="en-GB" sz="2400" dirty="0">
                <a:solidFill>
                  <a:schemeClr val="tx1"/>
                </a:solidFill>
                <a:latin typeface="Times New Roman" pitchFamily="18" charset="0"/>
                <a:cs typeface="Times New Roman" pitchFamily="18" charset="0"/>
              </a:rPr>
              <a:t>In case of sponges spermatozoa are taken into the </a:t>
            </a:r>
            <a:r>
              <a:rPr lang="en-GB" sz="2400" dirty="0" err="1">
                <a:solidFill>
                  <a:schemeClr val="tx1"/>
                </a:solidFill>
                <a:latin typeface="Times New Roman" pitchFamily="18" charset="0"/>
                <a:cs typeface="Times New Roman" pitchFamily="18" charset="0"/>
              </a:rPr>
              <a:t>aquiferous</a:t>
            </a:r>
            <a:r>
              <a:rPr lang="en-GB" sz="2400" dirty="0">
                <a:solidFill>
                  <a:schemeClr val="tx1"/>
                </a:solidFill>
                <a:latin typeface="Times New Roman" pitchFamily="18" charset="0"/>
                <a:cs typeface="Times New Roman" pitchFamily="18" charset="0"/>
              </a:rPr>
              <a:t> system of neighbouring individuals. </a:t>
            </a:r>
            <a:r>
              <a:rPr lang="en-GB" sz="2400" dirty="0" err="1">
                <a:solidFill>
                  <a:schemeClr val="tx1"/>
                </a:solidFill>
                <a:latin typeface="Times New Roman" pitchFamily="18" charset="0"/>
                <a:cs typeface="Times New Roman" pitchFamily="18" charset="0"/>
              </a:rPr>
              <a:t>Choanocytes</a:t>
            </a:r>
            <a:r>
              <a:rPr lang="en-GB" sz="2400" dirty="0">
                <a:solidFill>
                  <a:schemeClr val="tx1"/>
                </a:solidFill>
                <a:latin typeface="Times New Roman" pitchFamily="18" charset="0"/>
                <a:cs typeface="Times New Roman" pitchFamily="18" charset="0"/>
              </a:rPr>
              <a:t> transfer them to eggs in </a:t>
            </a:r>
            <a:r>
              <a:rPr lang="en-GB" sz="2400" dirty="0" err="1">
                <a:solidFill>
                  <a:schemeClr val="tx1"/>
                </a:solidFill>
                <a:latin typeface="Times New Roman" pitchFamily="18" charset="0"/>
                <a:cs typeface="Times New Roman" pitchFamily="18" charset="0"/>
              </a:rPr>
              <a:t>mesophyl</a:t>
            </a:r>
            <a:r>
              <a:rPr lang="en-GB" sz="2400" dirty="0">
                <a:solidFill>
                  <a:schemeClr val="tx1"/>
                </a:solidFill>
                <a:latin typeface="Times New Roman" pitchFamily="18" charset="0"/>
                <a:cs typeface="Times New Roman" pitchFamily="18" charset="0"/>
              </a:rPr>
              <a:t>.</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a:xfrm>
            <a:off x="457200" y="152400"/>
            <a:ext cx="8229600" cy="1143000"/>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noAutofit/>
          </a:bodyPr>
          <a:lstStyle/>
          <a:p>
            <a:pPr algn="ctr"/>
            <a:r>
              <a:rPr lang="en-US" sz="4000" b="1" dirty="0">
                <a:solidFill>
                  <a:schemeClr val="tx1"/>
                </a:solidFill>
                <a:latin typeface="Times New Roman" pitchFamily="18" charset="0"/>
                <a:cs typeface="Times New Roman" pitchFamily="18" charset="0"/>
              </a:rPr>
              <a:t>General Characteristics</a:t>
            </a:r>
            <a:endParaRPr lang="en-US" sz="4000" dirty="0">
              <a:solidFill>
                <a:schemeClr val="tx1"/>
              </a:solidFill>
              <a:latin typeface="Times New Roman" pitchFamily="18" charset="0"/>
              <a:cs typeface="Times New Roman" pitchFamily="18" charset="0"/>
            </a:endParaRPr>
          </a:p>
        </p:txBody>
      </p:sp>
      <p:sp>
        <p:nvSpPr>
          <p:cNvPr id="1048626" name="Content Placeholder 2"/>
          <p:cNvSpPr>
            <a:spLocks noGrp="1"/>
          </p:cNvSpPr>
          <p:nvPr>
            <p:ph idx="1"/>
          </p:nvPr>
        </p:nvSpPr>
        <p:spPr>
          <a:xfrm>
            <a:off x="457200" y="1676400"/>
            <a:ext cx="8229600" cy="4724400"/>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nSpc>
                <a:spcPct val="200000"/>
              </a:lnSpc>
              <a:buFont typeface="Wingdings" pitchFamily="2" charset="2"/>
              <a:buChar char="§"/>
            </a:pPr>
            <a:r>
              <a:rPr lang="en-US" sz="2200" b="1" dirty="0">
                <a:latin typeface="Times New Roman" pitchFamily="18" charset="0"/>
                <a:cs typeface="Times New Roman" pitchFamily="18" charset="0"/>
              </a:rPr>
              <a:t>Kingdom: </a:t>
            </a:r>
            <a:r>
              <a:rPr lang="en-US" sz="2200" dirty="0" err="1">
                <a:latin typeface="Times New Roman" pitchFamily="18" charset="0"/>
                <a:cs typeface="Times New Roman" pitchFamily="18" charset="0"/>
              </a:rPr>
              <a:t>Animalia</a:t>
            </a:r>
            <a:r>
              <a:rPr lang="en-US" sz="2200" dirty="0">
                <a:latin typeface="Times New Roman" pitchFamily="18" charset="0"/>
                <a:cs typeface="Times New Roman" pitchFamily="18" charset="0"/>
              </a:rPr>
              <a:t>.</a:t>
            </a:r>
          </a:p>
          <a:p>
            <a:pPr marL="0" indent="0">
              <a:lnSpc>
                <a:spcPct val="200000"/>
              </a:lnSpc>
              <a:buFont typeface="Wingdings" pitchFamily="2" charset="2"/>
              <a:buChar char="§"/>
            </a:pPr>
            <a:r>
              <a:rPr lang="en-US" sz="2200" b="1" dirty="0">
                <a:latin typeface="Times New Roman" pitchFamily="18" charset="0"/>
                <a:cs typeface="Times New Roman" pitchFamily="18" charset="0"/>
              </a:rPr>
              <a:t>Habitat: </a:t>
            </a:r>
            <a:r>
              <a:rPr lang="en-US" sz="2200" dirty="0">
                <a:latin typeface="Times New Roman" pitchFamily="18" charset="0"/>
                <a:cs typeface="Times New Roman" pitchFamily="18" charset="0"/>
              </a:rPr>
              <a:t>Aquatic, mostly marine, few are terrestrial.</a:t>
            </a:r>
          </a:p>
          <a:p>
            <a:pPr marL="0" indent="0">
              <a:lnSpc>
                <a:spcPct val="200000"/>
              </a:lnSpc>
              <a:buFont typeface="Wingdings" pitchFamily="2" charset="2"/>
              <a:buChar char="§"/>
            </a:pPr>
            <a:r>
              <a:rPr lang="en-US" sz="2200" b="1" dirty="0">
                <a:latin typeface="Times New Roman" pitchFamily="18" charset="0"/>
                <a:cs typeface="Times New Roman" pitchFamily="18" charset="0"/>
              </a:rPr>
              <a:t>Habit</a:t>
            </a:r>
            <a:r>
              <a:rPr lang="en-US" sz="2200" dirty="0">
                <a:latin typeface="Times New Roman" pitchFamily="18" charset="0"/>
                <a:cs typeface="Times New Roman" pitchFamily="18" charset="0"/>
              </a:rPr>
              <a:t>: They are solitary or colonial.</a:t>
            </a:r>
          </a:p>
          <a:p>
            <a:pPr marL="0" indent="0">
              <a:lnSpc>
                <a:spcPct val="200000"/>
              </a:lnSpc>
              <a:buFont typeface="Wingdings" pitchFamily="2" charset="2"/>
              <a:buChar char="§"/>
            </a:pPr>
            <a:r>
              <a:rPr lang="en-US" sz="2200" b="1" dirty="0">
                <a:latin typeface="Times New Roman" pitchFamily="18" charset="0"/>
                <a:cs typeface="Times New Roman" pitchFamily="18" charset="0"/>
              </a:rPr>
              <a:t>Grade of organization: </a:t>
            </a:r>
            <a:r>
              <a:rPr lang="en-US" sz="2200" dirty="0">
                <a:latin typeface="Times New Roman" pitchFamily="18" charset="0"/>
                <a:cs typeface="Times New Roman" pitchFamily="18" charset="0"/>
              </a:rPr>
              <a:t>Cellular grade of body. </a:t>
            </a:r>
          </a:p>
          <a:p>
            <a:pPr marL="0" indent="0">
              <a:lnSpc>
                <a:spcPct val="200000"/>
              </a:lnSpc>
              <a:buFont typeface="Wingdings" pitchFamily="2" charset="2"/>
              <a:buChar char="§"/>
            </a:pPr>
            <a:r>
              <a:rPr lang="en-US" sz="2200" b="1" dirty="0">
                <a:latin typeface="Times New Roman" pitchFamily="18" charset="0"/>
                <a:cs typeface="Times New Roman" pitchFamily="18" charset="0"/>
              </a:rPr>
              <a:t>Shape</a:t>
            </a:r>
            <a:r>
              <a:rPr lang="en-US" sz="2200" dirty="0">
                <a:latin typeface="Times New Roman" pitchFamily="18" charset="0"/>
                <a:cs typeface="Times New Roman" pitchFamily="18" charset="0"/>
              </a:rPr>
              <a:t>: Body shape is variable, mostly cylinder shaped.</a:t>
            </a:r>
          </a:p>
          <a:p>
            <a:pPr marL="0" indent="0">
              <a:lnSpc>
                <a:spcPct val="200000"/>
              </a:lnSpc>
              <a:buFont typeface="Wingdings" pitchFamily="2" charset="2"/>
              <a:buChar char="§"/>
            </a:pPr>
            <a:r>
              <a:rPr lang="en-US" sz="2200" b="1" dirty="0">
                <a:latin typeface="Times New Roman" pitchFamily="18" charset="0"/>
                <a:cs typeface="Times New Roman" pitchFamily="18" charset="0"/>
              </a:rPr>
              <a:t>Symmetry</a:t>
            </a:r>
            <a:r>
              <a:rPr lang="en-US" sz="2200" dirty="0">
                <a:latin typeface="Times New Roman" pitchFamily="18" charset="0"/>
                <a:cs typeface="Times New Roman" pitchFamily="18" charset="0"/>
              </a:rPr>
              <a:t>: Asymmetrical or </a:t>
            </a:r>
            <a:r>
              <a:rPr lang="en-US" sz="2200" dirty="0" err="1">
                <a:latin typeface="Times New Roman" pitchFamily="18" charset="0"/>
                <a:cs typeface="Times New Roman" pitchFamily="18" charset="0"/>
              </a:rPr>
              <a:t>radially</a:t>
            </a:r>
            <a:r>
              <a:rPr lang="en-US" sz="2200" dirty="0">
                <a:latin typeface="Times New Roman" pitchFamily="18" charset="0"/>
                <a:cs typeface="Times New Roman" pitchFamily="18" charset="0"/>
              </a:rPr>
              <a:t> symmetrical.</a:t>
            </a:r>
          </a:p>
        </p:txBody>
      </p:sp>
    </p:spTree>
  </p:cSld>
  <p:clrMapOvr>
    <a:masterClrMapping/>
  </p:clrMapOvr>
  <p:timing>
    <p:tnLst>
      <p:par>
        <p:cTn id="1" dur="indefinite" restart="never" nodeType="tmRoot">
          <p:childTnLst>
            <p:seq concurrent="1" nextAc="seek">
              <p:cTn id="2" restart="whenNotActive" fill="hold" evtFilter="cancelBubble" nodeType="interactiveSeq"/>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a:xfrm>
            <a:off x="457200" y="152400"/>
            <a:ext cx="8229600" cy="1320800"/>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normAutofit/>
          </a:bodyPr>
          <a:lstStyle/>
          <a:p>
            <a:r>
              <a:rPr lang="en-US" sz="4000" b="1" dirty="0" smtClean="0">
                <a:solidFill>
                  <a:schemeClr val="tx1"/>
                </a:solidFill>
                <a:latin typeface="Times New Roman" pitchFamily="18" charset="0"/>
                <a:cs typeface="Times New Roman" pitchFamily="18" charset="0"/>
              </a:rPr>
              <a:t>Cont… </a:t>
            </a:r>
            <a:endParaRPr lang="en-US" sz="4000" b="1" dirty="0">
              <a:solidFill>
                <a:schemeClr val="tx1"/>
              </a:solidFill>
              <a:latin typeface="Times New Roman" pitchFamily="18" charset="0"/>
              <a:cs typeface="Times New Roman" pitchFamily="18" charset="0"/>
            </a:endParaRPr>
          </a:p>
        </p:txBody>
      </p:sp>
      <p:sp>
        <p:nvSpPr>
          <p:cNvPr id="1048628" name="Content Placeholder 2"/>
          <p:cNvSpPr>
            <a:spLocks noGrp="1"/>
          </p:cNvSpPr>
          <p:nvPr>
            <p:ph idx="1"/>
          </p:nvPr>
        </p:nvSpPr>
        <p:spPr>
          <a:xfrm>
            <a:off x="457200" y="1600200"/>
            <a:ext cx="8229600" cy="4876800"/>
          </a:xfrm>
        </p:spPr>
        <p:style>
          <a:lnRef idx="2">
            <a:schemeClr val="accent1"/>
          </a:lnRef>
          <a:fillRef idx="1">
            <a:schemeClr val="lt1"/>
          </a:fillRef>
          <a:effectRef idx="0">
            <a:schemeClr val="accent1"/>
          </a:effectRef>
          <a:fontRef idx="minor">
            <a:schemeClr val="dk1"/>
          </a:fontRef>
        </p:style>
        <p:txBody>
          <a:bodyPr>
            <a:noAutofit/>
          </a:bodyPr>
          <a:lstStyle/>
          <a:p>
            <a:pPr algn="just">
              <a:lnSpc>
                <a:spcPct val="200000"/>
              </a:lnSpc>
              <a:buFont typeface="Wingdings" pitchFamily="2" charset="2"/>
              <a:buChar char="§"/>
            </a:pPr>
            <a:r>
              <a:rPr lang="en-US" sz="2000" b="1" dirty="0">
                <a:latin typeface="Times New Roman" pitchFamily="18" charset="0"/>
                <a:cs typeface="Times New Roman" pitchFamily="18" charset="0"/>
              </a:rPr>
              <a:t>Germ</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layer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Diploblastic</a:t>
            </a:r>
            <a:r>
              <a:rPr lang="en-US" sz="2000" dirty="0">
                <a:latin typeface="Times New Roman" pitchFamily="18" charset="0"/>
                <a:cs typeface="Times New Roman" pitchFamily="18" charset="0"/>
              </a:rPr>
              <a:t> animals.   </a:t>
            </a:r>
          </a:p>
          <a:p>
            <a:pPr algn="just">
              <a:lnSpc>
                <a:spcPct val="200000"/>
              </a:lnSpc>
              <a:buFont typeface="Wingdings" pitchFamily="2" charset="2"/>
              <a:buChar char="§"/>
            </a:pPr>
            <a:r>
              <a:rPr lang="en-US" sz="2000" b="1" dirty="0" err="1">
                <a:latin typeface="Times New Roman" pitchFamily="18" charset="0"/>
                <a:cs typeface="Times New Roman" pitchFamily="18" charset="0"/>
              </a:rPr>
              <a:t>Coelom</a:t>
            </a:r>
            <a:r>
              <a:rPr lang="en-US" sz="2000" dirty="0">
                <a:latin typeface="Times New Roman" pitchFamily="18" charset="0"/>
                <a:cs typeface="Times New Roman" pitchFamily="18" charset="0"/>
              </a:rPr>
              <a:t>: Absent, </a:t>
            </a:r>
            <a:r>
              <a:rPr lang="en-US" sz="2000" dirty="0" err="1">
                <a:latin typeface="Times New Roman" pitchFamily="18" charset="0"/>
                <a:cs typeface="Times New Roman" pitchFamily="18" charset="0"/>
              </a:rPr>
              <a:t>acoelomate</a:t>
            </a:r>
            <a:r>
              <a:rPr lang="en-US" sz="2000" dirty="0">
                <a:latin typeface="Times New Roman" pitchFamily="18" charset="0"/>
                <a:cs typeface="Times New Roman" pitchFamily="18" charset="0"/>
              </a:rPr>
              <a:t> but </a:t>
            </a:r>
            <a:r>
              <a:rPr lang="en-US" sz="2000" dirty="0" err="1">
                <a:latin typeface="Times New Roman" pitchFamily="18" charset="0"/>
                <a:cs typeface="Times New Roman" pitchFamily="18" charset="0"/>
              </a:rPr>
              <a:t>spongocoel</a:t>
            </a:r>
            <a:r>
              <a:rPr lang="en-US" sz="2000" dirty="0">
                <a:latin typeface="Times New Roman" pitchFamily="18" charset="0"/>
                <a:cs typeface="Times New Roman" pitchFamily="18" charset="0"/>
              </a:rPr>
              <a:t> is present</a:t>
            </a:r>
          </a:p>
          <a:p>
            <a:pPr algn="just">
              <a:lnSpc>
                <a:spcPct val="200000"/>
              </a:lnSpc>
              <a:buFont typeface="Wingdings" pitchFamily="2" charset="2"/>
              <a:buChar char="§"/>
            </a:pPr>
            <a:r>
              <a:rPr lang="en-US" sz="2000" dirty="0">
                <a:latin typeface="Times New Roman" pitchFamily="18" charset="0"/>
                <a:cs typeface="Times New Roman" pitchFamily="18" charset="0"/>
              </a:rPr>
              <a:t>Surface of the body has numerous perforation called </a:t>
            </a:r>
            <a:r>
              <a:rPr lang="en-US" sz="2000" dirty="0" err="1">
                <a:latin typeface="Times New Roman" pitchFamily="18" charset="0"/>
                <a:cs typeface="Times New Roman" pitchFamily="18" charset="0"/>
              </a:rPr>
              <a:t>ostia</a:t>
            </a:r>
            <a:r>
              <a:rPr lang="en-US" sz="2000" dirty="0">
                <a:latin typeface="Times New Roman" pitchFamily="18" charset="0"/>
                <a:cs typeface="Times New Roman" pitchFamily="18" charset="0"/>
              </a:rPr>
              <a:t> (for the entry of water) and a large pore at the apex called </a:t>
            </a:r>
            <a:r>
              <a:rPr lang="en-US" sz="2000" dirty="0" err="1">
                <a:latin typeface="Times New Roman" pitchFamily="18" charset="0"/>
                <a:cs typeface="Times New Roman" pitchFamily="18" charset="0"/>
              </a:rPr>
              <a:t>osculum</a:t>
            </a:r>
            <a:r>
              <a:rPr lang="en-US" sz="2000" dirty="0">
                <a:latin typeface="Times New Roman" pitchFamily="18" charset="0"/>
                <a:cs typeface="Times New Roman" pitchFamily="18" charset="0"/>
              </a:rPr>
              <a:t> (for the exit of water).</a:t>
            </a:r>
          </a:p>
          <a:p>
            <a:pPr algn="just">
              <a:lnSpc>
                <a:spcPct val="200000"/>
              </a:lnSpc>
              <a:buFont typeface="Wingdings" pitchFamily="2" charset="2"/>
              <a:buChar char="§"/>
            </a:pPr>
            <a:r>
              <a:rPr lang="en-US" sz="2000" dirty="0">
                <a:latin typeface="Times New Roman" pitchFamily="18" charset="0"/>
                <a:cs typeface="Times New Roman" pitchFamily="18" charset="0"/>
              </a:rPr>
              <a:t>Water canal system is present.</a:t>
            </a:r>
          </a:p>
          <a:p>
            <a:pPr algn="just">
              <a:lnSpc>
                <a:spcPct val="200000"/>
              </a:lnSpc>
              <a:buFont typeface="Wingdings" pitchFamily="2" charset="2"/>
              <a:buChar char="§"/>
            </a:pPr>
            <a:r>
              <a:rPr lang="en-US" sz="2000" b="1" dirty="0">
                <a:latin typeface="Times New Roman" pitchFamily="18" charset="0"/>
                <a:cs typeface="Times New Roman" pitchFamily="18" charset="0"/>
              </a:rPr>
              <a:t>Endoskeleton</a:t>
            </a:r>
            <a:r>
              <a:rPr lang="en-US" sz="2000" dirty="0">
                <a:latin typeface="Times New Roman" pitchFamily="18" charset="0"/>
                <a:cs typeface="Times New Roman" pitchFamily="18" charset="0"/>
              </a:rPr>
              <a:t>: </a:t>
            </a:r>
            <a:r>
              <a:rPr lang="en-US" sz="2000" dirty="0">
                <a:solidFill>
                  <a:schemeClr val="tx1"/>
                </a:solidFill>
                <a:latin typeface="Times New Roman" pitchFamily="18" charset="0"/>
                <a:cs typeface="Times New Roman" pitchFamily="18" charset="0"/>
              </a:rPr>
              <a:t>Either calcareous </a:t>
            </a:r>
            <a:r>
              <a:rPr lang="en-US" sz="2000" dirty="0" err="1">
                <a:solidFill>
                  <a:schemeClr val="tx1"/>
                </a:solidFill>
                <a:latin typeface="Times New Roman" pitchFamily="18" charset="0"/>
                <a:cs typeface="Times New Roman" pitchFamily="18" charset="0"/>
              </a:rPr>
              <a:t>spicules</a:t>
            </a:r>
            <a:r>
              <a:rPr lang="en-US" sz="2000" dirty="0">
                <a:solidFill>
                  <a:schemeClr val="tx1"/>
                </a:solidFill>
                <a:latin typeface="Times New Roman" pitchFamily="18" charset="0"/>
                <a:cs typeface="Times New Roman" pitchFamily="18" charset="0"/>
              </a:rPr>
              <a:t> (</a:t>
            </a:r>
            <a:r>
              <a:rPr lang="en-US" sz="2000" b="1" dirty="0">
                <a:solidFill>
                  <a:schemeClr val="tx1"/>
                </a:solidFill>
                <a:latin typeface="Times New Roman" pitchFamily="18" charset="0"/>
                <a:cs typeface="Times New Roman" pitchFamily="18" charset="0"/>
              </a:rPr>
              <a:t>calcium</a:t>
            </a:r>
            <a:r>
              <a:rPr lang="en-US" sz="2000" dirty="0">
                <a:solidFill>
                  <a:schemeClr val="tx1"/>
                </a:solidFill>
                <a:latin typeface="Times New Roman" pitchFamily="18" charset="0"/>
                <a:cs typeface="Times New Roman" pitchFamily="18" charset="0"/>
              </a:rPr>
              <a:t> </a:t>
            </a:r>
            <a:r>
              <a:rPr lang="en-US" sz="2000" b="1" dirty="0">
                <a:solidFill>
                  <a:schemeClr val="tx1"/>
                </a:solidFill>
                <a:latin typeface="Times New Roman" pitchFamily="18" charset="0"/>
                <a:cs typeface="Times New Roman" pitchFamily="18" charset="0"/>
              </a:rPr>
              <a:t>carbonate</a:t>
            </a:r>
            <a:r>
              <a:rPr lang="en-US" sz="2000" dirty="0">
                <a:solidFill>
                  <a:schemeClr val="tx1"/>
                </a:solidFill>
                <a:latin typeface="Times New Roman" pitchFamily="18" charset="0"/>
                <a:cs typeface="Times New Roman" pitchFamily="18" charset="0"/>
              </a:rPr>
              <a:t>) or siliceous </a:t>
            </a:r>
            <a:r>
              <a:rPr lang="en-US" sz="2000" dirty="0" err="1">
                <a:solidFill>
                  <a:schemeClr val="tx1"/>
                </a:solidFill>
                <a:latin typeface="Times New Roman" pitchFamily="18" charset="0"/>
                <a:cs typeface="Times New Roman" pitchFamily="18" charset="0"/>
              </a:rPr>
              <a:t>spicules</a:t>
            </a:r>
            <a:r>
              <a:rPr lang="en-US" sz="2000" dirty="0">
                <a:solidFill>
                  <a:schemeClr val="tx1"/>
                </a:solidFill>
                <a:latin typeface="Times New Roman" pitchFamily="18" charset="0"/>
                <a:cs typeface="Times New Roman" pitchFamily="18" charset="0"/>
              </a:rPr>
              <a:t> .</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a:xfrm>
            <a:off x="457200" y="228600"/>
            <a:ext cx="8229600" cy="1320800"/>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normAutofit/>
          </a:bodyPr>
          <a:lstStyle/>
          <a:p>
            <a:r>
              <a:rPr lang="en-US" sz="4000" b="1" dirty="0" smtClean="0">
                <a:solidFill>
                  <a:schemeClr val="tx1"/>
                </a:solidFill>
                <a:latin typeface="Times New Roman" pitchFamily="18" charset="0"/>
                <a:cs typeface="Times New Roman" pitchFamily="18" charset="0"/>
              </a:rPr>
              <a:t>Cont… </a:t>
            </a:r>
            <a:endParaRPr lang="en-US" sz="4000" b="1" dirty="0">
              <a:solidFill>
                <a:schemeClr val="tx1"/>
              </a:solidFill>
              <a:latin typeface="Times New Roman" pitchFamily="18" charset="0"/>
              <a:cs typeface="Times New Roman" pitchFamily="18" charset="0"/>
            </a:endParaRPr>
          </a:p>
        </p:txBody>
      </p:sp>
      <p:sp>
        <p:nvSpPr>
          <p:cNvPr id="1048630" name="Content Placeholder 2"/>
          <p:cNvSpPr>
            <a:spLocks noGrp="1"/>
          </p:cNvSpPr>
          <p:nvPr>
            <p:ph idx="1"/>
          </p:nvPr>
        </p:nvSpPr>
        <p:spPr>
          <a:xfrm>
            <a:off x="457200" y="1600200"/>
            <a:ext cx="8229600" cy="4953000"/>
          </a:xfrm>
        </p:spPr>
        <p:style>
          <a:lnRef idx="2">
            <a:schemeClr val="accent1"/>
          </a:lnRef>
          <a:fillRef idx="1">
            <a:schemeClr val="lt1"/>
          </a:fillRef>
          <a:effectRef idx="0">
            <a:schemeClr val="accent1"/>
          </a:effectRef>
          <a:fontRef idx="minor">
            <a:schemeClr val="dk1"/>
          </a:fontRef>
        </p:style>
        <p:txBody>
          <a:bodyPr>
            <a:normAutofit fontScale="95833"/>
          </a:bodyPr>
          <a:lstStyle/>
          <a:p>
            <a:pPr>
              <a:lnSpc>
                <a:spcPct val="170000"/>
              </a:lnSpc>
              <a:buFont typeface="Wingdings" pitchFamily="2" charset="2"/>
              <a:buChar char="§"/>
            </a:pPr>
            <a:r>
              <a:rPr lang="en-US" sz="2400" b="1" dirty="0">
                <a:latin typeface="Times New Roman" pitchFamily="18" charset="0"/>
                <a:cs typeface="Times New Roman" pitchFamily="18" charset="0"/>
              </a:rPr>
              <a:t>Nutrition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Holozoic</a:t>
            </a:r>
            <a:endParaRPr lang="en-US" sz="2400" dirty="0">
              <a:latin typeface="Times New Roman" pitchFamily="18" charset="0"/>
              <a:cs typeface="Times New Roman" pitchFamily="18" charset="0"/>
            </a:endParaRPr>
          </a:p>
          <a:p>
            <a:pPr>
              <a:lnSpc>
                <a:spcPct val="170000"/>
              </a:lnSpc>
              <a:buFont typeface="Wingdings" pitchFamily="2" charset="2"/>
              <a:buChar char="§"/>
            </a:pPr>
            <a:r>
              <a:rPr lang="en-US" sz="2400" b="1" dirty="0">
                <a:latin typeface="Times New Roman" pitchFamily="18" charset="0"/>
                <a:cs typeface="Times New Roman" pitchFamily="18" charset="0"/>
              </a:rPr>
              <a:t>Digestion</a:t>
            </a:r>
            <a:r>
              <a:rPr lang="en-US" sz="2400" dirty="0">
                <a:latin typeface="Times New Roman" pitchFamily="18" charset="0"/>
                <a:cs typeface="Times New Roman" pitchFamily="18" charset="0"/>
              </a:rPr>
              <a:t>: Intracellular</a:t>
            </a:r>
          </a:p>
          <a:p>
            <a:pPr>
              <a:lnSpc>
                <a:spcPct val="170000"/>
              </a:lnSpc>
              <a:buFont typeface="Wingdings" pitchFamily="2" charset="2"/>
              <a:buChar char="§"/>
            </a:pPr>
            <a:r>
              <a:rPr lang="en-US" sz="2400" b="1" dirty="0">
                <a:latin typeface="Times New Roman" pitchFamily="18" charset="0"/>
                <a:cs typeface="Times New Roman" pitchFamily="18" charset="0"/>
              </a:rPr>
              <a:t>Nervous</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system</a:t>
            </a:r>
            <a:r>
              <a:rPr lang="en-US" sz="2400" dirty="0">
                <a:latin typeface="Times New Roman" pitchFamily="18" charset="0"/>
                <a:cs typeface="Times New Roman" pitchFamily="18" charset="0"/>
              </a:rPr>
              <a:t>: Absent</a:t>
            </a:r>
          </a:p>
          <a:p>
            <a:pPr>
              <a:lnSpc>
                <a:spcPct val="170000"/>
              </a:lnSpc>
              <a:buFont typeface="Wingdings" pitchFamily="2" charset="2"/>
              <a:buChar char="§"/>
            </a:pPr>
            <a:r>
              <a:rPr lang="en-US" sz="2400" b="1" dirty="0">
                <a:latin typeface="Times New Roman" pitchFamily="18" charset="0"/>
                <a:cs typeface="Times New Roman" pitchFamily="18" charset="0"/>
              </a:rPr>
              <a:t>Circulatory</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system</a:t>
            </a:r>
            <a:r>
              <a:rPr lang="en-US" sz="2400" dirty="0">
                <a:latin typeface="Times New Roman" pitchFamily="18" charset="0"/>
                <a:cs typeface="Times New Roman" pitchFamily="18" charset="0"/>
              </a:rPr>
              <a:t>: Absent</a:t>
            </a:r>
          </a:p>
          <a:p>
            <a:pPr>
              <a:lnSpc>
                <a:spcPct val="170000"/>
              </a:lnSpc>
              <a:buFont typeface="Wingdings" pitchFamily="2" charset="2"/>
              <a:buChar char="§"/>
            </a:pPr>
            <a:r>
              <a:rPr lang="en-US" sz="2400" b="1" dirty="0">
                <a:latin typeface="Times New Roman" pitchFamily="18" charset="0"/>
                <a:cs typeface="Times New Roman" pitchFamily="18" charset="0"/>
              </a:rPr>
              <a:t>Reproduction</a:t>
            </a:r>
            <a:r>
              <a:rPr lang="en-US" sz="2400" dirty="0">
                <a:latin typeface="Times New Roman" pitchFamily="18" charset="0"/>
                <a:cs typeface="Times New Roman" pitchFamily="18" charset="0"/>
              </a:rPr>
              <a:t>: Asexual: by budding or </a:t>
            </a:r>
            <a:r>
              <a:rPr lang="en-US" sz="2400" dirty="0" err="1">
                <a:latin typeface="Times New Roman" pitchFamily="18" charset="0"/>
                <a:cs typeface="Times New Roman" pitchFamily="18" charset="0"/>
              </a:rPr>
              <a:t>gemmule</a:t>
            </a:r>
            <a:r>
              <a:rPr lang="en-US" sz="2400" dirty="0">
                <a:latin typeface="Times New Roman" pitchFamily="18" charset="0"/>
                <a:cs typeface="Times New Roman" pitchFamily="18" charset="0"/>
              </a:rPr>
              <a:t> or regeneration; Sexual: </a:t>
            </a:r>
            <a:r>
              <a:rPr lang="en-US" sz="2400" dirty="0" err="1">
                <a:latin typeface="Times New Roman" pitchFamily="18" charset="0"/>
                <a:cs typeface="Times New Roman" pitchFamily="18" charset="0"/>
              </a:rPr>
              <a:t>gamatic</a:t>
            </a:r>
            <a:r>
              <a:rPr lang="en-US" sz="2400" dirty="0">
                <a:latin typeface="Times New Roman" pitchFamily="18" charset="0"/>
                <a:cs typeface="Times New Roman" pitchFamily="18" charset="0"/>
              </a:rPr>
              <a:t> fusion</a:t>
            </a:r>
          </a:p>
          <a:p>
            <a:pPr>
              <a:lnSpc>
                <a:spcPct val="170000"/>
              </a:lnSpc>
              <a:buFont typeface="Wingdings" pitchFamily="2" charset="2"/>
              <a:buChar char="§"/>
            </a:pPr>
            <a:r>
              <a:rPr lang="en-US" sz="2400" b="1" dirty="0">
                <a:latin typeface="Times New Roman" pitchFamily="18" charset="0"/>
                <a:cs typeface="Times New Roman" pitchFamily="18" charset="0"/>
              </a:rPr>
              <a:t>Fertilization</a:t>
            </a:r>
            <a:r>
              <a:rPr lang="en-US" sz="2400" dirty="0">
                <a:latin typeface="Times New Roman" pitchFamily="18" charset="0"/>
                <a:cs typeface="Times New Roman" pitchFamily="18" charset="0"/>
              </a:rPr>
              <a:t>: Internal.</a:t>
            </a:r>
          </a:p>
        </p:txBody>
      </p:sp>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
          <p:cNvSpPr>
            <a:spLocks noGrp="1"/>
          </p:cNvSpPr>
          <p:nvPr>
            <p:ph type="title"/>
          </p:nvPr>
        </p:nvSpPr>
        <p:spPr>
          <a:xfrm>
            <a:off x="457200" y="304799"/>
            <a:ext cx="8229600" cy="1294853"/>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normAutofit/>
          </a:bodyPr>
          <a:lstStyle/>
          <a:p>
            <a:r>
              <a:rPr lang="en-US" sz="3600" b="1" dirty="0">
                <a:solidFill>
                  <a:schemeClr val="tx1"/>
                </a:solidFill>
              </a:rPr>
              <a:t> </a:t>
            </a:r>
            <a:r>
              <a:rPr lang="en-US" sz="4000" b="1" dirty="0" smtClean="0">
                <a:solidFill>
                  <a:schemeClr val="tx1"/>
                </a:solidFill>
                <a:latin typeface="Times New Roman" pitchFamily="18" charset="0"/>
                <a:cs typeface="Times New Roman" pitchFamily="18" charset="0"/>
              </a:rPr>
              <a:t>Cont…..</a:t>
            </a:r>
            <a:endParaRPr lang="en-US" sz="4000" dirty="0">
              <a:solidFill>
                <a:schemeClr val="tx1"/>
              </a:solidFill>
              <a:latin typeface="Times New Roman" pitchFamily="18" charset="0"/>
              <a:cs typeface="Times New Roman" pitchFamily="18" charset="0"/>
            </a:endParaRPr>
          </a:p>
        </p:txBody>
      </p:sp>
      <p:sp>
        <p:nvSpPr>
          <p:cNvPr id="1048632" name="Content Placeholder 2"/>
          <p:cNvSpPr>
            <a:spLocks noGrp="1"/>
          </p:cNvSpPr>
          <p:nvPr>
            <p:ph idx="1"/>
          </p:nvPr>
        </p:nvSpPr>
        <p:spPr>
          <a:xfrm>
            <a:off x="580145" y="1873099"/>
            <a:ext cx="8182855" cy="4434001"/>
          </a:xfrm>
        </p:spPr>
        <p:style>
          <a:lnRef idx="2">
            <a:schemeClr val="accent1"/>
          </a:lnRef>
          <a:fillRef idx="1">
            <a:schemeClr val="lt1"/>
          </a:fillRef>
          <a:effectRef idx="0">
            <a:schemeClr val="accent1"/>
          </a:effectRef>
          <a:fontRef idx="minor">
            <a:schemeClr val="dk1"/>
          </a:fontRef>
        </p:style>
        <p:txBody>
          <a:bodyPr>
            <a:normAutofit fontScale="91667" lnSpcReduction="20000"/>
          </a:bodyPr>
          <a:lstStyle/>
          <a:p>
            <a:pPr>
              <a:lnSpc>
                <a:spcPct val="120000"/>
              </a:lnSpc>
              <a:buFont typeface="Wingdings" pitchFamily="2" charset="2"/>
              <a:buChar char="§"/>
            </a:pPr>
            <a:r>
              <a:rPr lang="en-US" sz="2600" dirty="0">
                <a:latin typeface="Times New Roman" pitchFamily="18" charset="0"/>
                <a:cs typeface="Times New Roman" pitchFamily="18" charset="0"/>
              </a:rPr>
              <a:t>They are distributed between Arctic to Temperate regions.</a:t>
            </a:r>
          </a:p>
          <a:p>
            <a:pPr>
              <a:lnSpc>
                <a:spcPct val="120000"/>
              </a:lnSpc>
              <a:buFont typeface="Wingdings" pitchFamily="2" charset="2"/>
              <a:buChar char="§"/>
            </a:pPr>
            <a:r>
              <a:rPr lang="en-US" sz="2600" dirty="0">
                <a:latin typeface="Times New Roman" pitchFamily="18" charset="0"/>
                <a:cs typeface="Times New Roman" pitchFamily="18" charset="0"/>
              </a:rPr>
              <a:t> Sponges are sessile and mostly marine. Some live in fresh water</a:t>
            </a:r>
          </a:p>
          <a:p>
            <a:pPr>
              <a:lnSpc>
                <a:spcPct val="120000"/>
              </a:lnSpc>
              <a:buFont typeface="Wingdings" pitchFamily="2" charset="2"/>
              <a:buChar char="§"/>
            </a:pPr>
            <a:r>
              <a:rPr lang="en-US" sz="2600" dirty="0">
                <a:latin typeface="Times New Roman" pitchFamily="18" charset="0"/>
                <a:cs typeface="Times New Roman" pitchFamily="18" charset="0"/>
              </a:rPr>
              <a:t>They are solitary or colonial in nature found attached to stones or </a:t>
            </a:r>
            <a:r>
              <a:rPr lang="en-US" sz="2600" dirty="0" err="1">
                <a:latin typeface="Times New Roman" pitchFamily="18" charset="0"/>
                <a:cs typeface="Times New Roman" pitchFamily="18" charset="0"/>
              </a:rPr>
              <a:t>molluscan</a:t>
            </a:r>
            <a:r>
              <a:rPr lang="en-US" sz="2600" dirty="0">
                <a:latin typeface="Times New Roman" pitchFamily="18" charset="0"/>
                <a:cs typeface="Times New Roman" pitchFamily="18" charset="0"/>
              </a:rPr>
              <a:t> shells or wooden pieces in the waters.</a:t>
            </a:r>
          </a:p>
          <a:p>
            <a:pPr>
              <a:lnSpc>
                <a:spcPct val="120000"/>
              </a:lnSpc>
              <a:buFont typeface="Wingdings" pitchFamily="2" charset="2"/>
              <a:buChar char="§"/>
            </a:pPr>
            <a:r>
              <a:rPr lang="en-US" sz="2600" dirty="0">
                <a:latin typeface="Times New Roman" pitchFamily="18" charset="0"/>
                <a:cs typeface="Times New Roman" pitchFamily="18" charset="0"/>
              </a:rPr>
              <a:t>Their body is vase-like, tubular, cushion-like or cylindrical in shape. </a:t>
            </a:r>
          </a:p>
          <a:p>
            <a:pPr>
              <a:lnSpc>
                <a:spcPct val="150000"/>
              </a:lnSpc>
              <a:buFont typeface="Wingdings" pitchFamily="2" charset="2"/>
              <a:buChar char="§"/>
            </a:pPr>
            <a:r>
              <a:rPr lang="en-US" sz="2600" dirty="0">
                <a:latin typeface="Times New Roman" pitchFamily="18" charset="0"/>
                <a:cs typeface="Times New Roman" pitchFamily="18" charset="0"/>
              </a:rPr>
              <a:t>It has a vase-shaped cylindrical body measuring about 20-30 mm in length.</a:t>
            </a:r>
          </a:p>
          <a:p>
            <a:pPr>
              <a:lnSpc>
                <a:spcPct val="120000"/>
              </a:lnSpc>
            </a:pP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a:xfrm>
            <a:off x="457200" y="274638"/>
            <a:ext cx="8229600" cy="563562"/>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normAutofit fontScale="90000"/>
          </a:bodyPr>
          <a:lstStyle/>
          <a:p>
            <a:r>
              <a:rPr lang="en-US" b="1" dirty="0" smtClean="0">
                <a:solidFill>
                  <a:schemeClr val="tx1"/>
                </a:solidFill>
                <a:latin typeface="Times New Roman" pitchFamily="18" charset="0"/>
                <a:cs typeface="Times New Roman" pitchFamily="18" charset="0"/>
              </a:rPr>
              <a:t>Cont…</a:t>
            </a:r>
            <a:endParaRPr lang="en-US" b="1" dirty="0">
              <a:solidFill>
                <a:schemeClr val="tx1"/>
              </a:solidFill>
              <a:latin typeface="Times New Roman" pitchFamily="18" charset="0"/>
              <a:cs typeface="Times New Roman" pitchFamily="18" charset="0"/>
            </a:endParaRPr>
          </a:p>
        </p:txBody>
      </p:sp>
      <p:sp>
        <p:nvSpPr>
          <p:cNvPr id="1048634" name="Content Placeholder 2"/>
          <p:cNvSpPr>
            <a:spLocks noGrp="1"/>
          </p:cNvSpPr>
          <p:nvPr>
            <p:ph idx="1"/>
          </p:nvPr>
        </p:nvSpPr>
        <p:spPr>
          <a:xfrm>
            <a:off x="304800" y="914400"/>
            <a:ext cx="8686800" cy="5638800"/>
          </a:xfrm>
        </p:spPr>
        <p:style>
          <a:lnRef idx="2">
            <a:schemeClr val="accent1"/>
          </a:lnRef>
          <a:fillRef idx="1">
            <a:schemeClr val="lt1"/>
          </a:fillRef>
          <a:effectRef idx="0">
            <a:schemeClr val="accent1"/>
          </a:effectRef>
          <a:fontRef idx="minor">
            <a:schemeClr val="dk1"/>
          </a:fontRef>
        </p:style>
        <p:txBody>
          <a:bodyPr>
            <a:noAutofit/>
          </a:bodyPr>
          <a:lstStyle/>
          <a:p>
            <a:pPr>
              <a:lnSpc>
                <a:spcPct val="150000"/>
              </a:lnSpc>
              <a:buFont typeface="Wingdings" pitchFamily="2" charset="2"/>
              <a:buChar char="§"/>
            </a:pPr>
            <a:r>
              <a:rPr lang="en-US" sz="2400" dirty="0">
                <a:latin typeface="Times New Roman" pitchFamily="18" charset="0"/>
                <a:cs typeface="Times New Roman" pitchFamily="18" charset="0"/>
              </a:rPr>
              <a:t> Each cylinder opens to the exterior by an </a:t>
            </a:r>
            <a:r>
              <a:rPr lang="en-US" sz="2400" dirty="0" err="1">
                <a:latin typeface="Times New Roman" pitchFamily="18" charset="0"/>
                <a:cs typeface="Times New Roman" pitchFamily="18" charset="0"/>
              </a:rPr>
              <a:t>osculum</a:t>
            </a:r>
            <a:r>
              <a:rPr lang="en-US" sz="2400" dirty="0">
                <a:latin typeface="Times New Roman" pitchFamily="18" charset="0"/>
                <a:cs typeface="Times New Roman" pitchFamily="18" charset="0"/>
              </a:rPr>
              <a:t>.</a:t>
            </a:r>
          </a:p>
          <a:p>
            <a:pPr>
              <a:lnSpc>
                <a:spcPct val="150000"/>
              </a:lnSpc>
              <a:buFont typeface="Wingdings" pitchFamily="2" charset="2"/>
              <a:buChar char="§"/>
            </a:pPr>
            <a:r>
              <a:rPr lang="en-US" sz="2400" dirty="0">
                <a:latin typeface="Times New Roman" pitchFamily="18" charset="0"/>
                <a:cs typeface="Times New Roman" pitchFamily="18" charset="0"/>
              </a:rPr>
              <a:t>Body surface contains numerous pores called </a:t>
            </a:r>
            <a:r>
              <a:rPr lang="en-US" sz="2400" dirty="0" err="1">
                <a:latin typeface="Times New Roman" pitchFamily="18" charset="0"/>
                <a:cs typeface="Times New Roman" pitchFamily="18" charset="0"/>
              </a:rPr>
              <a:t>ostia</a:t>
            </a:r>
            <a:r>
              <a:rPr lang="en-US" sz="2400" dirty="0">
                <a:latin typeface="Times New Roman" pitchFamily="18" charset="0"/>
                <a:cs typeface="Times New Roman" pitchFamily="18" charset="0"/>
              </a:rPr>
              <a:t> or incurrent pores.</a:t>
            </a:r>
          </a:p>
          <a:p>
            <a:pPr>
              <a:lnSpc>
                <a:spcPct val="150000"/>
              </a:lnSpc>
              <a:buFont typeface="Wingdings" pitchFamily="2" charset="2"/>
              <a:buChar char="§"/>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Osculum</a:t>
            </a:r>
            <a:r>
              <a:rPr lang="en-US" sz="2400" dirty="0">
                <a:latin typeface="Times New Roman" pitchFamily="18" charset="0"/>
                <a:cs typeface="Times New Roman" pitchFamily="18" charset="0"/>
              </a:rPr>
              <a:t> is encircled by a fringe of </a:t>
            </a:r>
            <a:r>
              <a:rPr lang="en-US" sz="2400" dirty="0" err="1">
                <a:latin typeface="Times New Roman" pitchFamily="18" charset="0"/>
                <a:cs typeface="Times New Roman" pitchFamily="18" charset="0"/>
              </a:rPr>
              <a:t>monoaxon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spicules</a:t>
            </a:r>
            <a:r>
              <a:rPr lang="en-US" sz="2400" dirty="0">
                <a:latin typeface="Times New Roman" pitchFamily="18" charset="0"/>
                <a:cs typeface="Times New Roman" pitchFamily="18" charset="0"/>
              </a:rPr>
              <a:t>.</a:t>
            </a:r>
          </a:p>
          <a:p>
            <a:pPr>
              <a:lnSpc>
                <a:spcPct val="150000"/>
              </a:lnSpc>
              <a:buFont typeface="Wingdings" pitchFamily="2" charset="2"/>
              <a:buChar char="§"/>
            </a:pPr>
            <a:r>
              <a:rPr lang="en-US" sz="2400" dirty="0">
                <a:latin typeface="Times New Roman" pitchFamily="18" charset="0"/>
                <a:cs typeface="Times New Roman" pitchFamily="18" charset="0"/>
              </a:rPr>
              <a:t>Various colors like bright red, yellow, orange, pink or violet or even white and black. </a:t>
            </a:r>
          </a:p>
          <a:p>
            <a:pPr>
              <a:lnSpc>
                <a:spcPct val="150000"/>
              </a:lnSpc>
              <a:buFont typeface="Wingdings" pitchFamily="2" charset="2"/>
              <a:buChar char="§"/>
            </a:pPr>
            <a:r>
              <a:rPr lang="en-US" sz="2400" dirty="0">
                <a:latin typeface="Times New Roman" pitchFamily="18" charset="0"/>
                <a:cs typeface="Times New Roman" pitchFamily="18" charset="0"/>
              </a:rPr>
              <a:t>Some sponges have </a:t>
            </a:r>
            <a:r>
              <a:rPr lang="en-US" sz="2400" dirty="0" err="1">
                <a:latin typeface="Times New Roman" pitchFamily="18" charset="0"/>
                <a:cs typeface="Times New Roman" pitchFamily="18" charset="0"/>
              </a:rPr>
              <a:t>symbiont</a:t>
            </a:r>
            <a:r>
              <a:rPr lang="en-US" sz="2400" dirty="0">
                <a:latin typeface="Times New Roman" pitchFamily="18" charset="0"/>
                <a:cs typeface="Times New Roman" pitchFamily="18" charset="0"/>
              </a:rPr>
              <a:t> algae and thus appear green in color.</a:t>
            </a:r>
          </a:p>
          <a:p>
            <a:pPr>
              <a:lnSpc>
                <a:spcPct val="150000"/>
              </a:lnSpc>
              <a:buFont typeface="Wingdings" pitchFamily="2" charset="2"/>
              <a:buChar char="§"/>
            </a:pPr>
            <a:r>
              <a:rPr lang="en-US" sz="2400" dirty="0">
                <a:latin typeface="Times New Roman" pitchFamily="18" charset="0"/>
                <a:cs typeface="Times New Roman" pitchFamily="18" charset="0"/>
              </a:rPr>
              <a:t>Majority of sponges are asymmetrical and some are </a:t>
            </a:r>
            <a:r>
              <a:rPr lang="en-US" sz="2400" dirty="0" err="1">
                <a:latin typeface="Times New Roman" pitchFamily="18" charset="0"/>
                <a:cs typeface="Times New Roman" pitchFamily="18" charset="0"/>
              </a:rPr>
              <a:t>radially</a:t>
            </a:r>
            <a:r>
              <a:rPr lang="en-US" sz="2400" dirty="0">
                <a:latin typeface="Times New Roman" pitchFamily="18" charset="0"/>
                <a:cs typeface="Times New Roman" pitchFamily="18" charset="0"/>
              </a:rPr>
              <a:t> symmetrical</a:t>
            </a:r>
          </a:p>
          <a:p>
            <a:pPr>
              <a:lnSpc>
                <a:spcPct val="150000"/>
              </a:lnSpc>
              <a:buNone/>
            </a:pPr>
            <a:endParaRPr lang="en-US" sz="2400" dirty="0"/>
          </a:p>
          <a:p>
            <a:pPr>
              <a:lnSpc>
                <a:spcPct val="150000"/>
              </a:lnSpc>
            </a:pPr>
            <a:endParaRPr lang="en-US" sz="2400" dirty="0"/>
          </a:p>
        </p:txBody>
      </p:sp>
    </p:spTree>
  </p:cSld>
  <p:clrMapOvr>
    <a:masterClrMapping/>
  </p:clrMapOvr>
  <p:timing>
    <p:tnLst>
      <p:par>
        <p:cTn id="1" dur="indefinite" restart="never" nodeType="tmRoot">
          <p:childTnLst>
            <p:seq concurrent="1" nextAc="seek">
              <p:cTn id="2" restart="whenNotActive" fill="hold" evtFilter="cancelBubble" nodeType="interactiveSeq"/>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Title 1"/>
          <p:cNvSpPr>
            <a:spLocks noGrp="1"/>
          </p:cNvSpPr>
          <p:nvPr>
            <p:ph type="title"/>
          </p:nvPr>
        </p:nvSpPr>
        <p:spPr>
          <a:xfrm>
            <a:off x="392667" y="152400"/>
            <a:ext cx="8229600" cy="914400"/>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a:normAutofit/>
          </a:bodyPr>
          <a:lstStyle/>
          <a:p>
            <a:r>
              <a:rPr lang="en-US" sz="3600" b="1" dirty="0">
                <a:solidFill>
                  <a:schemeClr val="tx1"/>
                </a:solidFill>
                <a:latin typeface="Times New Roman" pitchFamily="18" charset="0"/>
                <a:cs typeface="Times New Roman" pitchFamily="18" charset="0"/>
              </a:rPr>
              <a:t>Cellular Grade of Organization </a:t>
            </a:r>
            <a:endParaRPr lang="en-US" sz="3600" dirty="0">
              <a:solidFill>
                <a:schemeClr val="tx1"/>
              </a:solidFill>
              <a:latin typeface="Times New Roman" pitchFamily="18" charset="0"/>
              <a:cs typeface="Times New Roman" pitchFamily="18" charset="0"/>
            </a:endParaRPr>
          </a:p>
        </p:txBody>
      </p:sp>
      <p:sp>
        <p:nvSpPr>
          <p:cNvPr id="1048636" name="Content Placeholder 2"/>
          <p:cNvSpPr>
            <a:spLocks noGrp="1"/>
          </p:cNvSpPr>
          <p:nvPr>
            <p:ph idx="1"/>
          </p:nvPr>
        </p:nvSpPr>
        <p:spPr>
          <a:xfrm>
            <a:off x="392666" y="1219200"/>
            <a:ext cx="8217933" cy="5105400"/>
          </a:xfrm>
        </p:spPr>
        <p:style>
          <a:lnRef idx="2">
            <a:schemeClr val="accent1"/>
          </a:lnRef>
          <a:fillRef idx="1">
            <a:schemeClr val="lt1"/>
          </a:fillRef>
          <a:effectRef idx="0">
            <a:schemeClr val="accent1"/>
          </a:effectRef>
          <a:fontRef idx="minor">
            <a:schemeClr val="dk1"/>
          </a:fontRef>
        </p:style>
        <p:txBody>
          <a:bodyPr>
            <a:noAutofit/>
          </a:bodyPr>
          <a:lstStyle/>
          <a:p>
            <a:pPr lvl="0"/>
            <a:r>
              <a:rPr lang="en-US" sz="2400" dirty="0" err="1">
                <a:solidFill>
                  <a:schemeClr val="tx1"/>
                </a:solidFill>
                <a:latin typeface="Times New Roman" pitchFamily="18" charset="0"/>
                <a:cs typeface="Times New Roman" pitchFamily="18" charset="0"/>
              </a:rPr>
              <a:t>Porifera</a:t>
            </a:r>
            <a:r>
              <a:rPr lang="en-US" sz="2400" dirty="0">
                <a:solidFill>
                  <a:schemeClr val="tx1"/>
                </a:solidFill>
                <a:latin typeface="Times New Roman" pitchFamily="18" charset="0"/>
                <a:cs typeface="Times New Roman" pitchFamily="18" charset="0"/>
              </a:rPr>
              <a:t> exhibit </a:t>
            </a:r>
            <a:r>
              <a:rPr lang="en-US" sz="2400" b="1" dirty="0">
                <a:solidFill>
                  <a:schemeClr val="tx1"/>
                </a:solidFill>
                <a:latin typeface="Times New Roman" pitchFamily="18" charset="0"/>
                <a:cs typeface="Times New Roman" pitchFamily="18" charset="0"/>
              </a:rPr>
              <a:t>cellular grade of organization.</a:t>
            </a:r>
            <a:r>
              <a:rPr lang="en-US" sz="2400" dirty="0">
                <a:solidFill>
                  <a:schemeClr val="tx1"/>
                </a:solidFill>
                <a:latin typeface="Times New Roman" pitchFamily="18" charset="0"/>
                <a:cs typeface="Times New Roman" pitchFamily="18" charset="0"/>
              </a:rPr>
              <a:t>  They exhibit functional division of </a:t>
            </a:r>
            <a:r>
              <a:rPr lang="en-US" sz="2400" dirty="0" err="1">
                <a:solidFill>
                  <a:schemeClr val="tx1"/>
                </a:solidFill>
                <a:latin typeface="Times New Roman" pitchFamily="18" charset="0"/>
                <a:cs typeface="Times New Roman" pitchFamily="18" charset="0"/>
              </a:rPr>
              <a:t>labour</a:t>
            </a:r>
            <a:r>
              <a:rPr lang="en-US" sz="2400" dirty="0">
                <a:solidFill>
                  <a:schemeClr val="tx1"/>
                </a:solidFill>
                <a:latin typeface="Times New Roman" pitchFamily="18" charset="0"/>
                <a:cs typeface="Times New Roman" pitchFamily="18" charset="0"/>
              </a:rPr>
              <a:t>. There is no relation between two cells. No organs are present in sponges.</a:t>
            </a:r>
          </a:p>
          <a:p>
            <a:pPr lvl="0"/>
            <a:r>
              <a:rPr lang="en-US" sz="2400" b="1" dirty="0">
                <a:solidFill>
                  <a:schemeClr val="tx1"/>
                </a:solidFill>
                <a:latin typeface="Times New Roman" pitchFamily="18" charset="0"/>
                <a:cs typeface="Times New Roman" pitchFamily="18" charset="0"/>
              </a:rPr>
              <a:t>Body wall</a:t>
            </a:r>
            <a:r>
              <a:rPr lang="en-US" sz="2400" dirty="0">
                <a:solidFill>
                  <a:schemeClr val="tx1"/>
                </a:solidFill>
                <a:latin typeface="Times New Roman" pitchFamily="18" charset="0"/>
                <a:cs typeface="Times New Roman" pitchFamily="18" charset="0"/>
              </a:rPr>
              <a:t> consists of two </a:t>
            </a:r>
            <a:r>
              <a:rPr lang="en-US" sz="2400" dirty="0" err="1">
                <a:solidFill>
                  <a:schemeClr val="tx1"/>
                </a:solidFill>
                <a:latin typeface="Times New Roman" pitchFamily="18" charset="0"/>
                <a:cs typeface="Times New Roman" pitchFamily="18" charset="0"/>
              </a:rPr>
              <a:t>epitheloid</a:t>
            </a:r>
            <a:r>
              <a:rPr lang="en-US" sz="2400" dirty="0">
                <a:solidFill>
                  <a:schemeClr val="tx1"/>
                </a:solidFill>
                <a:latin typeface="Times New Roman" pitchFamily="18" charset="0"/>
                <a:cs typeface="Times New Roman" pitchFamily="18" charset="0"/>
              </a:rPr>
              <a:t> layers (</a:t>
            </a:r>
            <a:r>
              <a:rPr lang="en-US" sz="2400" dirty="0" err="1">
                <a:solidFill>
                  <a:schemeClr val="tx1"/>
                </a:solidFill>
                <a:latin typeface="Times New Roman" pitchFamily="18" charset="0"/>
                <a:cs typeface="Times New Roman" pitchFamily="18" charset="0"/>
              </a:rPr>
              <a:t>epitheloid</a:t>
            </a:r>
            <a:r>
              <a:rPr lang="en-US" sz="2400" dirty="0">
                <a:solidFill>
                  <a:schemeClr val="tx1"/>
                </a:solidFill>
                <a:latin typeface="Times New Roman" pitchFamily="18" charset="0"/>
                <a:cs typeface="Times New Roman" pitchFamily="18" charset="0"/>
              </a:rPr>
              <a:t> resembles epithelium but lacks basal lamina and cell junctions): an outer </a:t>
            </a:r>
            <a:r>
              <a:rPr lang="en-US" sz="2400" dirty="0" err="1">
                <a:solidFill>
                  <a:schemeClr val="tx1"/>
                </a:solidFill>
                <a:latin typeface="Times New Roman" pitchFamily="18" charset="0"/>
                <a:cs typeface="Times New Roman" pitchFamily="18" charset="0"/>
              </a:rPr>
              <a:t>pinacoderm</a:t>
            </a:r>
            <a:r>
              <a:rPr lang="en-US" sz="2400" dirty="0">
                <a:solidFill>
                  <a:schemeClr val="tx1"/>
                </a:solidFill>
                <a:latin typeface="Times New Roman" pitchFamily="18" charset="0"/>
                <a:cs typeface="Times New Roman" pitchFamily="18" charset="0"/>
              </a:rPr>
              <a:t> and an inner </a:t>
            </a:r>
            <a:r>
              <a:rPr lang="en-US" sz="2400" dirty="0" err="1">
                <a:solidFill>
                  <a:schemeClr val="tx1"/>
                </a:solidFill>
                <a:latin typeface="Times New Roman" pitchFamily="18" charset="0"/>
                <a:cs typeface="Times New Roman" pitchFamily="18" charset="0"/>
              </a:rPr>
              <a:t>choanoderm</a:t>
            </a:r>
            <a:r>
              <a:rPr lang="en-US" sz="2400" dirty="0">
                <a:solidFill>
                  <a:schemeClr val="tx1"/>
                </a:solidFill>
                <a:latin typeface="Times New Roman" pitchFamily="18" charset="0"/>
                <a:cs typeface="Times New Roman" pitchFamily="18" charset="0"/>
              </a:rPr>
              <a:t>.</a:t>
            </a:r>
          </a:p>
          <a:p>
            <a:pPr lvl="1"/>
            <a:r>
              <a:rPr lang="en-US" sz="2400" b="1" dirty="0" err="1">
                <a:solidFill>
                  <a:schemeClr val="tx1"/>
                </a:solidFill>
                <a:latin typeface="Times New Roman" pitchFamily="18" charset="0"/>
                <a:cs typeface="Times New Roman" pitchFamily="18" charset="0"/>
              </a:rPr>
              <a:t>Pinacoderm</a:t>
            </a:r>
            <a:r>
              <a:rPr lang="en-US" sz="2400" dirty="0">
                <a:solidFill>
                  <a:schemeClr val="tx1"/>
                </a:solidFill>
                <a:latin typeface="Times New Roman" pitchFamily="18" charset="0"/>
                <a:cs typeface="Times New Roman" pitchFamily="18" charset="0"/>
              </a:rPr>
              <a:t> covers the outer surface of the body and also lines some of the internal cavities of </a:t>
            </a:r>
            <a:r>
              <a:rPr lang="en-US" sz="2400" dirty="0" err="1">
                <a:solidFill>
                  <a:schemeClr val="tx1"/>
                </a:solidFill>
                <a:latin typeface="Times New Roman" pitchFamily="18" charset="0"/>
                <a:cs typeface="Times New Roman" pitchFamily="18" charset="0"/>
              </a:rPr>
              <a:t>aquiferous</a:t>
            </a:r>
            <a:r>
              <a:rPr lang="en-US" sz="2400" dirty="0">
                <a:solidFill>
                  <a:schemeClr val="tx1"/>
                </a:solidFill>
                <a:latin typeface="Times New Roman" pitchFamily="18" charset="0"/>
                <a:cs typeface="Times New Roman" pitchFamily="18" charset="0"/>
              </a:rPr>
              <a:t> system. Flattened cells of </a:t>
            </a:r>
            <a:r>
              <a:rPr lang="en-US" sz="2400" dirty="0" err="1">
                <a:solidFill>
                  <a:schemeClr val="tx1"/>
                </a:solidFill>
                <a:latin typeface="Times New Roman" pitchFamily="18" charset="0"/>
                <a:cs typeface="Times New Roman" pitchFamily="18" charset="0"/>
              </a:rPr>
              <a:t>pinacoderm</a:t>
            </a:r>
            <a:r>
              <a:rPr lang="en-US" sz="2400" dirty="0">
                <a:solidFill>
                  <a:schemeClr val="tx1"/>
                </a:solidFill>
                <a:latin typeface="Times New Roman" pitchFamily="18" charset="0"/>
                <a:cs typeface="Times New Roman" pitchFamily="18" charset="0"/>
              </a:rPr>
              <a:t> are called as </a:t>
            </a:r>
            <a:r>
              <a:rPr lang="en-US" sz="2400" dirty="0" err="1">
                <a:solidFill>
                  <a:schemeClr val="tx1"/>
                </a:solidFill>
                <a:latin typeface="Times New Roman" pitchFamily="18" charset="0"/>
                <a:cs typeface="Times New Roman" pitchFamily="18" charset="0"/>
              </a:rPr>
              <a:t>pinacocytes</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Pinacoderm</a:t>
            </a:r>
            <a:r>
              <a:rPr lang="en-US" sz="2400" dirty="0">
                <a:solidFill>
                  <a:schemeClr val="tx1"/>
                </a:solidFill>
                <a:latin typeface="Times New Roman" pitchFamily="18" charset="0"/>
                <a:cs typeface="Times New Roman" pitchFamily="18" charset="0"/>
              </a:rPr>
              <a:t> also has </a:t>
            </a:r>
            <a:r>
              <a:rPr lang="en-US" sz="2400" dirty="0" err="1">
                <a:solidFill>
                  <a:schemeClr val="tx1"/>
                </a:solidFill>
                <a:latin typeface="Times New Roman" pitchFamily="18" charset="0"/>
                <a:cs typeface="Times New Roman" pitchFamily="18" charset="0"/>
              </a:rPr>
              <a:t>porocytes</a:t>
            </a:r>
            <a:r>
              <a:rPr lang="en-US" sz="2400" dirty="0">
                <a:solidFill>
                  <a:schemeClr val="tx1"/>
                </a:solidFill>
                <a:latin typeface="Times New Roman" pitchFamily="18" charset="0"/>
                <a:cs typeface="Times New Roman" pitchFamily="18" charset="0"/>
              </a:rPr>
              <a:t> each of which encloses an </a:t>
            </a:r>
            <a:r>
              <a:rPr lang="en-US" sz="2400" dirty="0" err="1">
                <a:solidFill>
                  <a:schemeClr val="tx1"/>
                </a:solidFill>
                <a:latin typeface="Times New Roman" pitchFamily="18" charset="0"/>
                <a:cs typeface="Times New Roman" pitchFamily="18" charset="0"/>
              </a:rPr>
              <a:t>ostium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Porocytes</a:t>
            </a:r>
            <a:r>
              <a:rPr lang="en-US" sz="2400" dirty="0">
                <a:solidFill>
                  <a:schemeClr val="tx1"/>
                </a:solidFill>
                <a:latin typeface="Times New Roman" pitchFamily="18" charset="0"/>
                <a:cs typeface="Times New Roman" pitchFamily="18" charset="0"/>
              </a:rPr>
              <a:t> extend up to </a:t>
            </a:r>
            <a:r>
              <a:rPr lang="en-US" sz="2400" dirty="0" err="1">
                <a:solidFill>
                  <a:schemeClr val="tx1"/>
                </a:solidFill>
                <a:latin typeface="Times New Roman" pitchFamily="18" charset="0"/>
                <a:cs typeface="Times New Roman" pitchFamily="18" charset="0"/>
              </a:rPr>
              <a:t>spongocoel</a:t>
            </a:r>
            <a:r>
              <a:rPr lang="en-US" sz="2400" dirty="0">
                <a:solidFill>
                  <a:schemeClr val="tx1"/>
                </a:solidFill>
                <a:latin typeface="Times New Roman" pitchFamily="18" charset="0"/>
                <a:cs typeface="Times New Roman" pitchFamily="18" charset="0"/>
              </a:rPr>
              <a:t>.</a:t>
            </a:r>
          </a:p>
          <a:p>
            <a:pPr algn="just">
              <a:lnSpc>
                <a:spcPct val="200000"/>
              </a:lnSpc>
              <a:buNone/>
            </a:pP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Content Placeholder 2"/>
          <p:cNvSpPr>
            <a:spLocks noGrp="1"/>
          </p:cNvSpPr>
          <p:nvPr>
            <p:ph idx="1"/>
          </p:nvPr>
        </p:nvSpPr>
        <p:spPr>
          <a:xfrm>
            <a:off x="665016" y="1219199"/>
            <a:ext cx="8229600" cy="5638800"/>
          </a:xfrm>
          <a:ln>
            <a:solidFill>
              <a:schemeClr val="accent1"/>
            </a:solidFill>
          </a:ln>
        </p:spPr>
        <p:style>
          <a:lnRef idx="2">
            <a:schemeClr val="accent1"/>
          </a:lnRef>
          <a:fillRef idx="1">
            <a:schemeClr val="lt1"/>
          </a:fillRef>
          <a:effectRef idx="0">
            <a:schemeClr val="accent1"/>
          </a:effectRef>
          <a:fontRef idx="minor">
            <a:schemeClr val="dk1"/>
          </a:fontRef>
        </p:style>
        <p:txBody>
          <a:bodyPr>
            <a:normAutofit fontScale="95833" lnSpcReduction="10000"/>
          </a:bodyPr>
          <a:lstStyle/>
          <a:p>
            <a:pPr lvl="1">
              <a:buFont typeface="Wingdings" pitchFamily="2" charset="2"/>
              <a:buChar char="Ø"/>
            </a:pPr>
            <a:r>
              <a:rPr lang="en-US" sz="2800" b="1" dirty="0" err="1">
                <a:latin typeface="Times New Roman" pitchFamily="18" charset="0"/>
                <a:cs typeface="Times New Roman" pitchFamily="18" charset="0"/>
              </a:rPr>
              <a:t>Choanoderm</a:t>
            </a:r>
            <a:r>
              <a:rPr lang="en-US" sz="2800" dirty="0">
                <a:latin typeface="Times New Roman" pitchFamily="18" charset="0"/>
                <a:cs typeface="Times New Roman" pitchFamily="18" charset="0"/>
              </a:rPr>
              <a:t> is composed of </a:t>
            </a:r>
            <a:r>
              <a:rPr lang="en-US" sz="2800" dirty="0" err="1">
                <a:latin typeface="Times New Roman" pitchFamily="18" charset="0"/>
                <a:cs typeface="Times New Roman" pitchFamily="18" charset="0"/>
              </a:rPr>
              <a:t>choanocytes</a:t>
            </a:r>
            <a:r>
              <a:rPr lang="en-US" sz="2800" dirty="0">
                <a:latin typeface="Times New Roman" pitchFamily="18" charset="0"/>
                <a:cs typeface="Times New Roman" pitchFamily="18" charset="0"/>
              </a:rPr>
              <a:t>. They have a collar of </a:t>
            </a:r>
            <a:r>
              <a:rPr lang="en-US" sz="2800" dirty="0" err="1">
                <a:latin typeface="Times New Roman" pitchFamily="18" charset="0"/>
                <a:cs typeface="Times New Roman" pitchFamily="18" charset="0"/>
              </a:rPr>
              <a:t>microvilli</a:t>
            </a:r>
            <a:r>
              <a:rPr lang="en-US" sz="2800" dirty="0">
                <a:latin typeface="Times New Roman" pitchFamily="18" charset="0"/>
                <a:cs typeface="Times New Roman" pitchFamily="18" charset="0"/>
              </a:rPr>
              <a:t> around the flagellum. Water is pulled through the </a:t>
            </a:r>
            <a:r>
              <a:rPr lang="en-US" sz="2800" dirty="0" err="1">
                <a:latin typeface="Times New Roman" pitchFamily="18" charset="0"/>
                <a:cs typeface="Times New Roman" pitchFamily="18" charset="0"/>
              </a:rPr>
              <a:t>ostia</a:t>
            </a:r>
            <a:r>
              <a:rPr lang="en-US" sz="2800" dirty="0">
                <a:latin typeface="Times New Roman" pitchFamily="18" charset="0"/>
                <a:cs typeface="Times New Roman" pitchFamily="18" charset="0"/>
              </a:rPr>
              <a:t> by the beating of the </a:t>
            </a:r>
            <a:r>
              <a:rPr lang="en-US" sz="2800" dirty="0" err="1">
                <a:latin typeface="Times New Roman" pitchFamily="18" charset="0"/>
                <a:cs typeface="Times New Roman" pitchFamily="18" charset="0"/>
              </a:rPr>
              <a:t>choanocytic</a:t>
            </a:r>
            <a:r>
              <a:rPr lang="en-US" sz="2800" dirty="0">
                <a:latin typeface="Times New Roman" pitchFamily="18" charset="0"/>
                <a:cs typeface="Times New Roman" pitchFamily="18" charset="0"/>
              </a:rPr>
              <a:t> flagella.</a:t>
            </a:r>
          </a:p>
          <a:p>
            <a:pPr lvl="0">
              <a:buFont typeface="Wingdings" pitchFamily="2" charset="2"/>
              <a:buChar char="Ø"/>
            </a:pPr>
            <a:r>
              <a:rPr lang="en-US" sz="2800" dirty="0">
                <a:latin typeface="Times New Roman" pitchFamily="18" charset="0"/>
                <a:cs typeface="Times New Roman" pitchFamily="18" charset="0"/>
              </a:rPr>
              <a:t>Between the </a:t>
            </a:r>
            <a:r>
              <a:rPr lang="en-US" sz="2800" dirty="0" err="1">
                <a:latin typeface="Times New Roman" pitchFamily="18" charset="0"/>
                <a:cs typeface="Times New Roman" pitchFamily="18" charset="0"/>
              </a:rPr>
              <a:t>pinacoderm</a:t>
            </a:r>
            <a:r>
              <a:rPr lang="en-US" sz="2800" dirty="0">
                <a:latin typeface="Times New Roman" pitchFamily="18" charset="0"/>
                <a:cs typeface="Times New Roman" pitchFamily="18" charset="0"/>
              </a:rPr>
              <a:t> and </a:t>
            </a:r>
            <a:r>
              <a:rPr lang="en-US" sz="2800" dirty="0" err="1">
                <a:latin typeface="Times New Roman" pitchFamily="18" charset="0"/>
                <a:cs typeface="Times New Roman" pitchFamily="18" charset="0"/>
              </a:rPr>
              <a:t>choanoderm</a:t>
            </a:r>
            <a:r>
              <a:rPr lang="en-US" sz="2800" dirty="0">
                <a:latin typeface="Times New Roman" pitchFamily="18" charset="0"/>
                <a:cs typeface="Times New Roman" pitchFamily="18" charset="0"/>
              </a:rPr>
              <a:t> is a gelatinous </a:t>
            </a:r>
            <a:r>
              <a:rPr lang="en-US" sz="2800" dirty="0" err="1">
                <a:latin typeface="Times New Roman" pitchFamily="18" charset="0"/>
                <a:cs typeface="Times New Roman" pitchFamily="18" charset="0"/>
              </a:rPr>
              <a:t>mesohyl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Mesohyl</a:t>
            </a:r>
            <a:r>
              <a:rPr lang="en-US" sz="2800" dirty="0">
                <a:latin typeface="Times New Roman" pitchFamily="18" charset="0"/>
                <a:cs typeface="Times New Roman" pitchFamily="18" charset="0"/>
              </a:rPr>
              <a:t> has various types of </a:t>
            </a:r>
            <a:r>
              <a:rPr lang="en-US" sz="2800" dirty="0" err="1">
                <a:latin typeface="Times New Roman" pitchFamily="18" charset="0"/>
                <a:cs typeface="Times New Roman" pitchFamily="18" charset="0"/>
              </a:rPr>
              <a:t>amoebocytes</a:t>
            </a:r>
            <a:r>
              <a:rPr lang="en-US" sz="2800" dirty="0">
                <a:latin typeface="Times New Roman" pitchFamily="18" charset="0"/>
                <a:cs typeface="Times New Roman" pitchFamily="18" charset="0"/>
              </a:rPr>
              <a:t> like,</a:t>
            </a:r>
          </a:p>
          <a:p>
            <a:pPr lvl="1">
              <a:buFont typeface="Wingdings" pitchFamily="2" charset="2"/>
              <a:buChar char="Ø"/>
            </a:pPr>
            <a:r>
              <a:rPr lang="en-US" sz="2800" b="1" dirty="0" err="1">
                <a:latin typeface="Times New Roman" pitchFamily="18" charset="0"/>
                <a:cs typeface="Times New Roman" pitchFamily="18" charset="0"/>
              </a:rPr>
              <a:t>Sclerocytes</a:t>
            </a:r>
            <a:r>
              <a:rPr lang="en-US" sz="2800" dirty="0">
                <a:latin typeface="Times New Roman" pitchFamily="18" charset="0"/>
                <a:cs typeface="Times New Roman" pitchFamily="18" charset="0"/>
              </a:rPr>
              <a:t>  which produce </a:t>
            </a:r>
            <a:r>
              <a:rPr lang="en-US" sz="2800" dirty="0" err="1">
                <a:latin typeface="Times New Roman" pitchFamily="18" charset="0"/>
                <a:cs typeface="Times New Roman" pitchFamily="18" charset="0"/>
              </a:rPr>
              <a:t>spicules</a:t>
            </a:r>
            <a:endParaRPr lang="en-US" sz="2800" dirty="0">
              <a:latin typeface="Times New Roman" pitchFamily="18" charset="0"/>
              <a:cs typeface="Times New Roman" pitchFamily="18" charset="0"/>
            </a:endParaRPr>
          </a:p>
          <a:p>
            <a:pPr lvl="1">
              <a:buFont typeface="Wingdings" pitchFamily="2" charset="2"/>
              <a:buChar char="Ø"/>
            </a:pPr>
            <a:r>
              <a:rPr lang="en-US" sz="2800" b="1" dirty="0" err="1">
                <a:latin typeface="Times New Roman" pitchFamily="18" charset="0"/>
                <a:cs typeface="Times New Roman" pitchFamily="18" charset="0"/>
              </a:rPr>
              <a:t>Spongocytes</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which produce </a:t>
            </a:r>
            <a:r>
              <a:rPr lang="en-US" sz="2800" dirty="0" err="1">
                <a:latin typeface="Times New Roman" pitchFamily="18" charset="0"/>
                <a:cs typeface="Times New Roman" pitchFamily="18" charset="0"/>
              </a:rPr>
              <a:t>spongin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fibres</a:t>
            </a:r>
            <a:r>
              <a:rPr lang="en-US" sz="2800" dirty="0">
                <a:latin typeface="Times New Roman" pitchFamily="18" charset="0"/>
                <a:cs typeface="Times New Roman" pitchFamily="18" charset="0"/>
              </a:rPr>
              <a:t>.</a:t>
            </a:r>
          </a:p>
          <a:p>
            <a:pPr lvl="1">
              <a:buFont typeface="Wingdings" pitchFamily="2" charset="2"/>
              <a:buChar char="Ø"/>
            </a:pPr>
            <a:r>
              <a:rPr lang="en-US" sz="2800" b="1" dirty="0" err="1">
                <a:latin typeface="Times New Roman" pitchFamily="18" charset="0"/>
                <a:cs typeface="Times New Roman" pitchFamily="18" charset="0"/>
              </a:rPr>
              <a:t>Myocytes</a:t>
            </a:r>
            <a:r>
              <a:rPr lang="en-US" sz="2800" dirty="0">
                <a:latin typeface="Times New Roman" pitchFamily="18" charset="0"/>
                <a:cs typeface="Times New Roman" pitchFamily="18" charset="0"/>
              </a:rPr>
              <a:t> are the contractile cells found around </a:t>
            </a:r>
            <a:r>
              <a:rPr lang="en-US" sz="2800" dirty="0" err="1">
                <a:latin typeface="Times New Roman" pitchFamily="18" charset="0"/>
                <a:cs typeface="Times New Roman" pitchFamily="18" charset="0"/>
              </a:rPr>
              <a:t>osculum</a:t>
            </a:r>
            <a:r>
              <a:rPr lang="en-US" sz="2800" dirty="0">
                <a:latin typeface="Times New Roman" pitchFamily="18" charset="0"/>
                <a:cs typeface="Times New Roman" pitchFamily="18" charset="0"/>
              </a:rPr>
              <a:t>.</a:t>
            </a:r>
          </a:p>
          <a:p>
            <a:pPr lvl="1">
              <a:buFont typeface="Wingdings" pitchFamily="2" charset="2"/>
              <a:buChar char="Ø"/>
            </a:pPr>
            <a:r>
              <a:rPr lang="en-US" sz="2800" b="1" dirty="0" err="1">
                <a:latin typeface="Times New Roman" pitchFamily="18" charset="0"/>
                <a:cs typeface="Times New Roman" pitchFamily="18" charset="0"/>
              </a:rPr>
              <a:t>Archaeocytes</a:t>
            </a:r>
            <a:r>
              <a:rPr lang="en-US" sz="2800" dirty="0">
                <a:latin typeface="Times New Roman" pitchFamily="18" charset="0"/>
                <a:cs typeface="Times New Roman" pitchFamily="18" charset="0"/>
              </a:rPr>
              <a:t> are </a:t>
            </a:r>
            <a:r>
              <a:rPr lang="en-US" sz="2800" dirty="0" err="1">
                <a:latin typeface="Times New Roman" pitchFamily="18" charset="0"/>
                <a:cs typeface="Times New Roman" pitchFamily="18" charset="0"/>
              </a:rPr>
              <a:t>totipotent</a:t>
            </a:r>
            <a:r>
              <a:rPr lang="en-US" sz="2800" dirty="0">
                <a:latin typeface="Times New Roman" pitchFamily="18" charset="0"/>
                <a:cs typeface="Times New Roman" pitchFamily="18" charset="0"/>
              </a:rPr>
              <a:t> cells capable of giving rise to any other cell type.</a:t>
            </a:r>
          </a:p>
          <a:p>
            <a:pPr>
              <a:lnSpc>
                <a:spcPct val="200000"/>
              </a:lnSpc>
            </a:pPr>
            <a:endParaRPr lang="en-US" sz="2400" dirty="0">
              <a:latin typeface="Times New Roman" panose="02020603050405020304" pitchFamily="18" charset="0"/>
              <a:cs typeface="Times New Roman" panose="02020603050405020304" pitchFamily="18" charset="0"/>
            </a:endParaRPr>
          </a:p>
          <a:p>
            <a:pPr>
              <a:lnSpc>
                <a:spcPct val="200000"/>
              </a:lnSpc>
            </a:pPr>
            <a:endParaRPr lang="en-US" sz="2400" dirty="0">
              <a:latin typeface="Times New Roman" panose="02020603050405020304" pitchFamily="18" charset="0"/>
              <a:cs typeface="Times New Roman" panose="02020603050405020304" pitchFamily="18" charset="0"/>
            </a:endParaRPr>
          </a:p>
        </p:txBody>
      </p:sp>
      <p:sp>
        <p:nvSpPr>
          <p:cNvPr id="1048638" name="Rectangle 3"/>
          <p:cNvSpPr/>
          <p:nvPr/>
        </p:nvSpPr>
        <p:spPr>
          <a:xfrm>
            <a:off x="457200" y="381000"/>
            <a:ext cx="8229600" cy="707886"/>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sz="4000" b="1" dirty="0" smtClean="0">
                <a:solidFill>
                  <a:schemeClr val="tx1"/>
                </a:solidFill>
                <a:latin typeface="Times New Roman" pitchFamily="18" charset="0"/>
                <a:cs typeface="Times New Roman" pitchFamily="18" charset="0"/>
              </a:rPr>
              <a:t>Cont:</a:t>
            </a:r>
            <a:endParaRPr lang="en-US" sz="4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825</Words>
  <Application>Microsoft Office PowerPoint</Application>
  <PresentationFormat>On-screen Show (4:3)</PresentationFormat>
  <Paragraphs>97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Facet</vt:lpstr>
      <vt:lpstr>Slide 1</vt:lpstr>
      <vt:lpstr>Learning Outcomes</vt:lpstr>
      <vt:lpstr>General Characteristics</vt:lpstr>
      <vt:lpstr>Cont… </vt:lpstr>
      <vt:lpstr>Cont… </vt:lpstr>
      <vt:lpstr> Cont…..</vt:lpstr>
      <vt:lpstr>Cont…</vt:lpstr>
      <vt:lpstr>Cellular Grade of Organization </vt:lpstr>
      <vt:lpstr>Slide 9</vt:lpstr>
      <vt:lpstr>Slide 10</vt:lpstr>
      <vt:lpstr>Central Cavity </vt:lpstr>
      <vt:lpstr>Slide 12</vt:lpstr>
      <vt:lpstr>Suspension Feeders or Filter Feeders:</vt:lpstr>
      <vt:lpstr>Excretory Wastes</vt:lpstr>
      <vt:lpstr>Nerve Cells</vt:lpstr>
      <vt:lpstr>Mode of Reproduction</vt:lpstr>
      <vt:lpstr>Budding</vt:lpstr>
      <vt:lpstr>Slide 18</vt:lpstr>
      <vt:lpstr>Reduction Bodies</vt:lpstr>
      <vt:lpstr>Protandry or Protogny</vt:lpstr>
      <vt:lpstr>Slide 21</vt:lpstr>
      <vt:lpstr>Fertilization: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sidrayounis</dc:creator>
  <cp:lastModifiedBy>User</cp:lastModifiedBy>
  <cp:revision>2</cp:revision>
  <dcterms:created xsi:type="dcterms:W3CDTF">2006-08-15T14:00:00Z</dcterms:created>
  <dcterms:modified xsi:type="dcterms:W3CDTF">2020-05-20T11:46:21Z</dcterms:modified>
</cp:coreProperties>
</file>