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6" r:id="rId1"/>
  </p:sldMasterIdLst>
  <p:sldIdLst>
    <p:sldId id="256" r:id="rId2"/>
    <p:sldId id="257" r:id="rId3"/>
    <p:sldId id="273" r:id="rId4"/>
    <p:sldId id="274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7" r:id="rId21"/>
    <p:sldId id="278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68349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899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48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5039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082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7028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2477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6669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927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7545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773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512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551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955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280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055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635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7375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1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4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6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17906F-21BB-3049-8160-81EBC4A2D50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4984" y="0"/>
            <a:ext cx="9240488" cy="685799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1: Invertebrates Introduction and Phylum Protozoa                                                                        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Topic: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Phylum Protozoa Example: 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Paramecium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B.Ed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Hons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 Secondary                                                                                              Semester IV                                                                                                                       Subject: Biology IV (Minor)                                                                                      Course Title: Invertebrates Diversity                                                                     Represented By: Ms Sidra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Younis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Department of Education(Planning and Development)                            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Lahore College for Women University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Lahore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2251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E409DD-02C2-E641-B72C-EAC6E7F4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Cytosome: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1D9025-28B2-8B4A-892B-D369A50A6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4961696" cy="3599316"/>
          </a:xfrm>
        </p:spPr>
        <p:txBody>
          <a:bodyPr/>
          <a:lstStyle/>
          <a:p>
            <a:r>
              <a:rPr lang="en-GB"/>
              <a:t>A cytoplasm within a cell, the cell outside within the nucleus.</a:t>
            </a:r>
          </a:p>
          <a:p>
            <a:r>
              <a:rPr lang="en-GB"/>
              <a:t>A type or cellular organelle which is enclosed by a membrane.</a:t>
            </a:r>
          </a:p>
          <a:p>
            <a:r>
              <a:rPr lang="en-GB"/>
              <a:t>Cytosome contain different parts. Such as: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Oral groove 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Cytopyge, etc.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0E4A15EF-3F39-0242-A937-8D1A1F44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984" y="2336874"/>
            <a:ext cx="4546022" cy="4064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9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737C8B-871F-114D-853F-1A6F5CA8D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Parts of cytosome: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DED802-B2AC-EB4D-BF09-AD2B000E5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Oral Groove:</a:t>
            </a:r>
            <a:endParaRPr lang="en-US" b="1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E662FE9-20A6-0548-9315-09C868FD9E78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Large oblique shallow depression  on the ventro-lateral side of the body.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It give an asymmetrical appearance.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It extend further into a depression called vestibule.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vestibule extend into the cytosome through the opening.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Than esophagus leads to the food.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04B05AE-8573-1747-BEEA-74DB103A1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/>
              <a:t>Cytopyge:</a:t>
            </a:r>
            <a:endParaRPr lang="en-US" b="1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B3163053-AC5C-6542-AC60-7765133BC1F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Lying on the central surface,just behind the cytosome.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Cytosome is the cytopyge also called cytoproct.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All the undigested food is eliminated through the cytopyge.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0BD19CE-FC1C-D245-8909-1343B1667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/>
              <a:t>Cytoplasm: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621D1BF7-30C2-7849-80E5-013DC140D7C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a jelly like substance further differentiated into cytoplasm.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Ectoplasm is a narrow peripheral layer.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a dense and clean layer with an inner mass of: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Endoplasm  or semi fluid plasma sol.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Endoplasm is granular in shape.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78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BCFF7-D752-A443-B572-C0085D62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Cont...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752F6F-3192-4744-AD07-93092A0B6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Ectoplasm:</a:t>
            </a:r>
            <a:endParaRPr lang="en-US" b="1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A255642-AA07-7F43-9295-C0040A8F0D0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It is a Clean , dense ,and clear outer layer.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Ectoplasm contain cilia, trichocytes,and fibril 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Ectoplasm is further bounded to pellicle.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Formed by a jelly like Substance called cytoplasm.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51B017-B42C-0146-828D-3FF795B68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/>
              <a:t>Endoplasm:</a:t>
            </a:r>
            <a:endParaRPr lang="en-US" b="1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CB1E876A-B95C-EF41-8B5F-B7FE87EEE62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It is one of the most detailed part of  cytoplasm.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It contain several differentiated granules.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It contains different structures and inclusions like: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Vacuoles 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Mitochondria 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Nuclei 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Food vacule 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Contractile vacules.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2C0250DB-8DDC-464A-B18F-0D41E1A30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Trichocysts:</a:t>
            </a:r>
            <a:endParaRPr lang="en-US" b="1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368A0A0-2F46-2040-B1F1-D6FF4EF5362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GB"/>
              <a:t>These are small spindle like bodies embedded in the cytoplasm.</a:t>
            </a:r>
          </a:p>
          <a:p>
            <a:r>
              <a:rPr lang="en-GB"/>
              <a:t>They are filled with the dense refractive fluid containing swelled substances.</a:t>
            </a:r>
          </a:p>
          <a:p>
            <a:r>
              <a:rPr lang="en-GB"/>
              <a:t>This is a conical head at the spike at the outer end.</a:t>
            </a:r>
          </a:p>
          <a:p>
            <a:r>
              <a:rPr lang="en-GB"/>
              <a:t>Trichocysts are perpendicular to the ectoplasm.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34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513E8-B6C4-1D4F-A794-37D826F7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Nucleus: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C09D85-4DBA-3147-83DA-53888CC409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The nucleus further consist of macro nucleus and micro nucleus.</a:t>
            </a:r>
          </a:p>
          <a:p>
            <a:r>
              <a:rPr lang="en-GB" b="1"/>
              <a:t>Macro Nucleus: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Kidney like or ellipsoidal in shape.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It’s densely packed writhing the DNA.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Control all the vegetative functions hence,called vegitative nucleus.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E6707A28-CF1E-F84C-B06D-95ACF18B32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8891" y="2336873"/>
            <a:ext cx="4698358" cy="3599316"/>
          </a:xfrm>
        </p:spPr>
      </p:pic>
    </p:spTree>
    <p:extLst>
      <p:ext uri="{BB962C8B-B14F-4D97-AF65-F5344CB8AC3E}">
        <p14:creationId xmlns="" xmlns:p14="http://schemas.microsoft.com/office/powerpoint/2010/main" val="13194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0FB9C9-39C5-6645-842D-5FE2A84D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Continue..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3E0F83-B854-7C47-887E-598B78B3E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14" y="2336873"/>
            <a:ext cx="5608336" cy="3599313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Micro Nucleus: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Found close to the macro nucleus.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It is a small and compact structure , spherical in shape.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Fine chromatin threads and granules are uniformly distributed.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Control reproduction of the cell.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There is no nucleolus present in the </a:t>
            </a:r>
            <a:r>
              <a:rPr lang="en-GB" dirty="0" smtClean="0"/>
              <a:t>paramecium.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C97AC2-570E-2E4D-9CA8-8A8EE451D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8860" y="2336873"/>
            <a:ext cx="3790078" cy="359931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F9B4B360-509C-3C42-AB63-F93F1F213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860" y="2336873"/>
            <a:ext cx="3790078" cy="3599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23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08B78-0300-E743-9CFD-7C7ED53E4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Vacuoles: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94182A-1E6A-A749-A8E0-0FCC2052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Vacuoles are membrane bounded sacs within the cytoplasm of the cell.</a:t>
            </a:r>
          </a:p>
          <a:p>
            <a:r>
              <a:rPr lang="en-GB" dirty="0" smtClean="0"/>
              <a:t>Paramecium </a:t>
            </a:r>
            <a:r>
              <a:rPr lang="en-GB" dirty="0"/>
              <a:t>consist of two types of vacuoles.</a:t>
            </a:r>
          </a:p>
          <a:p>
            <a:r>
              <a:rPr lang="en-GB" dirty="0"/>
              <a:t>These vacuoles are contractile and non-</a:t>
            </a:r>
            <a:r>
              <a:rPr lang="en-GB" dirty="0" err="1"/>
              <a:t>conractile</a:t>
            </a:r>
            <a:r>
              <a:rPr lang="en-GB" dirty="0"/>
              <a:t>.</a:t>
            </a:r>
          </a:p>
          <a:p>
            <a:r>
              <a:rPr lang="en-GB" dirty="0"/>
              <a:t>These vacuoles are: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Contractile vacuole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Food vacuole</a:t>
            </a:r>
          </a:p>
          <a:p>
            <a:r>
              <a:rPr lang="en-GB" dirty="0"/>
              <a:t>These vacuoles are present at dorsal side of the </a:t>
            </a:r>
            <a:r>
              <a:rPr lang="en-GB" dirty="0" smtClean="0"/>
              <a:t>Paramecium.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23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1D74A9-DA80-8A42-ADB5-17075425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Types of vacuoles: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E8A0D8-2884-CF43-A0FF-EE6586A35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Contractile Vacuoles: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9136C68-9795-5643-97B5-3244C54E6E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/>
              <a:t>There are two contractile vacuoles in Peramicium.</a:t>
            </a:r>
          </a:p>
          <a:p>
            <a:r>
              <a:rPr lang="en-GB"/>
              <a:t>They are filled with fluid and present at fixed position.</a:t>
            </a:r>
          </a:p>
          <a:p>
            <a:r>
              <a:rPr lang="en-GB"/>
              <a:t>They disappear periodically and hence called temporary organs.</a:t>
            </a:r>
          </a:p>
          <a:p>
            <a:r>
              <a:rPr lang="en-GB"/>
              <a:t>Each vacuole is connected to last five to twelve radical canals.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9397938-D79F-8740-B379-46B150FE9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Food Vacuoles: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8202ADA-AC7B-9346-AF7C-F9D593F6A8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Food vacuole is non-conractile.</a:t>
            </a:r>
          </a:p>
          <a:p>
            <a:r>
              <a:rPr lang="en-GB"/>
              <a:t>It is rough spherical in shape.</a:t>
            </a:r>
          </a:p>
          <a:p>
            <a:r>
              <a:rPr lang="en-GB"/>
              <a:t>In the endoplasm the size of food vacuoles varies And digest food particles.</a:t>
            </a:r>
          </a:p>
          <a:p>
            <a:r>
              <a:rPr lang="en-GB"/>
              <a:t>These food vacuoles are associated with the digestive granules that aid in food digestion.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130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D3C50EAC-0A59-664B-B28E-0DA95D34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97" y="834985"/>
            <a:ext cx="5139789" cy="556140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5DAF5558-C487-704B-9E5B-BEB462B5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116" y="2441864"/>
            <a:ext cx="5305425" cy="2990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84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8B7ECE-CC56-F747-94E5-F2BDC6DC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Characteristics Of </a:t>
            </a:r>
            <a:r>
              <a:rPr lang="en-GB" dirty="0" smtClean="0"/>
              <a:t>Paramecium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F1453D-BC69-5D42-A28E-5AE57464B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GB" dirty="0"/>
              <a:t>Characteristics of </a:t>
            </a:r>
            <a:r>
              <a:rPr lang="en-GB" dirty="0" smtClean="0"/>
              <a:t>Paramecium include </a:t>
            </a:r>
            <a:r>
              <a:rPr lang="en-GB" dirty="0"/>
              <a:t>its: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/>
              <a:t>Habit and Habitat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/>
              <a:t>Movement and Feeding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/>
              <a:t>Symbiosis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/>
              <a:t>Reproduction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20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083FE9-87C2-B94E-9BAB-D8467421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Habit and Habitat: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C88970-E2C0-AD48-B239-E7EDB56FF7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Paramecium </a:t>
            </a:r>
            <a:r>
              <a:rPr lang="en-GB" dirty="0"/>
              <a:t>has a world wide distribution.</a:t>
            </a:r>
          </a:p>
          <a:p>
            <a:r>
              <a:rPr lang="en-GB" dirty="0"/>
              <a:t>Free-living organism.</a:t>
            </a:r>
          </a:p>
          <a:p>
            <a:r>
              <a:rPr lang="en-GB" dirty="0"/>
              <a:t>It usually lives in the stagnant water of pools, lakes, ponds</a:t>
            </a:r>
            <a:r>
              <a:rPr lang="en-GB" dirty="0" smtClean="0"/>
              <a:t>, fresh </a:t>
            </a:r>
            <a:r>
              <a:rPr lang="en-GB" dirty="0"/>
              <a:t>water and slow flowing water.</a:t>
            </a:r>
          </a:p>
          <a:p>
            <a:r>
              <a:rPr lang="en-GB" dirty="0"/>
              <a:t>Slow flowing water is rich in decaying organic matter. 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E66E4388-BEA8-B14D-8AAC-39BA877553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300" y="2336800"/>
            <a:ext cx="4197881" cy="4046187"/>
          </a:xfrm>
        </p:spPr>
      </p:pic>
    </p:spTree>
    <p:extLst>
      <p:ext uri="{BB962C8B-B14F-4D97-AF65-F5344CB8AC3E}">
        <p14:creationId xmlns="" xmlns:p14="http://schemas.microsoft.com/office/powerpoint/2010/main" val="8853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AAEE47-B119-7145-99FB-B1B5287B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97873"/>
            <a:ext cx="9603275" cy="1039091"/>
          </a:xfrm>
        </p:spPr>
        <p:txBody>
          <a:bodyPr anchor="ctr">
            <a:normAutofit/>
          </a:bodyPr>
          <a:lstStyle/>
          <a:p>
            <a:r>
              <a:rPr lang="en-GB" b="1" dirty="0" smtClean="0"/>
              <a:t>Paramecium: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0BB4A-5A29-CE4A-AF0F-90241BB2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80" y="2078182"/>
            <a:ext cx="10693027" cy="4564577"/>
          </a:xfrm>
        </p:spPr>
        <p:txBody>
          <a:bodyPr anchor="t">
            <a:noAutofit/>
          </a:bodyPr>
          <a:lstStyle/>
          <a:p>
            <a:r>
              <a:rPr lang="en-GB" sz="2000" dirty="0" smtClean="0">
                <a:ea typeface="Verdana" panose="020B0604030504040204" pitchFamily="34" charset="0"/>
              </a:rPr>
              <a:t>Paramecium </a:t>
            </a:r>
            <a:r>
              <a:rPr lang="en-GB" sz="2000" dirty="0">
                <a:ea typeface="Verdana" panose="020B0604030504040204" pitchFamily="34" charset="0"/>
              </a:rPr>
              <a:t>Is a unicellular organism.</a:t>
            </a:r>
          </a:p>
          <a:p>
            <a:r>
              <a:rPr lang="en-GB" sz="2000" dirty="0">
                <a:ea typeface="Verdana" panose="020B0604030504040204" pitchFamily="34" charset="0"/>
              </a:rPr>
              <a:t>With the shape resembling to the sole of shoe.</a:t>
            </a:r>
          </a:p>
          <a:p>
            <a:r>
              <a:rPr lang="en-GB" sz="2000" dirty="0">
                <a:ea typeface="Verdana" panose="020B0604030504040204" pitchFamily="34" charset="0"/>
              </a:rPr>
              <a:t>Ra</a:t>
            </a:r>
            <a:r>
              <a:rPr lang="en-GB" sz="2000" b="0" i="0" dirty="0">
                <a:effectLst/>
                <a:ea typeface="Verdana" panose="020B0604030504040204" pitchFamily="34" charset="0"/>
              </a:rPr>
              <a:t>nges from 50 to 300um in size.</a:t>
            </a:r>
          </a:p>
          <a:p>
            <a:r>
              <a:rPr lang="en-GB" sz="2000" dirty="0">
                <a:ea typeface="Verdana" panose="020B0604030504040204" pitchFamily="34" charset="0"/>
              </a:rPr>
              <a:t>V</a:t>
            </a:r>
            <a:r>
              <a:rPr lang="en-GB" sz="2000" b="0" i="0" dirty="0">
                <a:effectLst/>
                <a:ea typeface="Verdana" panose="020B0604030504040204" pitchFamily="34" charset="0"/>
              </a:rPr>
              <a:t>aries from species to species.</a:t>
            </a:r>
          </a:p>
          <a:p>
            <a:r>
              <a:rPr lang="en-GB" sz="2000" b="0" i="0" dirty="0">
                <a:effectLst/>
                <a:ea typeface="Verdana" panose="020B0604030504040204" pitchFamily="34" charset="0"/>
              </a:rPr>
              <a:t>It is mostly found in a freshwater environment.</a:t>
            </a:r>
          </a:p>
          <a:p>
            <a:r>
              <a:rPr lang="en-GB" sz="2000" b="0" i="0" dirty="0">
                <a:effectLst/>
                <a:ea typeface="Verdana" panose="020B0604030504040204" pitchFamily="34" charset="0"/>
              </a:rPr>
              <a:t>It is a single-celled </a:t>
            </a:r>
            <a:r>
              <a:rPr lang="en-GB" sz="2000" dirty="0">
                <a:ea typeface="Verdana" panose="020B0604030504040204" pitchFamily="34" charset="0"/>
              </a:rPr>
              <a:t>eukaryote.</a:t>
            </a:r>
          </a:p>
          <a:p>
            <a:r>
              <a:rPr lang="en-GB" sz="2000" dirty="0">
                <a:ea typeface="Verdana" panose="020B0604030504040204" pitchFamily="34" charset="0"/>
              </a:rPr>
              <a:t>W</a:t>
            </a:r>
            <a:r>
              <a:rPr lang="en-GB" sz="2000" b="0" i="0" dirty="0">
                <a:effectLst/>
                <a:ea typeface="Verdana" panose="020B0604030504040204" pitchFamily="34" charset="0"/>
              </a:rPr>
              <a:t>ell-known genus of ciliate </a:t>
            </a:r>
            <a:r>
              <a:rPr lang="en-GB" sz="2000" dirty="0">
                <a:ea typeface="Verdana" panose="020B0604030504040204" pitchFamily="34" charset="0"/>
              </a:rPr>
              <a:t>protozoa.</a:t>
            </a:r>
          </a:p>
          <a:p>
            <a:r>
              <a:rPr lang="en-GB" sz="2000" b="0" i="0" dirty="0">
                <a:effectLst/>
              </a:rPr>
              <a:t>It belongs to the phylum </a:t>
            </a:r>
            <a:r>
              <a:rPr lang="en-GB" sz="2000" b="0" i="0" dirty="0" err="1">
                <a:effectLst/>
              </a:rPr>
              <a:t>Ciliophora</a:t>
            </a:r>
            <a:r>
              <a:rPr lang="en-GB" sz="2000" b="0" i="0" dirty="0">
                <a:effectLst/>
              </a:rPr>
              <a:t>.</a:t>
            </a:r>
          </a:p>
          <a:p>
            <a:r>
              <a:rPr lang="en-GB" sz="2000" b="0" i="0" dirty="0">
                <a:effectLst/>
              </a:rPr>
              <a:t> Its whole body is covered with small hair-like filaments called the cilia which helps in locomotion. </a:t>
            </a:r>
          </a:p>
          <a:p>
            <a:r>
              <a:rPr lang="en-GB" sz="2000" b="0" i="0" dirty="0">
                <a:effectLst/>
              </a:rPr>
              <a:t> They have  also a deep oral groove containing not so clear oral cilia. </a:t>
            </a:r>
          </a:p>
          <a:p>
            <a:r>
              <a:rPr lang="en-GB" sz="2000" dirty="0">
                <a:ea typeface="Verdana" panose="020B0604030504040204" pitchFamily="34" charset="0"/>
              </a:rPr>
              <a:t>These cilia helps in capturing the food.</a:t>
            </a:r>
            <a:endParaRPr lang="en-US" sz="2000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1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190A4-B2B6-EB42-8335-D74CE6C5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Movement and Feeding: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DBBAE2-989E-FB46-A5CD-BC11E480D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0" i="0">
                <a:effectLst/>
                <a:latin typeface="verdana" panose="020B0604030504040204" pitchFamily="34" charset="0"/>
              </a:rPr>
              <a:t>Its outer body is covered by the tiny hair-like structures called cilia. </a:t>
            </a:r>
          </a:p>
          <a:p>
            <a:r>
              <a:rPr lang="en-GB">
                <a:latin typeface="verdana" panose="020B0604030504040204" pitchFamily="34" charset="0"/>
              </a:rPr>
              <a:t>Ci</a:t>
            </a:r>
            <a:r>
              <a:rPr lang="en-GB" b="0" i="0">
                <a:effectLst/>
                <a:latin typeface="verdana" panose="020B0604030504040204" pitchFamily="34" charset="0"/>
              </a:rPr>
              <a:t>lia are in constant motion and help it move with a speed that is four times its body’s length per second. </a:t>
            </a:r>
          </a:p>
          <a:p>
            <a:r>
              <a:rPr lang="en-GB">
                <a:latin typeface="verdana" panose="020B0604030504040204" pitchFamily="34" charset="0"/>
              </a:rPr>
              <a:t>A</a:t>
            </a:r>
            <a:r>
              <a:rPr lang="en-GB" b="0" i="0">
                <a:effectLst/>
                <a:latin typeface="verdana" panose="020B0604030504040204" pitchFamily="34" charset="0"/>
              </a:rPr>
              <a:t>s the organism moves forward, rotating around its own axis, this further helps it to push the food into the gullet. </a:t>
            </a:r>
          </a:p>
          <a:p>
            <a:r>
              <a:rPr lang="en-GB" b="0" i="0">
                <a:effectLst/>
                <a:latin typeface="verdana" panose="020B0604030504040204" pitchFamily="34" charset="0"/>
              </a:rPr>
              <a:t>By reversing the motion of cilia, paramecium can move in the reverse direction as well.</a:t>
            </a:r>
          </a:p>
          <a:p>
            <a:r>
              <a:rPr lang="en-GB">
                <a:latin typeface="verdana" panose="020B0604030504040204" pitchFamily="34" charset="0"/>
              </a:rPr>
              <a:t>A</a:t>
            </a:r>
            <a:r>
              <a:rPr lang="en-GB" b="0" i="0">
                <a:effectLst/>
                <a:latin typeface="verdana" panose="020B0604030504040204" pitchFamily="34" charset="0"/>
              </a:rPr>
              <a:t> process known as phagocytosis, the food is pushed into the gullet through cilia which further goes into the food vacuoles.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75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C3F77C-CDDD-D743-A4B7-18A4C7F85017}"/>
              </a:ext>
            </a:extLst>
          </p:cNvPr>
          <p:cNvSpPr txBox="1"/>
          <p:nvPr/>
        </p:nvSpPr>
        <p:spPr>
          <a:xfrm>
            <a:off x="445322" y="612844"/>
            <a:ext cx="100569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The food is digested with the help of certain enzymes and hydrochloric acid.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>
              <a:effectLst/>
              <a:latin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Once the digestion is completed the rest of the food content is quickly emptied into cytoproct also known as the pellicles.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>
              <a:effectLst/>
              <a:latin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The water absorbed from the surroundings through osmosis is continuously expelled from the body with the help of the contractile vacuoles present on either end of the cell.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>
              <a:effectLst/>
              <a:latin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Paramecium also feeds on other microorganisms like yeasts and bacteria.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>
              <a:effectLst/>
              <a:latin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The food it makes use of its cilia, making quick movements with cilia to draw the water along with its prey organisms inside the mouth opening through its oral groove.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>
              <a:effectLst/>
              <a:latin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The food further passes into the gullet through the mouth.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>
              <a:effectLst/>
              <a:latin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Once there is enough food accumulated a vacuole is formed inside the cytoplasm, circulating through the cell with enzymes entering the vacuoles.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>
              <a:effectLst/>
              <a:latin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verdana" panose="020B0604030504040204" pitchFamily="34" charset="0"/>
              </a:rPr>
              <a:t>The vacuole reaches the anal pore with all of its digested nutrients it ruptures and expels all of its waste material into the environment. 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5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FE698D-2F4A-504A-B957-7ECC0D64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Symbiosis: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656406-379D-1748-A135-449606FAC7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It refers to the mutual relationship between two organisms to benefit each other</a:t>
            </a:r>
          </a:p>
          <a:p>
            <a:r>
              <a:rPr lang="en-GB" i="1"/>
              <a:t>P.bursaria </a:t>
            </a:r>
            <a:r>
              <a:rPr lang="en-GB"/>
              <a:t>Form a symbiotic relationship with green algae.</a:t>
            </a:r>
          </a:p>
          <a:p>
            <a:r>
              <a:rPr lang="en-GB"/>
              <a:t>They take food and nutrients from green algae.</a:t>
            </a:r>
          </a:p>
          <a:p>
            <a:r>
              <a:rPr lang="en-GB"/>
              <a:t>Also provide protection from certain predators.</a:t>
            </a:r>
          </a:p>
        </p:txBody>
      </p:sp>
      <p:pic>
        <p:nvPicPr>
          <p:cNvPr id="5" name="Amazing Microscopic video_ Paramecium Bursaria sho(360P).mp4">
            <a:hlinkClick r:id="" action="ppaction://media"/>
            <a:extLst>
              <a:ext uri="{FF2B5EF4-FFF2-40B4-BE49-F238E27FC236}">
                <a16:creationId xmlns="" xmlns:a16="http://schemas.microsoft.com/office/drawing/2014/main" id="{EF2CC548-7FA9-5343-9E61-E7F7DD7060BB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4349" y="2336873"/>
            <a:ext cx="5520213" cy="3452347"/>
          </a:xfrm>
        </p:spPr>
      </p:pic>
    </p:spTree>
    <p:extLst>
      <p:ext uri="{BB962C8B-B14F-4D97-AF65-F5344CB8AC3E}">
        <p14:creationId xmlns="" xmlns:p14="http://schemas.microsoft.com/office/powerpoint/2010/main" val="327683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B3A7B9-0D85-F444-B868-36065B58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Reproduction: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EC4EE7-4EEA-1345-A3F4-BD4FFE4BAC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Paramecium also </a:t>
            </a:r>
            <a:r>
              <a:rPr lang="en-GB" dirty="0"/>
              <a:t>consist of one or more diploid micronuclei and a plywood macro nucleus.</a:t>
            </a:r>
          </a:p>
          <a:p>
            <a:r>
              <a:rPr lang="en-GB" dirty="0"/>
              <a:t>It contain a dual nuclear apparatus.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Micronucleus:</a:t>
            </a:r>
          </a:p>
          <a:p>
            <a:r>
              <a:rPr lang="en-GB" dirty="0"/>
              <a:t>The </a:t>
            </a:r>
            <a:r>
              <a:rPr lang="en-GB" dirty="0" smtClean="0"/>
              <a:t>function </a:t>
            </a:r>
            <a:r>
              <a:rPr lang="en-GB" dirty="0"/>
              <a:t>of micronucleus is to maintain the genetic stability.</a:t>
            </a:r>
          </a:p>
          <a:p>
            <a:r>
              <a:rPr lang="en-GB" dirty="0"/>
              <a:t>It also called </a:t>
            </a:r>
            <a:r>
              <a:rPr lang="en-GB" dirty="0" smtClean="0"/>
              <a:t>Germaine </a:t>
            </a:r>
            <a:r>
              <a:rPr lang="en-GB" dirty="0"/>
              <a:t>or generative nucleus.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9C139C-7C20-3447-8CED-E018FFE4F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5150077" cy="3599316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Paramecium </a:t>
            </a:r>
            <a:r>
              <a:rPr lang="en-GB" dirty="0"/>
              <a:t>reproduces: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Sexually(</a:t>
            </a:r>
            <a:r>
              <a:rPr lang="en-GB" dirty="0" err="1"/>
              <a:t>autogamy</a:t>
            </a:r>
            <a:r>
              <a:rPr lang="en-GB" dirty="0" smtClean="0"/>
              <a:t>, conjugation</a:t>
            </a:r>
            <a:r>
              <a:rPr lang="en-GB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Asexually (transverse binary fission).</a:t>
            </a:r>
          </a:p>
          <a:p>
            <a:r>
              <a:rPr lang="en-GB" dirty="0" smtClean="0"/>
              <a:t>Paramecium </a:t>
            </a:r>
            <a:r>
              <a:rPr lang="en-GB" dirty="0"/>
              <a:t>reproduce sexually when conditions are favourable.</a:t>
            </a:r>
          </a:p>
          <a:p>
            <a:r>
              <a:rPr lang="en-GB" dirty="0"/>
              <a:t>While</a:t>
            </a:r>
            <a:r>
              <a:rPr lang="en-GB" dirty="0" smtClean="0"/>
              <a:t>, asexual </a:t>
            </a:r>
            <a:r>
              <a:rPr lang="en-GB" dirty="0"/>
              <a:t>reproduction take place spontaneously.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26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81CB7E-CE07-E141-B8D2-57396959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Asexual Reproduction in </a:t>
            </a:r>
            <a:r>
              <a:rPr lang="en-GB" dirty="0" smtClean="0"/>
              <a:t>Paramecium</a:t>
            </a:r>
            <a:r>
              <a:rPr lang="en-GB" dirty="0"/>
              <a:t>:</a:t>
            </a:r>
            <a:endParaRPr lang="en-US" dirty="0"/>
          </a:p>
        </p:txBody>
      </p:sp>
      <p:pic>
        <p:nvPicPr>
          <p:cNvPr id="6" name="VID-20200417-WA0032.mp4">
            <a:hlinkClick r:id="" action="ppaction://media"/>
            <a:extLst>
              <a:ext uri="{FF2B5EF4-FFF2-40B4-BE49-F238E27FC236}">
                <a16:creationId xmlns="" xmlns:a16="http://schemas.microsoft.com/office/drawing/2014/main" id="{86A193E7-5FD1-4148-9BF1-6864C948BE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9151" y="2129117"/>
            <a:ext cx="8373697" cy="4430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50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299450-D702-0945-AA06-EC087F99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Sexual Reproduction in </a:t>
            </a:r>
            <a:r>
              <a:rPr lang="en-GB" dirty="0" smtClean="0"/>
              <a:t>Paramecium:</a:t>
            </a:r>
            <a:endParaRPr lang="en-US" dirty="0"/>
          </a:p>
        </p:txBody>
      </p:sp>
      <p:pic>
        <p:nvPicPr>
          <p:cNvPr id="5" name="VID-20200417-WA0033.mp4">
            <a:hlinkClick r:id="" action="ppaction://media"/>
            <a:extLst>
              <a:ext uri="{FF2B5EF4-FFF2-40B4-BE49-F238E27FC236}">
                <a16:creationId xmlns="" xmlns:a16="http://schemas.microsoft.com/office/drawing/2014/main" id="{CCE1F72D-5E9F-414E-B8F5-4AFA243FBC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431" y="2137522"/>
            <a:ext cx="8093137" cy="4552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05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C51230-A8B7-9049-ADB9-278154C5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of </a:t>
            </a:r>
            <a:r>
              <a:rPr lang="en-GB" dirty="0" smtClean="0"/>
              <a:t>Paramecium: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152E06-699F-3C4E-9EE8-8BFF6E95F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>
                <a:effectLst/>
                <a:latin typeface="verdana" panose="020B0604030504040204" pitchFamily="34" charset="0"/>
              </a:rPr>
              <a:t>Paramecium can be classified into the following phylum and sub-phylum based on their certain characteristics.</a:t>
            </a:r>
          </a:p>
          <a:p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EEB66F81-7987-8447-8560-68726D507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3438043"/>
              </p:ext>
            </p:extLst>
          </p:nvPr>
        </p:nvGraphicFramePr>
        <p:xfrm>
          <a:off x="2032000" y="3228604"/>
          <a:ext cx="5418666" cy="31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3598854567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961463195"/>
                    </a:ext>
                  </a:extLst>
                </a:gridCol>
              </a:tblGrid>
              <a:tr h="52573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Phylum</a:t>
                      </a:r>
                      <a:r>
                        <a:rPr lang="en-GB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Protozoa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3546450"/>
                  </a:ext>
                </a:extLst>
              </a:tr>
              <a:tr h="525730">
                <a:tc>
                  <a:txBody>
                    <a:bodyPr/>
                    <a:lstStyle/>
                    <a:p>
                      <a:r>
                        <a:rPr lang="en-GB"/>
                        <a:t>Sub-Phylum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Ciliophora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8863654"/>
                  </a:ext>
                </a:extLst>
              </a:tr>
              <a:tr h="525730">
                <a:tc>
                  <a:txBody>
                    <a:bodyPr/>
                    <a:lstStyle/>
                    <a:p>
                      <a:r>
                        <a:rPr lang="en-GB"/>
                        <a:t>Class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Ciliates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3184985"/>
                  </a:ext>
                </a:extLst>
              </a:tr>
              <a:tr h="525730">
                <a:tc>
                  <a:txBody>
                    <a:bodyPr/>
                    <a:lstStyle/>
                    <a:p>
                      <a:r>
                        <a:rPr lang="en-GB"/>
                        <a:t>Order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i="0">
                          <a:solidFill>
                            <a:srgbClr val="222222"/>
                          </a:solidFill>
                          <a:effectLst/>
                          <a:latin typeface="Verdana" panose="020B0604030504040204" pitchFamily="34" charset="0"/>
                        </a:rPr>
                        <a:t>Hymenostomatida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8392542"/>
                  </a:ext>
                </a:extLst>
              </a:tr>
              <a:tr h="525730">
                <a:tc>
                  <a:txBody>
                    <a:bodyPr/>
                    <a:lstStyle/>
                    <a:p>
                      <a:r>
                        <a:rPr lang="en-GB"/>
                        <a:t>Genus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Paramecium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1250535"/>
                  </a:ext>
                </a:extLst>
              </a:tr>
              <a:tr h="525730">
                <a:tc>
                  <a:txBody>
                    <a:bodyPr/>
                    <a:lstStyle/>
                    <a:p>
                      <a:r>
                        <a:rPr lang="en-GB"/>
                        <a:t>Species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Caudatum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278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631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ADFF9-FA20-2140-A0BB-48C5C691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Cont....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BFDBC3-84CB-A44A-BD8C-E943D9A96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203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b="0" i="0" dirty="0">
              <a:effectLst/>
              <a:latin typeface="verdana" panose="020B0604030504040204" pitchFamily="34" charset="0"/>
            </a:endParaRPr>
          </a:p>
          <a:p>
            <a:r>
              <a:rPr lang="en-GB" b="0" i="0" dirty="0">
                <a:effectLst/>
                <a:latin typeface="verdana" panose="020B0604030504040204" pitchFamily="34" charset="0"/>
              </a:rPr>
              <a:t>Being a well-known ciliate protozoan, paramecium exhibits a high-level cellular differentiation </a:t>
            </a:r>
          </a:p>
          <a:p>
            <a:r>
              <a:rPr lang="en-GB" dirty="0" smtClean="0">
                <a:latin typeface="verdana" panose="020B0604030504040204" pitchFamily="34" charset="0"/>
              </a:rPr>
              <a:t>Paramecium </a:t>
            </a:r>
            <a:r>
              <a:rPr lang="en-GB" b="0" i="0" dirty="0">
                <a:effectLst/>
                <a:latin typeface="verdana" panose="020B0604030504040204" pitchFamily="34" charset="0"/>
              </a:rPr>
              <a:t>containing several complex organelles performing a specific function to make its survival possible.</a:t>
            </a:r>
            <a:endParaRPr lang="en-GB" b="0" i="0" dirty="0">
              <a:effectLst/>
              <a:latin typeface="Verdana" panose="020B0604030504040204" pitchFamily="34" charset="0"/>
            </a:endParaRPr>
          </a:p>
          <a:p>
            <a:r>
              <a:rPr lang="en-GB" b="0" i="0" dirty="0">
                <a:effectLst/>
                <a:latin typeface="verdana" panose="020B0604030504040204" pitchFamily="34" charset="0"/>
              </a:rPr>
              <a:t>Besides a highly specialized structure, it also has a complex reproductive activity. </a:t>
            </a:r>
          </a:p>
          <a:p>
            <a:r>
              <a:rPr lang="en-GB" b="0" i="0" dirty="0">
                <a:effectLst/>
                <a:latin typeface="verdana" panose="020B0604030504040204" pitchFamily="34" charset="0"/>
              </a:rPr>
              <a:t>Out of the 10 total species of Paramecium, the most common two are </a:t>
            </a:r>
            <a:r>
              <a:rPr lang="en-GB" b="0" i="1" dirty="0" err="1">
                <a:effectLst/>
                <a:latin typeface="verdana" panose="020B0604030504040204" pitchFamily="34" charset="0"/>
              </a:rPr>
              <a:t>P.aurelia</a:t>
            </a:r>
            <a:r>
              <a:rPr lang="en-GB" b="0" i="0" dirty="0">
                <a:effectLst/>
                <a:latin typeface="verdana" panose="020B0604030504040204" pitchFamily="34" charset="0"/>
              </a:rPr>
              <a:t> and </a:t>
            </a:r>
            <a:r>
              <a:rPr lang="en-GB" b="0" i="1" dirty="0" err="1">
                <a:effectLst/>
                <a:latin typeface="verdana" panose="020B0604030504040204" pitchFamily="34" charset="0"/>
              </a:rPr>
              <a:t>P.caudatum</a:t>
            </a:r>
            <a:r>
              <a:rPr lang="en-GB" b="0" i="0" dirty="0">
                <a:effectLst/>
                <a:latin typeface="verdana" panose="020B0604030504040204" pitchFamily="34" charset="0"/>
              </a:rPr>
              <a:t>.</a:t>
            </a:r>
            <a:endParaRPr lang="en-GB" b="0" i="0" dirty="0"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35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DEF83-C19E-2D43-A680-CE9264A46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/>
              <a:t>Structure and Functions: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09B320-86CC-6C44-A7DD-E152EA702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2044614"/>
          </a:xfrm>
        </p:spPr>
        <p:txBody>
          <a:bodyPr>
            <a:noAutofit/>
          </a:bodyPr>
          <a:lstStyle/>
          <a:p>
            <a:pPr algn="l"/>
            <a:r>
              <a:rPr lang="en-GB" sz="1600" dirty="0"/>
              <a:t>Structure and Functions of </a:t>
            </a:r>
            <a:r>
              <a:rPr lang="en-GB" sz="1600" dirty="0" smtClean="0"/>
              <a:t>Paramecium </a:t>
            </a:r>
            <a:r>
              <a:rPr lang="en-GB" sz="1600" dirty="0"/>
              <a:t>include: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1600" dirty="0"/>
              <a:t>Shape and Size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1600" dirty="0"/>
              <a:t>Nucleus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1600" dirty="0"/>
              <a:t>Vacuoles   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1600" dirty="0"/>
              <a:t>Pellicle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1600" dirty="0"/>
              <a:t>Cilia 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7816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A86384-4BE0-B04A-B988-3CD7BA8B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Shape and Size: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634C6075-2726-084A-8A37-72F3804510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93936" y="2057401"/>
            <a:ext cx="5333999" cy="4287643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52E198-7E67-9740-8B0B-9D1353DD1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5438" y="2396890"/>
            <a:ext cx="5780562" cy="4024125"/>
          </a:xfrm>
        </p:spPr>
        <p:txBody>
          <a:bodyPr>
            <a:noAutofit/>
          </a:bodyPr>
          <a:lstStyle/>
          <a:p>
            <a:r>
              <a:rPr lang="en-GB" sz="2000"/>
              <a:t>Size Ranges from 170 to 290 um or upto 300 to 350 um.</a:t>
            </a:r>
          </a:p>
          <a:p>
            <a:r>
              <a:rPr lang="en-GB" sz="2000"/>
              <a:t>Visible to the nacked eye.</a:t>
            </a:r>
          </a:p>
          <a:p>
            <a:r>
              <a:rPr lang="en-GB" sz="2000"/>
              <a:t>Peramicium has elongated slipper like shape.</a:t>
            </a:r>
          </a:p>
          <a:p>
            <a:r>
              <a:rPr lang="en-GB" sz="2000"/>
              <a:t>Posterior end of the body is pointed and anterior part is broad and blunt.</a:t>
            </a:r>
          </a:p>
          <a:p>
            <a:r>
              <a:rPr lang="en-GB" sz="2000"/>
              <a:t>The body of Peramicium is asymmetrical.</a:t>
            </a:r>
          </a:p>
          <a:p>
            <a:r>
              <a:rPr lang="en-GB" sz="2000"/>
              <a:t>It has well defined central or oral surface.</a:t>
            </a:r>
          </a:p>
          <a:p>
            <a:r>
              <a:rPr lang="en-GB" sz="2000"/>
              <a:t>It has convex aboral or dorsal body surface.</a:t>
            </a:r>
          </a:p>
        </p:txBody>
      </p:sp>
    </p:spTree>
    <p:extLst>
      <p:ext uri="{BB962C8B-B14F-4D97-AF65-F5344CB8AC3E}">
        <p14:creationId xmlns="" xmlns:p14="http://schemas.microsoft.com/office/powerpoint/2010/main" val="34543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E59833-5928-F842-B281-646ACC25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Pellicle:</a:t>
            </a:r>
            <a:endParaRPr lang="en-US" b="1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A875B2B1-1292-1643-92C6-0FF989C2B6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0" y="2336873"/>
            <a:ext cx="5500997" cy="3732986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541E89B-9C92-6B45-BB83-084D165A4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193" y="2336873"/>
            <a:ext cx="4700058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/>
          </a:p>
          <a:p>
            <a:r>
              <a:rPr lang="en-GB" sz="2000"/>
              <a:t>Pellicle  is flexible ,thin and firm membrane.</a:t>
            </a:r>
          </a:p>
          <a:p>
            <a:r>
              <a:rPr lang="en-GB" sz="2000"/>
              <a:t>These pelicles are elastic in nature.</a:t>
            </a:r>
          </a:p>
          <a:p>
            <a:r>
              <a:rPr lang="en-GB" sz="2000"/>
              <a:t>It is made up of gelatinous substance.</a:t>
            </a:r>
          </a:p>
          <a:p>
            <a:r>
              <a:rPr lang="en-GB" sz="2000"/>
              <a:t>These pellicles  support the cell membrane.</a:t>
            </a:r>
            <a:endParaRPr lang="en-US" sz="2000"/>
          </a:p>
        </p:txBody>
      </p:sp>
    </p:spTree>
    <p:extLst>
      <p:ext uri="{BB962C8B-B14F-4D97-AF65-F5344CB8AC3E}">
        <p14:creationId xmlns="" xmlns:p14="http://schemas.microsoft.com/office/powerpoint/2010/main" val="6676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279A31-1F81-2747-974F-F4997AF6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Cilia: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413682-1CBD-C84E-ABF6-05BA34557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620" y="2336873"/>
            <a:ext cx="4700058" cy="3599316"/>
          </a:xfrm>
        </p:spPr>
        <p:txBody>
          <a:bodyPr>
            <a:normAutofit lnSpcReduction="10000"/>
          </a:bodyPr>
          <a:lstStyle/>
          <a:p>
            <a:r>
              <a:rPr lang="en-GB"/>
              <a:t>Small hair like projection that covers the whole body.</a:t>
            </a:r>
          </a:p>
          <a:p>
            <a:r>
              <a:rPr lang="en-GB"/>
              <a:t>Arranged in longitudinal rows with a uniform length (holotrichous).</a:t>
            </a:r>
          </a:p>
          <a:p>
            <a:r>
              <a:rPr lang="en-GB"/>
              <a:t>Few longer cilia present at the posterior forming a caudal tuft (caudatum).</a:t>
            </a:r>
          </a:p>
          <a:p>
            <a:r>
              <a:rPr lang="en-GB"/>
              <a:t>Structure of cilia is same as flagella.</a:t>
            </a:r>
          </a:p>
          <a:p>
            <a:endParaRPr lang="en-GB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9FCFE55C-DF32-E44A-936D-79F213B27E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4206" y="2336873"/>
            <a:ext cx="2950275" cy="4194556"/>
          </a:xfrm>
        </p:spPr>
      </p:pic>
    </p:spTree>
    <p:extLst>
      <p:ext uri="{BB962C8B-B14F-4D97-AF65-F5344CB8AC3E}">
        <p14:creationId xmlns="" xmlns:p14="http://schemas.microsoft.com/office/powerpoint/2010/main" val="366795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agella and Cilia(360P).mp4">
            <a:hlinkClick r:id="" action="ppaction://media"/>
            <a:extLst>
              <a:ext uri="{FF2B5EF4-FFF2-40B4-BE49-F238E27FC236}">
                <a16:creationId xmlns="" xmlns:a16="http://schemas.microsoft.com/office/drawing/2014/main" id="{F705D061-2147-6840-8CA8-C8AF5BF059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4124" y="2336873"/>
            <a:ext cx="4700058" cy="3599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F45C69-70FF-F84A-ADB2-F769B56F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859360-D92A-BC44-92DB-4456F2F80F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Outer fibriles are thicker than the inner ones.</a:t>
            </a:r>
          </a:p>
          <a:p>
            <a:r>
              <a:rPr lang="en-GB"/>
              <a:t>Cilium arising from a basal granules.</a:t>
            </a:r>
          </a:p>
          <a:p>
            <a:r>
              <a:rPr lang="en-GB"/>
              <a:t>Cilia have a diameter of 0.2 um and helps in locomotion.</a:t>
            </a:r>
          </a:p>
          <a:p>
            <a:r>
              <a:rPr lang="en-GB"/>
              <a:t>Fibrils are present in the form of rings.</a:t>
            </a:r>
          </a:p>
          <a:p>
            <a:r>
              <a:rPr lang="en-GB"/>
              <a:t>Some cilia are distributed on the surface of body.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BEB53A-FE65-0B4A-92C4-24FD950768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 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21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M04033917[[fn=Berlin]]_novariants" id="{309C13C0-3BE0-4E8F-8916-1D5516B3B5DD}" vid="{18E1BE87-7240-45DF-8788-3CAEB7F17A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1089</Words>
  <Application>Microsoft Office PowerPoint</Application>
  <PresentationFormat>Custom</PresentationFormat>
  <Paragraphs>194</Paragraphs>
  <Slides>25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TM04033917[[fn=Berlin]]_novariants</vt:lpstr>
      <vt:lpstr>Unit 1: Invertebrates Introduction and Phylum Protozoa                                                                                Topic: Phylum Protozoa Example: Paramecium                                                                                                B.Ed (Hons) Secondary                                                                                              Semester IV                                                                                                                       Subject: Biology IV (Minor)                                                                                      Course Title: Invertebrates Diversity                                                                     Represented By: Ms Sidra Younis                                                                               Department of Education(Planning and Development)                                  Lahore College for Women University, Lahore </vt:lpstr>
      <vt:lpstr>Paramecium:</vt:lpstr>
      <vt:lpstr>Classification of Paramecium:</vt:lpstr>
      <vt:lpstr>Cont....</vt:lpstr>
      <vt:lpstr>Structure and Functions:</vt:lpstr>
      <vt:lpstr>Shape and Size:</vt:lpstr>
      <vt:lpstr>Pellicle:</vt:lpstr>
      <vt:lpstr>Cilia:</vt:lpstr>
      <vt:lpstr>Cont...</vt:lpstr>
      <vt:lpstr>Cytosome:</vt:lpstr>
      <vt:lpstr>Parts of cytosome:</vt:lpstr>
      <vt:lpstr>Cont...</vt:lpstr>
      <vt:lpstr>Nucleus:</vt:lpstr>
      <vt:lpstr>Continue..</vt:lpstr>
      <vt:lpstr>Vacuoles:</vt:lpstr>
      <vt:lpstr>Types of vacuoles:</vt:lpstr>
      <vt:lpstr>Slide 17</vt:lpstr>
      <vt:lpstr>Characteristics Of Paramecium </vt:lpstr>
      <vt:lpstr>Habit and Habitat:</vt:lpstr>
      <vt:lpstr>Movement and Feeding:</vt:lpstr>
      <vt:lpstr>Slide 21</vt:lpstr>
      <vt:lpstr>Symbiosis:</vt:lpstr>
      <vt:lpstr>Reproduction:</vt:lpstr>
      <vt:lpstr>Asexual Reproduction in Paramecium:</vt:lpstr>
      <vt:lpstr>Sexual Reproduction in Paramecium: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Phylum protozoa</dc:title>
  <dc:creator>Muqaddasafzal001@outlook.com</dc:creator>
  <cp:lastModifiedBy>User</cp:lastModifiedBy>
  <cp:revision>24</cp:revision>
  <dcterms:created xsi:type="dcterms:W3CDTF">2020-04-13T14:39:23Z</dcterms:created>
  <dcterms:modified xsi:type="dcterms:W3CDTF">2020-05-20T11:43:13Z</dcterms:modified>
</cp:coreProperties>
</file>