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1" r:id="rId4"/>
    <p:sldId id="262" r:id="rId5"/>
    <p:sldId id="258" r:id="rId6"/>
    <p:sldId id="259" r:id="rId7"/>
    <p:sldId id="260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5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0.mp4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p4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5BC2852-6B30-2D4E-8010-A31A9314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1677654"/>
            <a:ext cx="3655170" cy="39611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C821475-7A1E-0E40-8E74-9C54B069D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24644"/>
            <a:ext cx="6477000" cy="4414155"/>
          </a:xfrm>
        </p:spPr>
        <p:txBody>
          <a:bodyPr anchor="t"/>
          <a:lstStyle/>
          <a:p>
            <a:pPr algn="ctr"/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1: Invertebrates Introduction and Phylum Protozoa                                                                               Topic: </a:t>
            </a:r>
            <a:r>
              <a:rPr lang="en-GB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Phylum Protozoa Introduction and General Characteristics </a:t>
            </a:r>
            <a:br>
              <a:rPr lang="en-GB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 Secondary                                                                                              Semester IV                                                                                                                       Subject: Biology IV (Minor)                                                                                      Course Title: Invertebrates Diversity                                                                     Represented By: Ms Sidra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Younis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Department of Education(Planning and Development)                             </a:t>
            </a:r>
            <a:r>
              <a:rPr lang="en-GB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Lahore College for Women University</a:t>
            </a:r>
            <a:r>
              <a:rPr lang="en-GB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,Lahore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823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87948-92BF-B54D-8A25-267507AF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chemeClr val="bg1"/>
                </a:solidFill>
              </a:rPr>
              <a:t>Size and Shape: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768C6E-9EC5-5242-B362-98AB71A9E0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BABADA-1306-2544-9A29-212995E6F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2068" y="2603500"/>
            <a:ext cx="4825159" cy="3416300"/>
          </a:xfrm>
        </p:spPr>
        <p:txBody>
          <a:bodyPr>
            <a:normAutofit fontScale="70000" lnSpcReduction="20000"/>
          </a:bodyPr>
          <a:lstStyle/>
          <a:p>
            <a:r>
              <a:rPr lang="en-GB" sz="2300">
                <a:solidFill>
                  <a:schemeClr val="tx1"/>
                </a:solidFill>
              </a:rPr>
              <a:t>protozoa are mainly microscopic.</a:t>
            </a:r>
          </a:p>
          <a:p>
            <a:r>
              <a:rPr lang="en-GB" sz="2300">
                <a:solidFill>
                  <a:schemeClr val="tx1"/>
                </a:solidFill>
              </a:rPr>
              <a:t>Siza ranges from 10 to 25 micrometers. They can be as large as 1mm.</a:t>
            </a:r>
          </a:p>
          <a:p>
            <a:r>
              <a:rPr lang="en-GB" sz="2300">
                <a:solidFill>
                  <a:schemeClr val="tx1"/>
                </a:solidFill>
              </a:rPr>
              <a:t> Small species may be the size of fungal cells; large species may be visible to the unaided eye.</a:t>
            </a:r>
          </a:p>
          <a:p>
            <a:r>
              <a:rPr lang="en-GB" sz="2300">
                <a:solidFill>
                  <a:schemeClr val="tx1"/>
                </a:solidFill>
              </a:rPr>
              <a:t> Largest are the deep-sea dwelling xenophyophores, whose shells can reach 20cm.</a:t>
            </a:r>
          </a:p>
          <a:p>
            <a:r>
              <a:rPr lang="en-GB" sz="2300">
                <a:solidFill>
                  <a:schemeClr val="tx1"/>
                </a:solidFill>
              </a:rPr>
              <a:t>Protozoa have no cell wall therefore, have infinite variety of shapes.</a:t>
            </a:r>
          </a:p>
          <a:p>
            <a:r>
              <a:rPr lang="en-GB" sz="2300">
                <a:solidFill>
                  <a:schemeClr val="tx1"/>
                </a:solidFill>
              </a:rPr>
              <a:t> Protozoa body consist of mass of protoplasm(acellular or non-cellular).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BED26D3-966C-5E44-AD91-DBD7A2DC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49" y="2468031"/>
            <a:ext cx="4825158" cy="3710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1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4B72F-61B1-3E43-83DA-3EECA179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chemeClr val="bg1"/>
                </a:solidFill>
              </a:rPr>
              <a:t>Locomotion: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3168CA5-9428-114A-9350-98AC075E5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0812" y="2775580"/>
            <a:ext cx="4824413" cy="3108751"/>
          </a:xfr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73A8EE-95B5-924F-AC54-59166D3A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482" y="2775580"/>
            <a:ext cx="4825159" cy="3416300"/>
          </a:xfrm>
        </p:spPr>
        <p:txBody>
          <a:bodyPr>
            <a:normAutofit lnSpcReduction="10000"/>
          </a:bodyPr>
          <a:lstStyle/>
          <a:p>
            <a:r>
              <a:rPr lang="en-GB">
                <a:solidFill>
                  <a:schemeClr val="tx1"/>
                </a:solidFill>
              </a:rPr>
              <a:t>Protozoa species move on their own.</a:t>
            </a:r>
          </a:p>
          <a:p>
            <a:r>
              <a:rPr lang="en-GB">
                <a:solidFill>
                  <a:schemeClr val="tx1"/>
                </a:solidFill>
              </a:rPr>
              <a:t>They have three types of locomtary organs:</a:t>
            </a:r>
          </a:p>
          <a:p>
            <a:pPr marL="342900" indent="-342900">
              <a:buAutoNum type="arabicPeriod"/>
            </a:pPr>
            <a:r>
              <a:rPr lang="en-GB">
                <a:solidFill>
                  <a:schemeClr val="tx1"/>
                </a:solidFill>
              </a:rPr>
              <a:t>Flagella</a:t>
            </a:r>
          </a:p>
          <a:p>
            <a:pPr marL="342900" indent="-342900">
              <a:buAutoNum type="arabicPeriod"/>
            </a:pPr>
            <a:r>
              <a:rPr lang="en-GB">
                <a:solidFill>
                  <a:schemeClr val="tx1"/>
                </a:solidFill>
              </a:rPr>
              <a:t>Cilia </a:t>
            </a:r>
          </a:p>
          <a:p>
            <a:pPr marL="342900" indent="-342900">
              <a:buAutoNum type="arabicPeriod"/>
            </a:pPr>
            <a:r>
              <a:rPr lang="en-GB">
                <a:solidFill>
                  <a:schemeClr val="tx1"/>
                </a:solidFill>
              </a:rPr>
              <a:t>Pseudopodia </a:t>
            </a:r>
          </a:p>
          <a:p>
            <a:r>
              <a:rPr lang="en-GB">
                <a:solidFill>
                  <a:schemeClr val="tx1"/>
                </a:solidFill>
              </a:rPr>
              <a:t>Flagella and cilia are structurally similar, having a “9-plus-2” </a:t>
            </a:r>
          </a:p>
          <a:p>
            <a:r>
              <a:rPr lang="en-GB">
                <a:solidFill>
                  <a:schemeClr val="tx1"/>
                </a:solidFill>
              </a:rPr>
              <a:t>Some protozoa are sessile,and do not move at all.</a:t>
            </a:r>
          </a:p>
          <a:p>
            <a:endParaRPr lang="en-GB">
              <a:solidFill>
                <a:schemeClr val="tx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E864D9-C12C-AE45-B8E5-E0FE5911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Structure: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E94473-28F4-C04E-9364-0BCF335CF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983594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Protozoa have single nucleus, but some have both a macronucleous and one or more micro nuclei.</a:t>
            </a:r>
          </a:p>
          <a:p>
            <a:r>
              <a:rPr lang="en-GB"/>
              <a:t>Contractile vacuoles may be present.</a:t>
            </a:r>
          </a:p>
          <a:p>
            <a:r>
              <a:rPr lang="en-GB"/>
              <a:t>Cytoplasm is the extra-nuclear part of the protozoan body.</a:t>
            </a:r>
          </a:p>
          <a:p>
            <a:r>
              <a:rPr lang="en-GB"/>
              <a:t>They do not have cell wall.</a:t>
            </a:r>
          </a:p>
          <a:p>
            <a:r>
              <a:rPr lang="en-GB"/>
              <a:t>Body is bounded by a cell membrane or plasmalemma.</a:t>
            </a:r>
          </a:p>
          <a:p>
            <a:r>
              <a:rPr lang="en-GB"/>
              <a:t>They exhibit all type of symmetry.</a:t>
            </a:r>
          </a:p>
          <a:p>
            <a:r>
              <a:rPr lang="en-GB"/>
              <a:t>Most species occur in single but many are colonial.</a:t>
            </a:r>
          </a:p>
          <a:p>
            <a:r>
              <a:rPr lang="en-GB"/>
              <a:t>Protozoa are pale in colour generally.</a:t>
            </a:r>
          </a:p>
          <a:p>
            <a:r>
              <a:rPr lang="en-GB"/>
              <a:t>Protozoa has no inner or outer skeleton.</a:t>
            </a:r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151ED75-F17B-F841-A2F7-BD8C5D0168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4205" y="2603500"/>
            <a:ext cx="4825158" cy="3668156"/>
          </a:xfrm>
        </p:spPr>
      </p:pic>
    </p:spTree>
    <p:extLst>
      <p:ext uri="{BB962C8B-B14F-4D97-AF65-F5344CB8AC3E}">
        <p14:creationId xmlns="" xmlns:p14="http://schemas.microsoft.com/office/powerpoint/2010/main" val="8770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FBB62-1A2A-C34B-A9E8-170AF1ED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Life Process: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1B261D-315F-1B45-BC7B-2E4C5A702D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Protozoa have no physiological division of labour.</a:t>
            </a:r>
          </a:p>
          <a:p>
            <a:r>
              <a:rPr lang="en-GB"/>
              <a:t>Vital activities of life are performed by single cell.</a:t>
            </a:r>
          </a:p>
          <a:p>
            <a:r>
              <a:rPr lang="en-GB"/>
              <a:t>Nutrition may be holozoic, Holophitic and parasitic.</a:t>
            </a:r>
          </a:p>
          <a:p>
            <a:r>
              <a:rPr lang="en-GB" b="1" i="1"/>
              <a:t>Euglena</a:t>
            </a:r>
          </a:p>
          <a:p>
            <a:pPr>
              <a:buFont typeface="+mj-lt"/>
              <a:buAutoNum type="arabicPeriod"/>
            </a:pPr>
            <a:r>
              <a:rPr lang="en-GB"/>
              <a:t>Mode of nutrition is mixotrophic.</a:t>
            </a:r>
          </a:p>
          <a:p>
            <a:r>
              <a:rPr lang="en-GB"/>
              <a:t>Digestion take place inside the food vacuoles.</a:t>
            </a:r>
          </a:p>
          <a:p>
            <a:r>
              <a:rPr lang="en-GB"/>
              <a:t>Respiration occur by diffusion.</a:t>
            </a:r>
          </a:p>
          <a:p>
            <a:r>
              <a:rPr lang="en-GB"/>
              <a:t>They are amonotelic.</a:t>
            </a:r>
          </a:p>
          <a:p>
            <a:r>
              <a:rPr lang="en-GB"/>
              <a:t>Contractile vacule perform osmoregulation.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13" name="Paramecium Binary Fission(360P).mp4">
            <a:hlinkClick r:id="" action="ppaction://media"/>
            <a:extLst>
              <a:ext uri="{FF2B5EF4-FFF2-40B4-BE49-F238E27FC236}">
                <a16:creationId xmlns="" xmlns:a16="http://schemas.microsoft.com/office/drawing/2014/main" id="{7B387BD0-D30A-5943-BF6E-2B85C079E1DB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8713" y="2603501"/>
            <a:ext cx="5332618" cy="3280832"/>
          </a:xfrm>
        </p:spPr>
      </p:pic>
    </p:spTree>
    <p:extLst>
      <p:ext uri="{BB962C8B-B14F-4D97-AF65-F5344CB8AC3E}">
        <p14:creationId xmlns="" xmlns:p14="http://schemas.microsoft.com/office/powerpoint/2010/main" val="285398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C078B-8BEA-4D4A-B5BB-2AAA1D16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Nutrition: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E21D2-C07F-0046-9AE7-0A1706001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597156" cy="3032415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In protozoa nutrition is holozoic, holophytic,and parasitic.</a:t>
            </a:r>
          </a:p>
          <a:p>
            <a:r>
              <a:rPr lang="en-GB"/>
              <a:t>Protozoa may take in food by osmotrophy.</a:t>
            </a:r>
          </a:p>
          <a:p>
            <a:r>
              <a:rPr lang="en-GB"/>
              <a:t>They may feed by phagocytosis.</a:t>
            </a:r>
          </a:p>
          <a:p>
            <a:r>
              <a:rPr lang="en-GB"/>
              <a:t>They take in food through the cytosome.</a:t>
            </a:r>
          </a:p>
          <a:p>
            <a:r>
              <a:rPr lang="en-GB"/>
              <a:t>There are two types of protozoans:</a:t>
            </a:r>
          </a:p>
          <a:p>
            <a:pPr>
              <a:buFont typeface="+mj-lt"/>
              <a:buAutoNum type="arabicPeriod"/>
            </a:pPr>
            <a:r>
              <a:rPr lang="en-GB"/>
              <a:t>Free-living protozoa </a:t>
            </a:r>
          </a:p>
          <a:p>
            <a:pPr>
              <a:buFont typeface="+mj-lt"/>
              <a:buAutoNum type="arabicPeriod"/>
            </a:pPr>
            <a:r>
              <a:rPr lang="en-GB"/>
              <a:t>Parasitic protozoa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914CA0-3C18-404E-BB9B-641003FCE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/>
              <a:t>Holozoic Nutrition:</a:t>
            </a:r>
          </a:p>
          <a:p>
            <a:pPr>
              <a:buFont typeface="+mj-lt"/>
              <a:buAutoNum type="arabicPeriod"/>
            </a:pPr>
            <a:r>
              <a:rPr lang="en-GB"/>
              <a:t>Nutrition like plants </a:t>
            </a:r>
          </a:p>
          <a:p>
            <a:r>
              <a:rPr lang="en-GB" b="1"/>
              <a:t>Holophytic:</a:t>
            </a:r>
          </a:p>
          <a:p>
            <a:pPr>
              <a:buFont typeface="+mj-lt"/>
              <a:buAutoNum type="arabicPeriod"/>
            </a:pPr>
            <a:r>
              <a:rPr lang="en-GB"/>
              <a:t>Nutrition like animals.</a:t>
            </a:r>
          </a:p>
          <a:p>
            <a:r>
              <a:rPr lang="en-GB" b="1"/>
              <a:t>Cytosome:</a:t>
            </a:r>
          </a:p>
          <a:p>
            <a:pPr>
              <a:buFont typeface="+mj-lt"/>
              <a:buAutoNum type="arabicPeriod"/>
            </a:pPr>
            <a:r>
              <a:rPr lang="en-GB"/>
              <a:t>Mouth like aperture.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7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1CA57C56-5F0A-8245-B330-16585EA5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02" y="204168"/>
            <a:ext cx="5548374" cy="389696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275802BF-A211-924D-A416-37312F12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610" y="4253346"/>
            <a:ext cx="6381750" cy="2152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8ED47A-65D6-AB46-AD6F-E06363F6F572}"/>
              </a:ext>
            </a:extLst>
          </p:cNvPr>
          <p:cNvSpPr txBox="1"/>
          <p:nvPr/>
        </p:nvSpPr>
        <p:spPr>
          <a:xfrm rot="10800000" flipV="1">
            <a:off x="564608" y="4287996"/>
            <a:ext cx="451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/>
              <a:t>Saprophitic Nutriotn in protozoa </a:t>
            </a:r>
            <a:endParaRPr lang="en-US" sz="2000" b="1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BDC8F77-ECEB-434F-8280-8813DDA9562F}"/>
              </a:ext>
            </a:extLst>
          </p:cNvPr>
          <p:cNvSpPr txBox="1"/>
          <p:nvPr/>
        </p:nvSpPr>
        <p:spPr>
          <a:xfrm>
            <a:off x="6764357" y="3429000"/>
            <a:ext cx="395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/>
              <a:t>Holozoic nutrition in Protozoa </a:t>
            </a:r>
            <a:endParaRPr lang="en-US" sz="2000" b="1"/>
          </a:p>
        </p:txBody>
      </p:sp>
    </p:spTree>
    <p:extLst>
      <p:ext uri="{BB962C8B-B14F-4D97-AF65-F5344CB8AC3E}">
        <p14:creationId xmlns="" xmlns:p14="http://schemas.microsoft.com/office/powerpoint/2010/main" val="32356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01759-D335-AA45-A3F5-A072888B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Digestion: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12147E-B6C9-494B-A1EE-623D1A280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36" y="2603500"/>
            <a:ext cx="10287663" cy="3416301"/>
          </a:xfrm>
        </p:spPr>
        <p:txBody>
          <a:bodyPr/>
          <a:lstStyle/>
          <a:p>
            <a:r>
              <a:rPr lang="en-GB" dirty="0"/>
              <a:t>Digestion in protozoa is intracellular, occur in food vacuoles.</a:t>
            </a:r>
          </a:p>
          <a:p>
            <a:r>
              <a:rPr lang="en-GB" dirty="0"/>
              <a:t>Protozoa takes in food via the water.</a:t>
            </a:r>
          </a:p>
          <a:p>
            <a:r>
              <a:rPr lang="en-GB" dirty="0"/>
              <a:t>Store food into sacs.</a:t>
            </a:r>
          </a:p>
          <a:p>
            <a:r>
              <a:rPr lang="en-GB" dirty="0"/>
              <a:t>Food is also digested through </a:t>
            </a:r>
            <a:r>
              <a:rPr lang="en-GB" dirty="0" smtClean="0"/>
              <a:t>vacuoles.</a:t>
            </a:r>
            <a:endParaRPr lang="en-GB" dirty="0"/>
          </a:p>
          <a:p>
            <a:r>
              <a:rPr lang="en-GB" dirty="0"/>
              <a:t>They eat tiny algae and bacteria.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14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083D94-AEE9-864E-956B-4251CB95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Reproduction: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04873E-FFF6-3D4B-9ED7-1252434072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There are two modes of nutrition in protozoa’s </a:t>
            </a:r>
          </a:p>
          <a:p>
            <a:r>
              <a:rPr lang="en-GB" b="1" dirty="0"/>
              <a:t>Aerobic protozoa:</a:t>
            </a:r>
          </a:p>
          <a:p>
            <a:pPr>
              <a:buFont typeface="+mj-lt"/>
              <a:buAutoNum type="arabicPeriod"/>
            </a:pPr>
            <a:r>
              <a:rPr lang="en-GB" dirty="0"/>
              <a:t>Species of free-living protozoa are aerobic.</a:t>
            </a:r>
          </a:p>
          <a:p>
            <a:pPr>
              <a:buFont typeface="+mj-lt"/>
              <a:buAutoNum type="arabicPeriod"/>
            </a:pPr>
            <a:r>
              <a:rPr lang="en-GB" dirty="0"/>
              <a:t>They can’t live without oxygen.</a:t>
            </a:r>
          </a:p>
          <a:p>
            <a:pPr>
              <a:buFont typeface="+mj-lt"/>
              <a:buAutoNum type="arabicPeriod"/>
            </a:pPr>
            <a:r>
              <a:rPr lang="en-GB" dirty="0"/>
              <a:t>Aerobic protozoa are tiny.</a:t>
            </a:r>
          </a:p>
          <a:p>
            <a:r>
              <a:rPr lang="en-GB" b="1" dirty="0" smtClean="0"/>
              <a:t>Examples: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dirty="0"/>
              <a:t>Amoeba </a:t>
            </a:r>
            <a:r>
              <a:rPr lang="en-GB" dirty="0" err="1"/>
              <a:t>proteus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3E8416-86AD-3E4C-B33A-7C14B793C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Anaerobic Protozoa:</a:t>
            </a:r>
          </a:p>
          <a:p>
            <a:pPr>
              <a:buFont typeface="+mj-lt"/>
              <a:buAutoNum type="arabicPeriod"/>
            </a:pPr>
            <a:r>
              <a:rPr lang="en-GB" dirty="0"/>
              <a:t>They can survive in the absence of oxygen.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 </a:t>
            </a:r>
            <a:r>
              <a:rPr lang="en-GB" dirty="0"/>
              <a:t>They may be either parasites or </a:t>
            </a:r>
            <a:r>
              <a:rPr lang="en-GB" dirty="0" err="1"/>
              <a:t>symboints</a:t>
            </a:r>
            <a:r>
              <a:rPr lang="en-GB" dirty="0"/>
              <a:t> of </a:t>
            </a:r>
            <a:r>
              <a:rPr lang="en-GB" dirty="0" err="1"/>
              <a:t>Multiellular</a:t>
            </a:r>
            <a:r>
              <a:rPr lang="en-GB" dirty="0"/>
              <a:t> organisms.</a:t>
            </a:r>
          </a:p>
          <a:p>
            <a:r>
              <a:rPr lang="en-GB" b="1" dirty="0" smtClean="0"/>
              <a:t>Examples: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dirty="0" err="1"/>
              <a:t>Giardia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err="1"/>
              <a:t>Trichomonads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F8D4F6C7-0D76-6448-B902-23222B52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5" y="483670"/>
            <a:ext cx="5601195" cy="41457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D1FDF809-CDFF-DF43-A3A9-3E41DCB9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60" y="2160505"/>
            <a:ext cx="5791200" cy="444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92B0A8-C2F3-7F46-88E2-FB796BCF2DE9}"/>
              </a:ext>
            </a:extLst>
          </p:cNvPr>
          <p:cNvSpPr txBox="1"/>
          <p:nvPr/>
        </p:nvSpPr>
        <p:spPr>
          <a:xfrm rot="10800000" flipH="1" flipV="1">
            <a:off x="2174237" y="4614006"/>
            <a:ext cx="3065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sz="2000" b="1"/>
              <a:t>Amoeba proteus </a:t>
            </a:r>
            <a:endParaRPr lang="en-US" sz="2000" b="1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B9A801-081F-7C4E-97D9-70229B1B012C}"/>
              </a:ext>
            </a:extLst>
          </p:cNvPr>
          <p:cNvSpPr txBox="1"/>
          <p:nvPr/>
        </p:nvSpPr>
        <p:spPr>
          <a:xfrm>
            <a:off x="8461169" y="1614302"/>
            <a:ext cx="172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/>
              <a:t>Giardia</a:t>
            </a:r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4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CFA9C-CEAC-D346-B381-EC482BE5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Life Cycle: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425F8D-4BFE-6F49-8B50-D893695AC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1"/>
            <a:ext cx="4825158" cy="3416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/>
          </a:p>
          <a:p>
            <a:r>
              <a:rPr lang="en-GB" sz="2600"/>
              <a:t>Protozoa can have very diverse life cycle with multiple morphological stages.</a:t>
            </a:r>
          </a:p>
          <a:p>
            <a:r>
              <a:rPr lang="en-GB" sz="2600"/>
              <a:t>Morphological stages:</a:t>
            </a:r>
          </a:p>
          <a:p>
            <a:r>
              <a:rPr lang="en-GB" sz="2600"/>
              <a:t>Cyst stage </a:t>
            </a:r>
          </a:p>
          <a:p>
            <a:pPr>
              <a:buFont typeface="+mj-lt"/>
              <a:buAutoNum type="arabicPeriod"/>
            </a:pPr>
            <a:r>
              <a:rPr lang="en-GB" sz="2600"/>
              <a:t>Dormant </a:t>
            </a:r>
          </a:p>
          <a:p>
            <a:pPr>
              <a:buFont typeface="+mj-lt"/>
              <a:buAutoNum type="arabicPeriod"/>
            </a:pPr>
            <a:r>
              <a:rPr lang="en-GB" sz="2600"/>
              <a:t>Highly resistant to environmental stress.</a:t>
            </a:r>
          </a:p>
          <a:p>
            <a:r>
              <a:rPr lang="en-GB" sz="2600"/>
              <a:t>  Tropozoite stage</a:t>
            </a:r>
          </a:p>
          <a:p>
            <a:pPr>
              <a:buFont typeface="+mj-lt"/>
              <a:buAutoNum type="arabicPeriod"/>
            </a:pPr>
            <a:r>
              <a:rPr lang="en-GB" sz="2600"/>
              <a:t>Active , Reproductive and feeding stage.</a:t>
            </a:r>
          </a:p>
          <a:p>
            <a:pPr>
              <a:buFont typeface="+mj-lt"/>
              <a:buAutoNum type="arabicPeriod"/>
            </a:pPr>
            <a:r>
              <a:rPr lang="en-GB" sz="2600"/>
              <a:t>Infect only humans.</a:t>
            </a:r>
          </a:p>
          <a:p>
            <a:pPr marL="0" indent="0">
              <a:buNone/>
            </a:pPr>
            <a:endParaRPr lang="en-GB" sz="2600"/>
          </a:p>
          <a:p>
            <a:pPr>
              <a:buFont typeface="+mj-lt"/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0FDA68-97E5-0448-A20C-462CD78887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1400" b="1"/>
              <a:t>Encystation:</a:t>
            </a:r>
          </a:p>
          <a:p>
            <a:pPr marL="0" indent="0">
              <a:buNone/>
            </a:pPr>
            <a:r>
              <a:rPr lang="en-GB" sz="1400"/>
              <a:t>   Cnversation of tropozoite to cyst.</a:t>
            </a:r>
          </a:p>
          <a:p>
            <a:r>
              <a:rPr lang="en-GB" sz="1400" b="1"/>
              <a:t>Excystation:</a:t>
            </a:r>
          </a:p>
          <a:p>
            <a:pPr marL="0" indent="0">
              <a:buNone/>
            </a:pPr>
            <a:r>
              <a:rPr lang="en-GB" sz="1400"/>
              <a:t>   Process of transforming back into a     tropozoite.</a:t>
            </a:r>
          </a:p>
          <a:p>
            <a:pPr marL="0" indent="0">
              <a:buNone/>
            </a:pPr>
            <a:r>
              <a:rPr lang="en-GB" sz="1400"/>
              <a:t>Parasites may be multiply by:</a:t>
            </a:r>
          </a:p>
          <a:p>
            <a:pPr>
              <a:buFont typeface="+mj-lt"/>
              <a:buAutoNum type="arabicPeriod"/>
            </a:pPr>
            <a:r>
              <a:rPr lang="en-GB" sz="1400"/>
              <a:t>Asexual division.</a:t>
            </a:r>
          </a:p>
          <a:p>
            <a:pPr>
              <a:buFont typeface="+mj-lt"/>
              <a:buAutoNum type="arabicPeriod"/>
            </a:pPr>
            <a:r>
              <a:rPr lang="en-GB" sz="1400"/>
              <a:t>Sexual division.</a:t>
            </a:r>
          </a:p>
          <a:p>
            <a:r>
              <a:rPr lang="en-GB" sz="1400"/>
              <a:t>Four main modes of transmission:</a:t>
            </a:r>
          </a:p>
          <a:p>
            <a:pPr>
              <a:buFont typeface="+mj-lt"/>
              <a:buAutoNum type="arabicPeriod"/>
            </a:pPr>
            <a:r>
              <a:rPr lang="en-GB" sz="1400"/>
              <a:t>Direct</a:t>
            </a:r>
          </a:p>
          <a:p>
            <a:pPr>
              <a:buFont typeface="+mj-lt"/>
              <a:buAutoNum type="arabicPeriod"/>
            </a:pPr>
            <a:r>
              <a:rPr lang="en-GB" sz="1400"/>
              <a:t>Feacaĺ-oral </a:t>
            </a:r>
          </a:p>
          <a:p>
            <a:pPr>
              <a:buFont typeface="+mj-lt"/>
              <a:buAutoNum type="arabicPeriod"/>
            </a:pPr>
            <a:r>
              <a:rPr lang="en-GB" sz="1400"/>
              <a:t>Vector-borne</a:t>
            </a:r>
          </a:p>
          <a:p>
            <a:pPr>
              <a:buFont typeface="+mj-lt"/>
              <a:buAutoNum type="arabicPeriod"/>
            </a:pPr>
            <a:r>
              <a:rPr lang="en-GB" sz="1400"/>
              <a:t>Predator-pray</a:t>
            </a:r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9222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79E96-6CC0-024C-BE50-8EC91B50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F35838-9CD4-174D-AE3E-AE8DBD9F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15" y="2634838"/>
            <a:ext cx="10502239" cy="36368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After this chapter students become enable to,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general characteristics of phylum protozoa.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Understand the classification of phylum.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Identify the members of phylum on the basis of their characteristics and life form processes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distinguish features of phylum.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5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0F30E5A8-0D38-DD4A-AD97-C28401D3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7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5B5EA-443E-414D-B490-10F7E3C9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Modes of Transmission used by protozoan: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3382E1-E248-004D-9EF4-6760F06A8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4825158" cy="3416301"/>
          </a:xfrm>
        </p:spPr>
        <p:txBody>
          <a:bodyPr>
            <a:normAutofit fontScale="25000" lnSpcReduction="20000"/>
          </a:bodyPr>
          <a:lstStyle/>
          <a:p>
            <a:r>
              <a:rPr lang="en-GB" sz="7200" b="1"/>
              <a:t>Direct Transmission of trophozoites:</a:t>
            </a:r>
          </a:p>
          <a:p>
            <a:pPr marL="0" indent="0">
              <a:buNone/>
            </a:pPr>
            <a:r>
              <a:rPr lang="en-GB" sz="7200"/>
              <a:t>Transmission through intimate body contact.</a:t>
            </a:r>
          </a:p>
          <a:p>
            <a:r>
              <a:rPr lang="en-GB" sz="7200" b="1"/>
              <a:t>Example</a:t>
            </a:r>
            <a:r>
              <a:rPr lang="en-GB" sz="7200"/>
              <a:t>:</a:t>
            </a:r>
          </a:p>
          <a:p>
            <a:pPr marL="0" indent="0">
              <a:buNone/>
            </a:pPr>
            <a:r>
              <a:rPr lang="en-GB" sz="7200" i="1"/>
              <a:t>Trichomonas spp.</a:t>
            </a:r>
          </a:p>
          <a:p>
            <a:r>
              <a:rPr lang="en-GB" sz="7200" b="1"/>
              <a:t>Feacal-oral Transmission:</a:t>
            </a:r>
          </a:p>
          <a:p>
            <a:pPr marL="0" indent="0">
              <a:buNone/>
            </a:pPr>
            <a:r>
              <a:rPr lang="en-GB" sz="7200"/>
              <a:t>Passed in faeces of one host and ingested with food/water by another.</a:t>
            </a:r>
          </a:p>
          <a:p>
            <a:r>
              <a:rPr lang="en-GB" sz="7200" b="1"/>
              <a:t>Example:</a:t>
            </a:r>
          </a:p>
          <a:p>
            <a:pPr marL="0" indent="0">
              <a:buNone/>
            </a:pPr>
            <a:r>
              <a:rPr lang="en-GB" sz="7200" i="1"/>
              <a:t>Entamoeba histolytica</a:t>
            </a:r>
          </a:p>
          <a:p>
            <a:pPr marL="0" indent="0">
              <a:buNone/>
            </a:pPr>
            <a:endParaRPr lang="en-GB" sz="7200"/>
          </a:p>
          <a:p>
            <a:pPr marL="0" indent="0">
              <a:buNone/>
            </a:pPr>
            <a:endParaRPr lang="en-GB" sz="1400" b="1"/>
          </a:p>
          <a:p>
            <a:endParaRPr lang="en-US" sz="1400" b="1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3618A6-1B6B-684D-A116-C3A62D8227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b="1"/>
              <a:t>Vector-borne Transmission:</a:t>
            </a:r>
          </a:p>
          <a:p>
            <a:pPr marL="0" indent="0">
              <a:buNone/>
            </a:pPr>
            <a:r>
              <a:rPr lang="en-GB" sz="7200"/>
              <a:t>Trophozoites taken up by sucking blood of arthropods and passed to new host when they next feed.</a:t>
            </a:r>
          </a:p>
          <a:p>
            <a:r>
              <a:rPr lang="en-GB" sz="7200" b="1"/>
              <a:t>Example:</a:t>
            </a:r>
          </a:p>
          <a:p>
            <a:pPr marL="0" indent="0">
              <a:buNone/>
            </a:pPr>
            <a:r>
              <a:rPr lang="en-GB" sz="7200" i="1"/>
              <a:t>Trypanosoma brucei</a:t>
            </a:r>
          </a:p>
          <a:p>
            <a:r>
              <a:rPr lang="en-GB" sz="7200" b="1"/>
              <a:t>Predator-prey Transmission:</a:t>
            </a:r>
          </a:p>
          <a:p>
            <a:pPr marL="0" indent="0">
              <a:buNone/>
            </a:pPr>
            <a:r>
              <a:rPr lang="en-GB" sz="7200"/>
              <a:t>Zioites encrusted within the tissue of prey animal being eaten by a predator.</a:t>
            </a:r>
          </a:p>
          <a:p>
            <a:r>
              <a:rPr lang="en-GB" sz="7200" b="1"/>
              <a:t>Example:</a:t>
            </a:r>
          </a:p>
          <a:p>
            <a:pPr marL="0" indent="0">
              <a:buNone/>
            </a:pPr>
            <a:r>
              <a:rPr lang="en-GB" sz="7200" i="1"/>
              <a:t>Toxoplasma gondii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0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3BF6696B-1DF2-E141-95D2-564829A7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8" y="2529862"/>
            <a:ext cx="2481486" cy="229193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FB185672-AE8D-6F48-B8C4-56F019E3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95" y="2529861"/>
            <a:ext cx="3095819" cy="222023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9C514758-18FF-9D4B-BA26-77D838C83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94013"/>
            <a:ext cx="2676175" cy="222023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="" xmlns:a16="http://schemas.microsoft.com/office/drawing/2014/main" id="{D94D0434-9B9D-834F-9D40-319376876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161" y="2458165"/>
            <a:ext cx="2762594" cy="2291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15097E-DC86-DC41-9D31-36AB0792CF2C}"/>
              </a:ext>
            </a:extLst>
          </p:cNvPr>
          <p:cNvSpPr txBox="1"/>
          <p:nvPr/>
        </p:nvSpPr>
        <p:spPr>
          <a:xfrm>
            <a:off x="519459" y="300840"/>
            <a:ext cx="873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chemeClr val="accent4">
                    <a:lumMod val="75000"/>
                  </a:schemeClr>
                </a:solidFill>
              </a:rPr>
              <a:t>Modes of transmission To move from host-to host:</a:t>
            </a:r>
            <a:endParaRPr lang="en-US" sz="28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A5C6E2-9C99-6E46-B98D-ADCF112CA980}"/>
              </a:ext>
            </a:extLst>
          </p:cNvPr>
          <p:cNvSpPr txBox="1"/>
          <p:nvPr/>
        </p:nvSpPr>
        <p:spPr>
          <a:xfrm>
            <a:off x="1076200" y="1810505"/>
            <a:ext cx="10390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996600"/>
                </a:solidFill>
                <a:effectLst/>
                <a:latin typeface="Arial" panose="020B0604020202020204" pitchFamily="34" charset="0"/>
              </a:rPr>
              <a:t>Direct                                faecal-oral                              vector-borne                       predator-prey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A6193-025B-484B-BC46-C6F28BDD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99" y="838200"/>
            <a:ext cx="8135068" cy="842432"/>
          </a:xfrm>
        </p:spPr>
        <p:txBody>
          <a:bodyPr/>
          <a:lstStyle/>
          <a:p>
            <a:r>
              <a:rPr lang="en-GB" b="1"/>
              <a:t>Asexual and sexual Reproduction in protozoans: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9782D7-5299-4E48-8C84-0FD017801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/>
              <a:t>Asexual Reproduction is of the following types:</a:t>
            </a:r>
          </a:p>
          <a:p>
            <a:pPr>
              <a:buFont typeface="+mj-lt"/>
              <a:buAutoNum type="arabicPeriod"/>
            </a:pPr>
            <a:r>
              <a:rPr lang="en-GB"/>
              <a:t>Binary fission</a:t>
            </a:r>
          </a:p>
          <a:p>
            <a:pPr>
              <a:buFont typeface="+mj-lt"/>
              <a:buAutoNum type="arabicPeriod"/>
            </a:pPr>
            <a:r>
              <a:rPr lang="en-GB"/>
              <a:t>Multiple fission </a:t>
            </a:r>
          </a:p>
          <a:p>
            <a:r>
              <a:rPr lang="en-GB"/>
              <a:t>Binary fission:</a:t>
            </a:r>
          </a:p>
          <a:p>
            <a:pPr marL="0" indent="0">
              <a:buNone/>
            </a:pPr>
            <a:r>
              <a:rPr lang="en-GB"/>
              <a:t>     Body of the individual is divided into two equal halves.</a:t>
            </a:r>
          </a:p>
          <a:p>
            <a:r>
              <a:rPr lang="en-GB"/>
              <a:t>Multiple fission:</a:t>
            </a:r>
          </a:p>
          <a:p>
            <a:pPr marL="0" indent="0">
              <a:buNone/>
            </a:pPr>
            <a:r>
              <a:rPr lang="en-GB"/>
              <a:t>     Body divides and the number of the daughter individual is formed.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B52142-325C-CF42-835A-11FE10076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/>
              <a:t>In protozoa the sexual Reproduction occur by the following processes:</a:t>
            </a:r>
          </a:p>
          <a:p>
            <a:pPr>
              <a:buFont typeface="+mj-lt"/>
              <a:buAutoNum type="arabicPeriod"/>
            </a:pPr>
            <a:r>
              <a:rPr lang="en-GB"/>
              <a:t>Syngamy or copulation</a:t>
            </a:r>
          </a:p>
          <a:p>
            <a:pPr>
              <a:buFont typeface="+mj-lt"/>
              <a:buAutoNum type="arabicPeriod"/>
            </a:pPr>
            <a:r>
              <a:rPr lang="en-GB"/>
              <a:t>Conjugation </a:t>
            </a:r>
          </a:p>
          <a:p>
            <a:r>
              <a:rPr lang="en-GB"/>
              <a:t>Syngamy:</a:t>
            </a:r>
          </a:p>
          <a:p>
            <a:pPr marL="0" indent="0">
              <a:buNone/>
            </a:pPr>
            <a:r>
              <a:rPr lang="en-GB"/>
              <a:t>       In which union of two sex cells called gametes occur.</a:t>
            </a:r>
          </a:p>
          <a:p>
            <a:r>
              <a:rPr lang="en-GB"/>
              <a:t>Conjugation:</a:t>
            </a:r>
          </a:p>
          <a:p>
            <a:pPr marL="0" indent="0">
              <a:buNone/>
            </a:pPr>
            <a:r>
              <a:rPr lang="en-GB"/>
              <a:t>       Temporary union of two individuals belonging to same species for the purpose of exchange of nuclear material. </a:t>
            </a:r>
          </a:p>
        </p:txBody>
      </p:sp>
    </p:spTree>
    <p:extLst>
      <p:ext uri="{BB962C8B-B14F-4D97-AF65-F5344CB8AC3E}">
        <p14:creationId xmlns="" xmlns:p14="http://schemas.microsoft.com/office/powerpoint/2010/main" val="27398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5E4255D0-385A-1C4C-9B0F-0205E48A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69" y="3154383"/>
            <a:ext cx="3859480" cy="328426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6477DA10-1FC9-6045-9B2C-F17F8084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573" y="3284269"/>
            <a:ext cx="3377045" cy="270349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1EED7643-B43C-2D41-86FE-CC77451AA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189" y="3154383"/>
            <a:ext cx="3377044" cy="3488377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="" xmlns:a16="http://schemas.microsoft.com/office/drawing/2014/main" id="{3F9A42B4-333C-2D4C-9D7D-77D4DD942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981" y="278513"/>
            <a:ext cx="4839195" cy="2356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61C3C7-E7C8-8541-8BC2-F033207EF95F}"/>
              </a:ext>
            </a:extLst>
          </p:cNvPr>
          <p:cNvSpPr txBox="1"/>
          <p:nvPr/>
        </p:nvSpPr>
        <p:spPr>
          <a:xfrm>
            <a:off x="5273755" y="297254"/>
            <a:ext cx="41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Multiple fission </a:t>
            </a:r>
            <a:endParaRPr lang="en-US" b="1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9BA4E1-5AD7-1C45-9E03-D8E96D825125}"/>
              </a:ext>
            </a:extLst>
          </p:cNvPr>
          <p:cNvSpPr txBox="1"/>
          <p:nvPr/>
        </p:nvSpPr>
        <p:spPr>
          <a:xfrm>
            <a:off x="426768" y="419347"/>
            <a:ext cx="419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u="sng"/>
              <a:t>Types of Sexual Reproduction: </a:t>
            </a:r>
            <a:endParaRPr lang="en-US" sz="3200" b="1" u="sng"/>
          </a:p>
        </p:txBody>
      </p:sp>
    </p:spTree>
    <p:extLst>
      <p:ext uri="{BB962C8B-B14F-4D97-AF65-F5344CB8AC3E}">
        <p14:creationId xmlns="" xmlns:p14="http://schemas.microsoft.com/office/powerpoint/2010/main" val="41411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7C77DF1-C3E9-FD49-9193-41A9DCAF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1484416"/>
            <a:ext cx="9722921" cy="4935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E4D4FB-C92C-A34D-AAE7-F3F7E48980D9}"/>
              </a:ext>
            </a:extLst>
          </p:cNvPr>
          <p:cNvSpPr txBox="1"/>
          <p:nvPr/>
        </p:nvSpPr>
        <p:spPr>
          <a:xfrm>
            <a:off x="2152403" y="437903"/>
            <a:ext cx="738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u="sng"/>
              <a:t>Asexual Reproduction in Protozoa:</a:t>
            </a:r>
            <a:endParaRPr lang="en-US" sz="3200" b="1" u="sng"/>
          </a:p>
        </p:txBody>
      </p:sp>
    </p:spTree>
    <p:extLst>
      <p:ext uri="{BB962C8B-B14F-4D97-AF65-F5344CB8AC3E}">
        <p14:creationId xmlns="" xmlns:p14="http://schemas.microsoft.com/office/powerpoint/2010/main" val="39230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11634-8254-5E47-8654-C6C353A8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52600"/>
            <a:ext cx="5334000" cy="228382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 of </a:t>
            </a:r>
            <a:r>
              <a:rPr lang="en-GB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E03144-2D55-4B46-BD8A-4438179EE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0" y="1518712"/>
            <a:ext cx="5486399" cy="4601689"/>
          </a:xfrm>
        </p:spPr>
        <p:txBody>
          <a:bodyPr anchor="t"/>
          <a:lstStyle/>
          <a:p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rotozoa (in 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reek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4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roto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= first and </a:t>
            </a:r>
            <a:r>
              <a:rPr lang="en-GB" sz="2400" i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zoa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= animal’s) </a:t>
            </a:r>
          </a:p>
          <a:p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hese are usually associated with animals due to mobility and heterotrophy.</a:t>
            </a:r>
          </a:p>
          <a:p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organism belonging to this group may be known as </a:t>
            </a:r>
            <a:r>
              <a:rPr lang="en-GB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4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rotozoans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are vitally important 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ecologically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as key links in </a:t>
            </a:r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chains.</a:t>
            </a:r>
          </a:p>
          <a:p>
            <a:r>
              <a:rPr lang="en-GB" sz="2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rotozoa occupy a range of </a:t>
            </a:r>
            <a:r>
              <a:rPr lang="en-GB" sz="2400" i="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trophic</a:t>
            </a:r>
            <a:r>
              <a:rPr lang="en-GB" sz="24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levels.</a:t>
            </a:r>
            <a:r>
              <a:rPr lang="en-GB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en-GB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4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B245ED-60B8-6A41-9F6F-F7A158F875C8}"/>
              </a:ext>
            </a:extLst>
          </p:cNvPr>
          <p:cNvSpPr txBox="1"/>
          <p:nvPr/>
        </p:nvSpPr>
        <p:spPr>
          <a:xfrm>
            <a:off x="612940" y="1297193"/>
            <a:ext cx="109661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Protists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were a dominant form of life on Earth 1.5 billion years ago. While 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evolved early and have survived to the present day as unicellular organisms, they have undoubtedly undergone considerable evolutionary change.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That many species must have become extinct as others appeared can be deduced from the limited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fossil record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 of 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. The most abundant and important fossil 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foraminiferans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Towle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(1989) reports that over 56,000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species 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of protozoa have been identified, the great majority (over 60 percent) of which move by pseudopodia, false feet or temporary projections of the cell.</a:t>
            </a:r>
          </a:p>
          <a:p>
            <a:pPr algn="l"/>
            <a:endParaRPr lang="en-GB" sz="20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Protozoa also play a vital role in controlling bacteria populations and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biomass.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en-GB" sz="20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Some protozoa are important as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parasites a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nd 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symbionts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 of 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animals.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Among these, several are powerful agents of human 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disease.</a:t>
            </a:r>
            <a:endParaRPr lang="en-GB" sz="2000" b="0" i="0" strike="noStrike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sz="2000" b="0" i="0" strike="noStrike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Most protozoa, whether free-living or parasitic, lack a protective outer covering (</a:t>
            </a:r>
            <a:r>
              <a:rPr lang="en-GB" sz="2000" b="0" i="0" dirty="0" err="1">
                <a:effectLst/>
                <a:latin typeface="Times New Roman" pitchFamily="18" charset="0"/>
                <a:cs typeface="Times New Roman" pitchFamily="18" charset="0"/>
              </a:rPr>
              <a:t>Towle</a:t>
            </a:r>
            <a:r>
              <a:rPr lang="en-GB" sz="2000" b="0" i="0" dirty="0">
                <a:effectLst/>
                <a:latin typeface="Times New Roman" pitchFamily="18" charset="0"/>
                <a:cs typeface="Times New Roman" pitchFamily="18" charset="0"/>
              </a:rPr>
              <a:t> 1989).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25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13C5-AB21-A44C-A2CB-0A6F7B50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possibleUnsightlyAnkole-mobile.mp4">
            <a:hlinkClick r:id="" action="ppaction://media"/>
            <a:extLst>
              <a:ext uri="{FF2B5EF4-FFF2-40B4-BE49-F238E27FC236}">
                <a16:creationId xmlns="" xmlns:a16="http://schemas.microsoft.com/office/drawing/2014/main" id="{C7C61BFB-F309-0445-8E4B-C68B34652FBD}"/>
              </a:ext>
            </a:extLst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5312" y="2838945"/>
            <a:ext cx="4725905" cy="3302823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489984-EDE0-0749-AB38-82D270C1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994" y="2126616"/>
            <a:ext cx="6828805" cy="47313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microscopic.</a:t>
            </a:r>
          </a:p>
          <a:p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belong to “kingdom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Protista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 protozoa introduced by German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Palaeontologist.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Rooted into the old two kingdoms of classification.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group have 65,000 species known.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generally referred as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acellular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 are currently classified into 6 phyla.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 animals exhibit protoplasmic grade of organization.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 non-photosynthetic parasites.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have structure for propulsion or other type of movement.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30DB70B-BBD6-084C-96E2-D453F922CDD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11353800" cy="5943599"/>
          </a:xfrm>
        </p:spPr>
        <p:txBody>
          <a:bodyPr>
            <a:noAutofit/>
          </a:bodyPr>
          <a:lstStyle/>
          <a:p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produce diseases.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Virtually all humans have protozoa living in or on their Body.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may be solitary or colonial.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without tissues and organs.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Their body having one or more nuclei.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have variable shapes.</a:t>
            </a:r>
          </a:p>
          <a:p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have cell membrane which bound the organelles.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nucleus of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vesicular.</a:t>
            </a:r>
          </a:p>
          <a:p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Protozoans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free-living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virtual every possible habitat.</a:t>
            </a:r>
          </a:p>
          <a:p>
            <a:r>
              <a:rPr lang="en-GB" sz="2000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Protozoa also have in place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locomotory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structures such as pseudopodia, flagella and cilia which are used for movement.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B08AC-4A24-0D4D-9A8F-CE24A6A2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C44405-EC88-DE46-AE22-10819E047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6964" y="3766704"/>
            <a:ext cx="8754836" cy="2253095"/>
          </a:xfrm>
        </p:spPr>
        <p:txBody>
          <a:bodyPr anchor="t">
            <a:normAutofit/>
          </a:bodyPr>
          <a:lstStyle/>
          <a:p>
            <a:pPr algn="ctr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is a diverse group of unicellular, non-phototropic, eukaryotic organisms With no cell walls. Historically, protozoa were define as single-celled animals or organisms with animal like behaviour, such as motility and predation.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7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A5A55-E754-0942-86AF-D50BD9E4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Characteristics Of Protozoa: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89C07B-0D60-714E-B67E-A666B682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79699"/>
            <a:ext cx="4825158" cy="3416301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GB" sz="2900" b="0" i="0" dirty="0">
                <a:solidFill>
                  <a:srgbClr val="000000"/>
                </a:solidFill>
                <a:effectLst/>
              </a:rPr>
              <a:t>Protozoa also means ‘little animals. Because use many species act like small animals.</a:t>
            </a:r>
            <a:endParaRPr lang="en-GB" sz="2900" dirty="0">
              <a:solidFill>
                <a:srgbClr val="000000"/>
              </a:solidFill>
            </a:endParaRPr>
          </a:p>
          <a:p>
            <a:pPr fontAlgn="base"/>
            <a:r>
              <a:rPr lang="en-GB" sz="29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GB" sz="2900" b="0" i="0" dirty="0" err="1">
                <a:solidFill>
                  <a:srgbClr val="000000"/>
                </a:solidFill>
                <a:effectLst/>
              </a:rPr>
              <a:t>protozoans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 are minute, generally microscopic and eukaryotic organisms.</a:t>
            </a:r>
          </a:p>
          <a:p>
            <a:pPr fontAlgn="base"/>
            <a:r>
              <a:rPr lang="en-GB" sz="2900" b="0" i="0" dirty="0">
                <a:solidFill>
                  <a:srgbClr val="000000"/>
                </a:solidFill>
                <a:effectLst/>
              </a:rPr>
              <a:t>They are the simplest and primitive of all the animals </a:t>
            </a:r>
          </a:p>
          <a:p>
            <a:pPr fontAlgn="base"/>
            <a:r>
              <a:rPr lang="en-GB" sz="2900" dirty="0">
                <a:solidFill>
                  <a:srgbClr val="000000"/>
                </a:solidFill>
              </a:rPr>
              <a:t>They have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 simple body organization, i.e. </a:t>
            </a:r>
            <a:r>
              <a:rPr lang="en-GB" sz="2900" b="1" i="0" dirty="0">
                <a:solidFill>
                  <a:srgbClr val="000000"/>
                </a:solidFill>
                <a:effectLst/>
              </a:rPr>
              <a:t>Protoplasmic grade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 of organization.</a:t>
            </a:r>
          </a:p>
          <a:p>
            <a:pPr fontAlgn="base"/>
            <a:r>
              <a:rPr lang="en-GB" sz="2900" b="0" i="0" dirty="0">
                <a:solidFill>
                  <a:srgbClr val="000000"/>
                </a:solidFill>
                <a:effectLst/>
              </a:rPr>
              <a:t>They are </a:t>
            </a:r>
            <a:r>
              <a:rPr lang="en-GB" sz="2900" b="1" i="0" dirty="0">
                <a:solidFill>
                  <a:srgbClr val="000000"/>
                </a:solidFill>
                <a:effectLst/>
              </a:rPr>
              <a:t>unicellular</a:t>
            </a:r>
            <a:r>
              <a:rPr lang="en-GB" sz="2900" b="0" i="0" dirty="0">
                <a:solidFill>
                  <a:srgbClr val="000000"/>
                </a:solidFill>
                <a:effectLst/>
              </a:rPr>
              <a:t> organisms without tissues and organs.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04FCFA94-6595-3B49-9E62-A5CD90A94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9669" y="2603500"/>
            <a:ext cx="5264552" cy="3416301"/>
          </a:xfrm>
        </p:spPr>
      </p:pic>
    </p:spTree>
    <p:extLst>
      <p:ext uri="{BB962C8B-B14F-4D97-AF65-F5344CB8AC3E}">
        <p14:creationId xmlns="" xmlns:p14="http://schemas.microsoft.com/office/powerpoint/2010/main" val="19047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962E-0276-7149-AD0E-846AC553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chemeClr val="bg1"/>
                </a:solidFill>
              </a:rPr>
              <a:t>Habitat and Habit: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" name="RipeUntriedBluebottle-mobile.mp4">
            <a:hlinkClick r:id="" action="ppaction://media"/>
            <a:extLst>
              <a:ext uri="{FF2B5EF4-FFF2-40B4-BE49-F238E27FC236}">
                <a16:creationId xmlns="" xmlns:a16="http://schemas.microsoft.com/office/drawing/2014/main" id="{ED9EF29B-2224-E847-AEB0-5C17FF6CAF72}"/>
              </a:ext>
            </a:extLst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5576" y="2622055"/>
            <a:ext cx="4572000" cy="3505200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0071E1-A413-D547-9F48-FE2EBFA3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267" y="2622055"/>
            <a:ext cx="4825159" cy="34163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 They may be either free-living or parasitic.</a:t>
            </a:r>
          </a:p>
          <a:p>
            <a:r>
              <a:rPr lang="en-GB">
                <a:solidFill>
                  <a:schemeClr val="tx1"/>
                </a:solidFill>
              </a:rPr>
              <a:t>Some are commensals in habit.</a:t>
            </a:r>
          </a:p>
          <a:p>
            <a:r>
              <a:rPr lang="en-GB">
                <a:solidFill>
                  <a:schemeClr val="tx1"/>
                </a:solidFill>
              </a:rPr>
              <a:t>Protozoans are either solitary or colonial.</a:t>
            </a:r>
          </a:p>
          <a:p>
            <a:r>
              <a:rPr lang="en-GB">
                <a:solidFill>
                  <a:schemeClr val="tx1"/>
                </a:solidFill>
              </a:rPr>
              <a:t>The individual are alike or may be independent.</a:t>
            </a:r>
          </a:p>
          <a:p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b="0" i="0">
                <a:solidFill>
                  <a:schemeClr val="tx1"/>
                </a:solidFill>
                <a:effectLst/>
              </a:rPr>
              <a:t>Free-living forms occur in fresh water lakes, ponds, open ocean, river and even in temporary pools. 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2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1159</Words>
  <Application>Microsoft Office PowerPoint</Application>
  <PresentationFormat>Custom</PresentationFormat>
  <Paragraphs>193</Paragraphs>
  <Slides>25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TF10001029</vt:lpstr>
      <vt:lpstr>Unit 1: Invertebrates Introduction and Phylum Protozoa                                                                               Topic: Phylum Protozoa Introduction and General Characteristics  B.Ed (Hons) Secondary                                                                                              Semester IV                                                                                                                       Subject: Biology IV (Minor)                                                                                      Course Title: Invertebrates Diversity                                                                     Represented By: Ms Sidra Younis                                                                               Department of Education(Planning and Development)                                  Lahore College for Women University,Lahore </vt:lpstr>
      <vt:lpstr>Learning Outcomes:</vt:lpstr>
      <vt:lpstr>History of Protozoans</vt:lpstr>
      <vt:lpstr>Slide 4</vt:lpstr>
      <vt:lpstr>Introduction:</vt:lpstr>
      <vt:lpstr>Slide 6</vt:lpstr>
      <vt:lpstr>Definition</vt:lpstr>
      <vt:lpstr>General Characteristics Of Protozoa:</vt:lpstr>
      <vt:lpstr>Habitat and Habit:</vt:lpstr>
      <vt:lpstr>Size and Shape:</vt:lpstr>
      <vt:lpstr>Locomotion:</vt:lpstr>
      <vt:lpstr>Structure:</vt:lpstr>
      <vt:lpstr>Life Process:</vt:lpstr>
      <vt:lpstr>Nutrition:</vt:lpstr>
      <vt:lpstr>Slide 15</vt:lpstr>
      <vt:lpstr>Digestion:</vt:lpstr>
      <vt:lpstr>Reproduction:</vt:lpstr>
      <vt:lpstr>Slide 18</vt:lpstr>
      <vt:lpstr>Life Cycle:</vt:lpstr>
      <vt:lpstr>Slide 20</vt:lpstr>
      <vt:lpstr>Modes of Transmission used by protozoan:</vt:lpstr>
      <vt:lpstr>Slide 22</vt:lpstr>
      <vt:lpstr>Asexual and sexual Reproduction in protozoans: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protozoa</dc:title>
  <dc:creator>Muqaddasafzal001@outlook.com</dc:creator>
  <cp:lastModifiedBy>User</cp:lastModifiedBy>
  <cp:revision>28</cp:revision>
  <dcterms:created xsi:type="dcterms:W3CDTF">2020-04-12T11:21:00Z</dcterms:created>
  <dcterms:modified xsi:type="dcterms:W3CDTF">2020-05-20T11:24:55Z</dcterms:modified>
</cp:coreProperties>
</file>