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Action2.xml" ContentType="application/vnd.ms-office.inkAction+xml"/>
  <Override PartName="/ppt/ink/inkAction3.xml" ContentType="application/vnd.ms-office.inkAction+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Action1.xml" ContentType="application/vnd.ms-office.inkAction+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58" r:id="rId3"/>
    <p:sldId id="259" r:id="rId4"/>
    <p:sldId id="260" r:id="rId5"/>
    <p:sldId id="286" r:id="rId6"/>
    <p:sldId id="287" r:id="rId7"/>
    <p:sldId id="261" r:id="rId8"/>
    <p:sldId id="262" r:id="rId9"/>
    <p:sldId id="263" r:id="rId10"/>
    <p:sldId id="281" r:id="rId11"/>
    <p:sldId id="282" r:id="rId12"/>
    <p:sldId id="264" r:id="rId13"/>
    <p:sldId id="267" r:id="rId14"/>
    <p:sldId id="265" r:id="rId15"/>
    <p:sldId id="268" r:id="rId16"/>
    <p:sldId id="266"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746"/>
    <a:srgbClr val="FF9900"/>
    <a:srgbClr val="CC6600"/>
    <a:srgbClr val="84C581"/>
    <a:srgbClr val="FF91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0-04-15T16:51:28.698"/>
    </inkml:context>
    <inkml:brush xml:id="br0">
      <inkml:brushProperty name="width" value="0.05292" units="cm"/>
      <inkml:brushProperty name="height" value="0.05292" units="cm"/>
      <inkml:brushProperty name="color" value="#FF0000"/>
    </inkml:brush>
  </inkml:definitions>
  <iact:action type="add" startTime="16704">
    <iact:property name="dataType"/>
    <iact:actionData xml:id="d0">
      <inkml:trace xmlns:inkml="http://www.w3.org/2003/InkML" xml:id="stk0" contextRef="#ctx0" brushRef="#br0">10319 11906 0,'0'0'100,"-25"0"-90,-25 0 10,26 0-10,-1 0 10,0 0-10,-49 0 0,24 0 0,25 0 10,-25 0 0,26 0-10,-1 0 10,-25 0-10,1 0 10,24 0-10,25 0 0,-25 0 0,0 0 10,0 0-10,1 0 10,-1 25-10,-25-25 10,25 25-10,1-25 10,-1 0-10,0 25 10,0-25-10,25 24 0,-49-24 0,24 0 0,0 50 10,0-50 0,0 25-19,-49 0 18,74-1-18,-25 1 8,0 25 1,1-25 10,-26-25-10,50 25 0,-25-25 0,0 24 0,1 1 10,-51 50-10,1-1 0,74-24 0,-25-1 0,0-24 0,0-25 0,25 25 0,0 0 10,0 49 10,0-49-20,0 0 20,0-1-10,0 1 10,0 0-10,0 25-10,0-26 0,0 1 0,0 0 10,25 0 0,0-25-10,-25 25 0,49-25 0,-24 49 0,0-24 10,0 0 10,0-25-20,-25 25 0,25-25 0,24 24 0,-24 1 10,0-25-19,-25 50 18,25-50-18,-1 25 8,1 0 11,25-25-10,-25 0 10,-1 0-10,1 0 10,0 0 0,0 0-10,24 0 10,-24 0-10,0 0 10,0 0 0,0 0-10,49 0 10,-49 0-10,0 0 0,-1 0 0,1 0 0,25 0 0,-25 0 0,-1 0 10,1 0 0,0 0-10,0 0 0,49 0 0,-49 0 0,0 0 0,0 0 0,0 0 0,24 0 10,-24 0 0,0 0-10,0-25 10,-1 25-10,-24-50 0,25 50 0,25 0 0,-50-25 0,25 25 0,-1-25 0,1 1 10,0 24-10,0-25 0,24 0 0,-24 25 0,-25-50 0,25 50 0,0 0 0,-25-24 0,25 24 10,24-50-10,-49 0 10,0 26 0,0-1 10,0 0-10,0 0 1,0 0 9,0-24-10,0 24 10,0 0-10,0 0 10,0 1-10,0-1 10,0-25-10,0 25 10,0 1-10,0-1 10,0 0-10,0 0 0,-25 0 0,25-24 0,0 24 0,0 0-10,-24 25 10,-1-25-10,25 1 10,0-1 0,-25-25 0,0 50-10,25-25 0,-25 25 0,-24 0 30,24-25-10,0 25-20,25-24 20,-25 24-20,1-25 0,-1 25 10,-25-25 0,25 25 0,1-50-10,24 26 10,-25 24-10,0-25 0,0 0 10,-24 25-10,49-25 0,-25 25 0,0-25 0,0-24 10,0 49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0-04-15T18:05:23.443"/>
    </inkml:context>
    <inkml:brush xml:id="br0">
      <inkml:brushProperty name="width" value="0.05292" units="cm"/>
      <inkml:brushProperty name="height" value="0.05292" units="cm"/>
      <inkml:brushProperty name="color" value="#FF0000"/>
    </inkml:brush>
  </inkml:definitions>
  <iact:action type="add" startTime="24260">
    <iact:property name="dataType"/>
    <iact:actionData xml:id="d0">
      <inkml:trace xmlns:inkml="http://www.w3.org/2003/InkML" xml:id="stk0" contextRef="#ctx0" brushRef="#br0">20141 11782 0,'0'-25'90,"-24"-24"-60,-1 49-20,25-25 0,-25 25 0,-49-25 0,49 0 0,-25 25 0,1-24 0,24-1 0,-25 25 10,25 0-10,-49 0-9,49 0 8,-24 0 1,-26 0 0,50 0 0,-49 0 0,49 0 0,-25 0 0,-24 0 0,49 0 0,0 0 0,1 0 10,-26 0-10,25 0 10,0 25-10,1-25 0,24 24 0,-25-24 0,0 25 0,-25 0 10,26-25-10,24 50 0,-25-50 0,0 24 0,25 1 0,-25 25 0,-24-1 0,24-24 0,25 0 0,-25 0 0,0 0 0,0-1 0,25 26 0,-24-25 0,-26 0 0,25-1 0,25 1 0,-25 0 0,1 25 0,-1-25 0,25-1 0,0 1 0,0 0 0,0 49 0,-25-49 0,25 0 0,0 0 0,0 0 0,0 24 0,-50-24 0,50 0 0,0 0 0,0-1 0,0 1-9,0 0 8,0 25 1,0-26 0,0 1 0,0 0 0,0 0 0,0 0 0,0 24 0,25 1 0,-25-25 0,25 24 0,0-24 0,0 0 0,-25 0 0,24-1 0,26 1 0,-25 25 0,0-25 10,-1-25-10,-24 25 0,25-25 0,50 24 0,-51-24 0,51 25 0,-50-25 0,24 50 0,26-25 0,-51-25 0,51 24 0,-50-24 0,24 0 0,26 0 0,-51 0 0,51 0 0,-50 0 0,24 0 0,26 0 0,-50 0 0,49 0 0,-49 0 0,24 0 0,26 0 0,-50 0 0,24 0 0,26 0 0,-51 0 0,51 0 0,-50-24 0,24 24 0,1-25 0,-25 0 10,-1 25-10,-24-50 0,25 50 0,0-24 0,0-1 0,24 25 0,-24-25 0,-25 0 0,25 0 0,0-24 0,0-1 0,-25 25 0,0 0 0,0-24 0,0 24 0,0 0 0,0 0 0,0 1 0,0-1 0,0-25 0,0 25 0,0 1 0,0-1 0,0 0 0,0 0 0,0-24 0,0 24 0,0 0 0,0 0 20,0 0-10,0 1 0,0-26-10,0 25 0,-25 0 0,25 1 0,0-1 0,-25 25 0,25-25 0,-25-25 0,25 26 0,-25-1 0,-24 0 0,24 0 0,25 0 0,-25-24 0,25 24 0,-25 25 0,1-25 0,-1 0 10,-25 25-10,50-25 0,-25 1 0,1-26 0,24 25 0,-25 25 0,0-25 0,0 25 0,25-24 0,-49 24 0,24-25-9,0 25 18,25-25-9,-25 25 0,25-50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0-04-15T18:49:18.258"/>
    </inkml:context>
    <inkml:brush xml:id="br0">
      <inkml:brushProperty name="width" value="0.05292" units="cm"/>
      <inkml:brushProperty name="height" value="0.05292" units="cm"/>
      <inkml:brushProperty name="color" value="#FF0000"/>
    </inkml:brush>
  </inkml:definitions>
  <iact:action type="add" startTime="13177">
    <iact:property name="dataType"/>
    <iact:actionData xml:id="d0">
      <inkml:trace xmlns:inkml="http://www.w3.org/2003/InkML" xml:id="stk0" contextRef="#ctx0" brushRef="#br0">24333 7293 0,'0'0'90,"-24"0"-80,-1 0 10,0 0 80,25 0-70,-50 0-20,26 0 0,24 24 0,-25-24 0,0 25 0,25 0 10,0 25 0,0-26 10,-25 1-10,0-25-10,25 25 0,0 0 10,-49-25 0,49 25-10,0 24 10,-25-49 40,25 25-50,0 0 20,0 0-10,0-1 10,-25 1-10,0-25-10,25 50 0,0-25 0,0-1 0,0 1 20,0 0-10,0 0 0,0 24-10,0-24 0,0 0 10,0 0 0,0 0 10,0 0-10,0 24 10,0-24-10,0 25-10,25-26 0,0-24 0,25 50 0,-26-25 10,1 0-10,-25-1 0,25-24 0,0 25 0,0 0 10,24-25-10,-49 50 0,25-50 0,25 24 0,24 1 10,0 25-10,-49-50 0,50 25 0,-51-25 0,1 0 0,25 0 0,-1 0 10,-24 0-10,0 0 10,0 0-10,0 0 10,-1 0-10,26 0 0,-25 0 30,0 0-30,0 0 10,-1 0-10,1-25 10,25-50-10,-25 51 0,-1-1 10,1 25-10,-25-25 0,25-25 0,0 26 0,24-1 0,-49-25 0,0 1 0,0 24 20,0 0-10,0 0-10,0-49 0,0 24 0,0 25 0,0-49 0,0 49 0,0 0 0,0 0 0,0 1 0,0-26 10,-24 25-10,-1 0 10,0 1-10,0 24 0,25-25 0,-25 0 0,1 25 0,24-50 0,-50 50 0,25-24 0,25-1 10,-25 25-10,25-25 0,-24 25 0,24-25 0,-25 25-9,0-25 18,-25 25 1,25 0-19,1 0 18,-1 0-9,0-49 10,0 49-10,-24 0 10,24 0-10,0 0 10,0 0 30,0 0-40,1 0 10,-26 0-10,25 0 10,0 0 0,1 0-10,-1 0 20,0 0 10,0 0 10,-24 0-10,24 0 0,25-25 40</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pPr/>
              <a:t>5/20/2020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pPr/>
              <a:t>5/20/2020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pPr/>
              <a:t>5/20/2020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pPr/>
              <a:t>5/20/2020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pPr/>
              <a:t>5/20/2020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pPr/>
              <a:t>5/20/2020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pPr/>
              <a:t>5/20/2020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pPr/>
              <a:t>5/20/2020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pPr/>
              <a:t>5/20/2020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pPr/>
              <a:t>5/20/2020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pPr/>
              <a:t>5/20/2020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pPr/>
              <a:t>5/20/2020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11/relationships/inkAction" Target="../ink/inkAction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microsoft.com/office/2011/relationships/inkAction" Target="../ink/inkAction2.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38.png"/><Relationship Id="rId5" Type="http://schemas.openxmlformats.org/officeDocument/2006/relationships/image" Target="../media/image35.jpeg"/><Relationship Id="rId10" Type="http://schemas.microsoft.com/office/2011/relationships/inkAction" Target="../ink/inkAction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3C076CB-D322-4742-8B65-36787DF37499}"/>
              </a:ext>
            </a:extLst>
          </p:cNvPr>
          <p:cNvSpPr/>
          <p:nvPr/>
        </p:nvSpPr>
        <p:spPr>
          <a:xfrm>
            <a:off x="1027043" y="477423"/>
            <a:ext cx="10137914" cy="5312223"/>
          </a:xfrm>
          <a:prstGeom prst="rect">
            <a:avLst/>
          </a:prstGeom>
        </p:spPr>
        <p:txBody>
          <a:bodyPr wrap="square">
            <a:spAutoFit/>
          </a:bodyPr>
          <a:lstStyle/>
          <a:p>
            <a:pPr marR="0" lvl="0" algn="ctr" fontAlgn="auto">
              <a:lnSpc>
                <a:spcPct val="100000"/>
              </a:lnSpc>
              <a:spcBef>
                <a:spcPct val="20000"/>
              </a:spcBef>
              <a:spcAft>
                <a:spcPts val="0"/>
              </a:spcAft>
              <a:buClr>
                <a:srgbClr val="0BD0D9"/>
              </a:buClr>
              <a:buSzPct val="95000"/>
              <a:tabLst/>
              <a:defRPr/>
            </a:pPr>
            <a:r>
              <a:rPr lang="en-US" sz="3200" dirty="0" smtClean="0">
                <a:latin typeface="Plantagenet Cherokee" panose="02020602070100000000" pitchFamily="18" charset="0"/>
                <a:cs typeface="Times New Roman" panose="02020603050405020304" pitchFamily="18" charset="0"/>
              </a:rPr>
              <a:t>Unit </a:t>
            </a:r>
            <a:r>
              <a:rPr lang="en-US" sz="3200" dirty="0">
                <a:latin typeface="Plantagenet Cherokee" panose="02020602070100000000" pitchFamily="18" charset="0"/>
                <a:cs typeface="Times New Roman" panose="02020603050405020304" pitchFamily="18" charset="0"/>
              </a:rPr>
              <a:t>1: Invertebrates Introduction </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Topic: Classification of Invertebrates</a:t>
            </a:r>
          </a:p>
          <a:p>
            <a:pPr marR="0" lvl="0" algn="ctr" fontAlgn="auto">
              <a:lnSpc>
                <a:spcPct val="100000"/>
              </a:lnSpc>
              <a:spcBef>
                <a:spcPct val="20000"/>
              </a:spcBef>
              <a:spcAft>
                <a:spcPts val="0"/>
              </a:spcAft>
              <a:buClr>
                <a:srgbClr val="0BD0D9"/>
              </a:buClr>
              <a:buSzPct val="95000"/>
              <a:tabLst/>
              <a:defRPr/>
            </a:pPr>
            <a:r>
              <a:rPr lang="en-US" sz="3200" dirty="0" err="1">
                <a:latin typeface="Plantagenet Cherokee" panose="02020602070100000000" pitchFamily="18" charset="0"/>
                <a:cs typeface="Times New Roman" panose="02020603050405020304" pitchFamily="18" charset="0"/>
              </a:rPr>
              <a:t>B.Ed</a:t>
            </a:r>
            <a:r>
              <a:rPr lang="en-US" sz="3200" dirty="0">
                <a:latin typeface="Plantagenet Cherokee" panose="02020602070100000000" pitchFamily="18" charset="0"/>
                <a:cs typeface="Times New Roman" panose="02020603050405020304" pitchFamily="18" charset="0"/>
              </a:rPr>
              <a:t> (Hons) </a:t>
            </a:r>
            <a:r>
              <a:rPr lang="en-US" sz="3200" dirty="0" smtClean="0">
                <a:latin typeface="Plantagenet Cherokee" panose="02020602070100000000" pitchFamily="18" charset="0"/>
                <a:cs typeface="Times New Roman" panose="02020603050405020304" pitchFamily="18" charset="0"/>
              </a:rPr>
              <a:t>Secondary</a:t>
            </a:r>
            <a:endParaRPr lang="en-US" sz="3200" dirty="0">
              <a:latin typeface="Plantagenet Cherokee" panose="02020602070100000000" pitchFamily="18" charset="0"/>
              <a:cs typeface="Times New Roman" panose="02020603050405020304" pitchFamily="18" charset="0"/>
            </a:endParaRP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Semester IV</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Subject: Biology IV (Minor)</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Course Title: Invertebrates Diversity</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Represented By: </a:t>
            </a:r>
            <a:r>
              <a:rPr lang="en-US" sz="3200" dirty="0" err="1">
                <a:latin typeface="Plantagenet Cherokee" panose="02020602070100000000" pitchFamily="18" charset="0"/>
                <a:cs typeface="Times New Roman" panose="02020603050405020304" pitchFamily="18" charset="0"/>
              </a:rPr>
              <a:t>Ms</a:t>
            </a:r>
            <a:r>
              <a:rPr lang="en-US" sz="3200" dirty="0">
                <a:latin typeface="Plantagenet Cherokee" panose="02020602070100000000" pitchFamily="18" charset="0"/>
                <a:cs typeface="Times New Roman" panose="02020603050405020304" pitchFamily="18" charset="0"/>
              </a:rPr>
              <a:t> Sidra Younis</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Department of Education(Planning and Development)</a:t>
            </a:r>
          </a:p>
          <a:p>
            <a:pPr marR="0" lvl="0" algn="ctr" fontAlgn="auto">
              <a:lnSpc>
                <a:spcPct val="100000"/>
              </a:lnSpc>
              <a:spcBef>
                <a:spcPct val="20000"/>
              </a:spcBef>
              <a:spcAft>
                <a:spcPts val="0"/>
              </a:spcAft>
              <a:buClr>
                <a:srgbClr val="0BD0D9"/>
              </a:buClr>
              <a:buSzPct val="95000"/>
              <a:tabLst/>
              <a:defRPr/>
            </a:pPr>
            <a:r>
              <a:rPr lang="en-US" sz="3200" dirty="0">
                <a:latin typeface="Plantagenet Cherokee" panose="02020602070100000000" pitchFamily="18" charset="0"/>
                <a:cs typeface="Times New Roman" panose="02020603050405020304" pitchFamily="18" charset="0"/>
              </a:rPr>
              <a:t>Lahore College for Women University, Lahore</a:t>
            </a:r>
          </a:p>
        </p:txBody>
      </p:sp>
    </p:spTree>
    <p:extLst>
      <p:ext uri="{BB962C8B-B14F-4D97-AF65-F5344CB8AC3E}">
        <p14:creationId xmlns:p14="http://schemas.microsoft.com/office/powerpoint/2010/main" xmlns="" val="3452979670"/>
      </p:ext>
    </p:extLst>
  </p:cSld>
  <p:clrMapOvr>
    <a:masterClrMapping/>
  </p:clrMapOvr>
  <mc:AlternateContent xmlns:mc="http://schemas.openxmlformats.org/markup-compatibility/2006">
    <mc:Choice xmlns:p14="http://schemas.microsoft.com/office/powerpoint/2010/main" xmlns="" Requires="p14">
      <p:transition spd="med" p14:dur="700" advTm="27786">
        <p:fade/>
      </p:transition>
    </mc:Choice>
    <mc:Fallback>
      <p:transition spd="med" advTm="2778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AD21C76-25A2-430E-A8C6-DB851F7531FE}"/>
              </a:ext>
            </a:extLst>
          </p:cNvPr>
          <p:cNvSpPr/>
          <p:nvPr/>
        </p:nvSpPr>
        <p:spPr>
          <a:xfrm>
            <a:off x="4144618" y="159027"/>
            <a:ext cx="3902764" cy="1696278"/>
          </a:xfrm>
          <a:prstGeom prst="ellipse">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bg1"/>
                </a:solidFill>
                <a:latin typeface="Baskerville Old Face" panose="02020602080505020303" pitchFamily="18" charset="0"/>
                <a:ea typeface="+mj-ea"/>
                <a:cs typeface="Aharoni" panose="02010803020104030203" pitchFamily="2" charset="-79"/>
              </a:rPr>
              <a:t>1</a:t>
            </a:r>
            <a:r>
              <a:rPr lang="en-US" sz="3200" cap="all" baseline="30000" dirty="0">
                <a:solidFill>
                  <a:schemeClr val="bg1"/>
                </a:solidFill>
                <a:latin typeface="Baskerville Old Face" panose="02020602080505020303" pitchFamily="18" charset="0"/>
                <a:ea typeface="+mj-ea"/>
                <a:cs typeface="Aharoni" panose="02010803020104030203" pitchFamily="2" charset="-79"/>
              </a:rPr>
              <a:t>ST</a:t>
            </a:r>
            <a:r>
              <a:rPr lang="en-US" sz="3200" cap="all" dirty="0">
                <a:solidFill>
                  <a:schemeClr val="bg1"/>
                </a:solidFill>
                <a:latin typeface="Baskerville Old Face" panose="02020602080505020303" pitchFamily="18" charset="0"/>
                <a:ea typeface="+mj-ea"/>
                <a:cs typeface="Aharoni" panose="02010803020104030203" pitchFamily="2" charset="-79"/>
              </a:rPr>
              <a:t> </a:t>
            </a:r>
            <a:r>
              <a:rPr lang="en-US" sz="3200" cap="all" dirty="0">
                <a:solidFill>
                  <a:schemeClr val="bg1"/>
                </a:solidFill>
                <a:latin typeface="Algerian" panose="04020705040A02060702" pitchFamily="82" charset="0"/>
                <a:ea typeface="+mj-ea"/>
                <a:cs typeface="Aharoni" panose="02010803020104030203" pitchFamily="2" charset="-79"/>
              </a:rPr>
              <a:t>Phylum</a:t>
            </a:r>
          </a:p>
          <a:p>
            <a:pPr algn="ctr"/>
            <a:r>
              <a:rPr lang="en-US" sz="3200" cap="all" dirty="0" err="1">
                <a:solidFill>
                  <a:schemeClr val="bg1"/>
                </a:solidFill>
                <a:latin typeface="Algerian" panose="04020705040A02060702" pitchFamily="82" charset="0"/>
                <a:ea typeface="+mj-ea"/>
                <a:cs typeface="Aharoni" panose="02010803020104030203" pitchFamily="2" charset="-79"/>
              </a:rPr>
              <a:t>pROTOZOA</a:t>
            </a:r>
            <a:endParaRPr lang="en-US" sz="3200" cap="all" dirty="0">
              <a:solidFill>
                <a:schemeClr val="bg1"/>
              </a:solidFill>
              <a:latin typeface="Algerian" panose="04020705040A02060702" pitchFamily="82" charset="0"/>
              <a:ea typeface="+mj-ea"/>
              <a:cs typeface="Aharoni" panose="02010803020104030203" pitchFamily="2" charset="-79"/>
            </a:endParaRPr>
          </a:p>
        </p:txBody>
      </p:sp>
      <p:sp>
        <p:nvSpPr>
          <p:cNvPr id="3" name="Rectangle 2">
            <a:extLst>
              <a:ext uri="{FF2B5EF4-FFF2-40B4-BE49-F238E27FC236}">
                <a16:creationId xmlns:a16="http://schemas.microsoft.com/office/drawing/2014/main" xmlns="" id="{4CA2164D-2CA0-476F-96CF-4C2C72EB2355}"/>
              </a:ext>
            </a:extLst>
          </p:cNvPr>
          <p:cNvSpPr/>
          <p:nvPr/>
        </p:nvSpPr>
        <p:spPr>
          <a:xfrm>
            <a:off x="1099930" y="1987825"/>
            <a:ext cx="10243932" cy="471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Protozoans are unicellular, minute, microscopic, eukaryotic organisms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free living or parasitic</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either solitary or colonial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simplest with protoplasmic grade of organization</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Body is either naked or covered with pellicle</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infinite variety of shapes. cells are encloses only in cell membrane</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Flagella, cilia, pseudopodia are locomotory organs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Amoeba, paramecium, plasmodium, euglena, entamoeba are the examples of protozoans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4127275545"/>
      </p:ext>
    </p:extLst>
  </p:cSld>
  <p:clrMapOvr>
    <a:masterClrMapping/>
  </p:clrMapOvr>
  <mc:AlternateContent xmlns:mc="http://schemas.openxmlformats.org/markup-compatibility/2006">
    <mc:Choice xmlns:p14="http://schemas.microsoft.com/office/powerpoint/2010/main" xmlns="" Requires="p14">
      <p:transition spd="med" p14:dur="700" advTm="79696">
        <p:fade/>
      </p:transition>
    </mc:Choice>
    <mc:Fallback>
      <p:transition spd="med" advTm="7969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6557DF-9AC1-4B0D-83D0-90D4D114620F}"/>
              </a:ext>
            </a:extLst>
          </p:cNvPr>
          <p:cNvPicPr>
            <a:picLocks noChangeAspect="1"/>
          </p:cNvPicPr>
          <p:nvPr/>
        </p:nvPicPr>
        <p:blipFill>
          <a:blip r:embed="rId2"/>
          <a:stretch>
            <a:fillRect/>
          </a:stretch>
        </p:blipFill>
        <p:spPr>
          <a:xfrm>
            <a:off x="3666711" y="343268"/>
            <a:ext cx="4858578" cy="3311931"/>
          </a:xfrm>
          <a:prstGeom prst="rect">
            <a:avLst/>
          </a:prstGeom>
        </p:spPr>
      </p:pic>
      <p:pic>
        <p:nvPicPr>
          <p:cNvPr id="5" name="Picture 4">
            <a:extLst>
              <a:ext uri="{FF2B5EF4-FFF2-40B4-BE49-F238E27FC236}">
                <a16:creationId xmlns:a16="http://schemas.microsoft.com/office/drawing/2014/main" xmlns="" id="{A78DDF59-370A-4D2B-A024-FA2DB6680113}"/>
              </a:ext>
            </a:extLst>
          </p:cNvPr>
          <p:cNvPicPr>
            <a:picLocks noChangeAspect="1"/>
          </p:cNvPicPr>
          <p:nvPr/>
        </p:nvPicPr>
        <p:blipFill>
          <a:blip r:embed="rId3"/>
          <a:stretch>
            <a:fillRect/>
          </a:stretch>
        </p:blipFill>
        <p:spPr>
          <a:xfrm>
            <a:off x="2159414" y="3775767"/>
            <a:ext cx="7873172" cy="2938665"/>
          </a:xfrm>
          <a:prstGeom prst="rect">
            <a:avLst/>
          </a:prstGeom>
        </p:spPr>
      </p:pic>
      <p:sp>
        <p:nvSpPr>
          <p:cNvPr id="6" name="Rectangle 5">
            <a:extLst>
              <a:ext uri="{FF2B5EF4-FFF2-40B4-BE49-F238E27FC236}">
                <a16:creationId xmlns:a16="http://schemas.microsoft.com/office/drawing/2014/main" xmlns="" id="{3BCCE2F8-D2E2-440B-B649-E56A9A639DB4}"/>
              </a:ext>
            </a:extLst>
          </p:cNvPr>
          <p:cNvSpPr/>
          <p:nvPr/>
        </p:nvSpPr>
        <p:spPr>
          <a:xfrm>
            <a:off x="6224510" y="343268"/>
            <a:ext cx="2680819" cy="4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bg1"/>
                </a:solidFill>
                <a:latin typeface="Plantagenet Cherokee" panose="02020602070100000000" pitchFamily="18" charset="0"/>
                <a:cs typeface="Times New Roman" panose="02020603050405020304" pitchFamily="18" charset="0"/>
              </a:rPr>
              <a:t>AMOEBA</a:t>
            </a:r>
          </a:p>
        </p:txBody>
      </p:sp>
      <p:sp>
        <p:nvSpPr>
          <p:cNvPr id="7" name="Rectangle 6">
            <a:extLst>
              <a:ext uri="{FF2B5EF4-FFF2-40B4-BE49-F238E27FC236}">
                <a16:creationId xmlns:a16="http://schemas.microsoft.com/office/drawing/2014/main" xmlns="" id="{50EB4E97-A5D8-4BC6-B214-38D8CBA25C90}"/>
              </a:ext>
            </a:extLst>
          </p:cNvPr>
          <p:cNvSpPr/>
          <p:nvPr/>
        </p:nvSpPr>
        <p:spPr>
          <a:xfrm>
            <a:off x="7184879" y="3775767"/>
            <a:ext cx="2680819" cy="4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bg1"/>
                </a:solidFill>
                <a:latin typeface="Plantagenet Cherokee" panose="02020602070100000000" pitchFamily="18" charset="0"/>
                <a:cs typeface="Times New Roman" panose="02020603050405020304" pitchFamily="18" charset="0"/>
              </a:rPr>
              <a:t>PARAMECIUM</a:t>
            </a:r>
          </a:p>
        </p:txBody>
      </p:sp>
      <p:sp>
        <p:nvSpPr>
          <p:cNvPr id="2" name="Arrow: Right 1">
            <a:extLst>
              <a:ext uri="{FF2B5EF4-FFF2-40B4-BE49-F238E27FC236}">
                <a16:creationId xmlns:a16="http://schemas.microsoft.com/office/drawing/2014/main" xmlns="" id="{6252B5DA-56A2-4377-98AF-EF63CC8DAE69}"/>
              </a:ext>
            </a:extLst>
          </p:cNvPr>
          <p:cNvSpPr/>
          <p:nvPr/>
        </p:nvSpPr>
        <p:spPr>
          <a:xfrm>
            <a:off x="559700" y="169602"/>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mc:AlternateContent xmlns:mc="http://schemas.openxmlformats.org/markup-compatibility/2006">
        <mc:Choice xmlns:p14="http://schemas.microsoft.com/office/powerpoint/2010/main" xmlns:iact="http://schemas.microsoft.com/office/powerpoint/2014/inkAction" xmlns="" Requires="p14 iact">
          <p:contentPart p14:bwMode="auto" r:id="rId6">
            <p14:nvContentPartPr>
              <p14:cNvPr id="9" name="Ink 8">
                <a:extLst>
                  <a:ext uri="{FF2B5EF4-FFF2-40B4-BE49-F238E27FC236}">
                    <a16:creationId xmlns:a16="http://schemas.microsoft.com/office/drawing/2014/main" id="{2264D354-3520-4E23-8114-AD690A8DA276}"/>
                  </a:ext>
                </a:extLst>
              </p14:cNvPr>
              <p14:cNvContentPartPr/>
              <p14:nvPr>
                <p:extLst>
                  <p:ext uri="{42D2F446-02D8-4167-A562-619A0277C38B}">
                    <p15:isNarration xmlns:p15="http://schemas.microsoft.com/office/powerpoint/2012/main" val="1"/>
                  </p:ext>
                </p:extLst>
              </p14:nvPr>
            </p14:nvContentPartPr>
            <p14:xfrm>
              <a:off x="3187800" y="4259520"/>
              <a:ext cx="643320" cy="518400"/>
            </p14:xfrm>
          </p:contentPart>
        </mc:Choice>
        <mc:Fallback>
          <p:pic>
            <p:nvPicPr>
              <p:cNvPr id="9" name="Ink 8">
                <a:extLst>
                  <a:ext uri="{FF2B5EF4-FFF2-40B4-BE49-F238E27FC236}">
                    <a16:creationId xmlns:a16="http://schemas.microsoft.com/office/drawing/2014/main" xmlns="" xmlns:iact="http://schemas.microsoft.com/office/powerpoint/2014/inkAction" xmlns:p14="http://schemas.microsoft.com/office/powerpoint/2010/main" id="{2264D354-3520-4E23-8114-AD690A8DA276}"/>
                  </a:ext>
                </a:extLst>
              </p:cNvPr>
              <p:cNvPicPr>
                <a:picLocks noGrp="1" noRot="1" noChangeAspect="1" noMove="1" noResize="1" noEditPoints="1" noAdjustHandles="1" noChangeArrowheads="1" noChangeShapeType="1"/>
              </p:cNvPicPr>
              <p:nvPr/>
            </p:nvPicPr>
            <p:blipFill>
              <a:blip r:embed="rId7"/>
              <a:stretch>
                <a:fillRect/>
              </a:stretch>
            </p:blipFill>
            <p:spPr>
              <a:xfrm>
                <a:off x="3178440" y="4250160"/>
                <a:ext cx="662040" cy="537120"/>
              </a:xfrm>
              <a:prstGeom prst="rect">
                <a:avLst/>
              </a:prstGeom>
            </p:spPr>
          </p:pic>
        </mc:Fallback>
      </mc:AlternateContent>
    </p:spTree>
    <p:extLst>
      <p:ext uri="{BB962C8B-B14F-4D97-AF65-F5344CB8AC3E}">
        <p14:creationId xmlns:p14="http://schemas.microsoft.com/office/powerpoint/2010/main" xmlns="" val="1525793109"/>
      </p:ext>
    </p:extLst>
  </p:cSld>
  <p:clrMapOvr>
    <a:masterClrMapping/>
  </p:clrMapOvr>
  <mc:AlternateContent xmlns:mc="http://schemas.openxmlformats.org/markup-compatibility/2006">
    <mc:Choice xmlns:p14="http://schemas.microsoft.com/office/powerpoint/2010/main" xmlns="" Requires="p14">
      <p:transition spd="med" p14:dur="700" advTm="28646">
        <p:fade/>
      </p:transition>
    </mc:Choice>
    <mc:Fallback>
      <p:transition spd="med" advTm="286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EB53DAE4-909B-47F4-B630-46A502F4D701}"/>
              </a:ext>
            </a:extLst>
          </p:cNvPr>
          <p:cNvSpPr/>
          <p:nvPr/>
        </p:nvSpPr>
        <p:spPr>
          <a:xfrm>
            <a:off x="4144618" y="159027"/>
            <a:ext cx="3902764" cy="1311964"/>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bg1"/>
                </a:solidFill>
                <a:latin typeface="Baskerville Old Face" panose="02020602080505020303" pitchFamily="18" charset="0"/>
                <a:ea typeface="+mj-ea"/>
                <a:cs typeface="Aharoni" panose="02010803020104030203" pitchFamily="2" charset="-79"/>
              </a:rPr>
              <a:t>2</a:t>
            </a:r>
            <a:r>
              <a:rPr lang="en-US" sz="3200" cap="all" baseline="30000" dirty="0">
                <a:solidFill>
                  <a:schemeClr val="bg1"/>
                </a:solidFill>
                <a:latin typeface="Baskerville Old Face" panose="02020602080505020303" pitchFamily="18" charset="0"/>
                <a:ea typeface="+mj-ea"/>
                <a:cs typeface="Aharoni" panose="02010803020104030203" pitchFamily="2" charset="-79"/>
              </a:rPr>
              <a:t>nd</a:t>
            </a:r>
            <a:r>
              <a:rPr lang="en-US" sz="3200" cap="all" dirty="0">
                <a:solidFill>
                  <a:schemeClr val="bg1"/>
                </a:solidFill>
                <a:latin typeface="Baskerville Old Face" panose="02020602080505020303" pitchFamily="18" charset="0"/>
                <a:ea typeface="+mj-ea"/>
                <a:cs typeface="Aharoni" panose="02010803020104030203" pitchFamily="2" charset="-79"/>
              </a:rPr>
              <a:t> </a:t>
            </a:r>
            <a:r>
              <a:rPr lang="en-US" sz="3200" cap="all" dirty="0">
                <a:solidFill>
                  <a:schemeClr val="bg1"/>
                </a:solidFill>
                <a:latin typeface="Algerian" panose="04020705040A02060702" pitchFamily="82" charset="0"/>
                <a:ea typeface="+mj-ea"/>
                <a:cs typeface="Aharoni" panose="02010803020104030203" pitchFamily="2" charset="-79"/>
              </a:rPr>
              <a:t> Phylum</a:t>
            </a:r>
          </a:p>
          <a:p>
            <a:pPr algn="ctr"/>
            <a:r>
              <a:rPr lang="en-US" sz="3200" cap="all" dirty="0">
                <a:solidFill>
                  <a:schemeClr val="bg1"/>
                </a:solidFill>
                <a:latin typeface="Algerian" panose="04020705040A02060702" pitchFamily="82" charset="0"/>
                <a:ea typeface="+mj-ea"/>
                <a:cs typeface="Aharoni" panose="02010803020104030203" pitchFamily="2" charset="-79"/>
              </a:rPr>
              <a:t>porifera</a:t>
            </a:r>
          </a:p>
        </p:txBody>
      </p:sp>
      <p:sp>
        <p:nvSpPr>
          <p:cNvPr id="18" name="Rectangle 17">
            <a:extLst>
              <a:ext uri="{FF2B5EF4-FFF2-40B4-BE49-F238E27FC236}">
                <a16:creationId xmlns:a16="http://schemas.microsoft.com/office/drawing/2014/main" xmlns="" id="{DBC26D41-9E39-4922-ABF0-01AEE70F6CF6}"/>
              </a:ext>
            </a:extLst>
          </p:cNvPr>
          <p:cNvSpPr/>
          <p:nvPr/>
        </p:nvSpPr>
        <p:spPr>
          <a:xfrm>
            <a:off x="998979" y="1510748"/>
            <a:ext cx="10194041" cy="5347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Porifera are pore bearing animals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macroscopic</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aquatic</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solitary or colonial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These animals are multicellular</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Cellular grade of organization</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asymmetrical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sessile spending their lives attached to the rock</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Two main pores ; ostia, osculum</a:t>
            </a:r>
          </a:p>
          <a:p>
            <a:pPr marL="285750" indent="-285750">
              <a:buFont typeface="Arial" panose="020B0604020202020204" pitchFamily="34" charset="0"/>
              <a:buChar char="•"/>
            </a:pPr>
            <a:r>
              <a:rPr lang="en-US" sz="2800" dirty="0" err="1">
                <a:solidFill>
                  <a:srgbClr val="FFFF00"/>
                </a:solidFill>
                <a:latin typeface="Plantagenet Cherokee" panose="02020602070100000000" pitchFamily="18" charset="0"/>
                <a:cs typeface="Times New Roman" panose="02020603050405020304" pitchFamily="18" charset="0"/>
              </a:rPr>
              <a:t>Aquiferous</a:t>
            </a:r>
            <a:r>
              <a:rPr lang="en-US" sz="2800" dirty="0">
                <a:solidFill>
                  <a:srgbClr val="FFFF00"/>
                </a:solidFill>
                <a:latin typeface="Plantagenet Cherokee" panose="02020602070100000000" pitchFamily="18" charset="0"/>
                <a:cs typeface="Times New Roman" panose="02020603050405020304" pitchFamily="18" charset="0"/>
              </a:rPr>
              <a:t> and totipotent nature of the cells are the main character of this phylum</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Sponges are the example of it</a:t>
            </a:r>
          </a:p>
          <a:p>
            <a:pPr marL="285750" indent="-285750">
              <a:buFont typeface="Arial" panose="020B0604020202020204" pitchFamily="34" charset="0"/>
              <a:buChar char="•"/>
            </a:pPr>
            <a:endParaRPr lang="en-US" sz="28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793876149"/>
      </p:ext>
    </p:extLst>
  </p:cSld>
  <p:clrMapOvr>
    <a:masterClrMapping/>
  </p:clrMapOvr>
  <mc:AlternateContent xmlns:mc="http://schemas.openxmlformats.org/markup-compatibility/2006">
    <mc:Choice xmlns:p14="http://schemas.microsoft.com/office/powerpoint/2010/main" xmlns="" Requires="p14">
      <p:transition spd="med" p14:dur="700" advTm="64956">
        <p:fade/>
      </p:transition>
    </mc:Choice>
    <mc:Fallback>
      <p:transition spd="med" advTm="6495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91184F6-CDC0-4EEF-B32B-769B217620E6}"/>
              </a:ext>
            </a:extLst>
          </p:cNvPr>
          <p:cNvPicPr>
            <a:picLocks noChangeAspect="1"/>
          </p:cNvPicPr>
          <p:nvPr/>
        </p:nvPicPr>
        <p:blipFill>
          <a:blip r:embed="rId2"/>
          <a:stretch>
            <a:fillRect/>
          </a:stretch>
        </p:blipFill>
        <p:spPr>
          <a:xfrm>
            <a:off x="5008473" y="3429000"/>
            <a:ext cx="3039844" cy="2963848"/>
          </a:xfrm>
          <a:prstGeom prst="rect">
            <a:avLst/>
          </a:prstGeom>
        </p:spPr>
      </p:pic>
      <p:pic>
        <p:nvPicPr>
          <p:cNvPr id="3" name="Picture 2">
            <a:extLst>
              <a:ext uri="{FF2B5EF4-FFF2-40B4-BE49-F238E27FC236}">
                <a16:creationId xmlns:a16="http://schemas.microsoft.com/office/drawing/2014/main" xmlns="" id="{30E6CECE-6C51-4B98-B23E-6477B9CE2326}"/>
              </a:ext>
            </a:extLst>
          </p:cNvPr>
          <p:cNvPicPr>
            <a:picLocks noChangeAspect="1"/>
          </p:cNvPicPr>
          <p:nvPr/>
        </p:nvPicPr>
        <p:blipFill>
          <a:blip r:embed="rId3"/>
          <a:stretch>
            <a:fillRect/>
          </a:stretch>
        </p:blipFill>
        <p:spPr>
          <a:xfrm>
            <a:off x="3393718" y="333624"/>
            <a:ext cx="2396643" cy="2963848"/>
          </a:xfrm>
          <a:prstGeom prst="rect">
            <a:avLst/>
          </a:prstGeom>
        </p:spPr>
      </p:pic>
      <p:pic>
        <p:nvPicPr>
          <p:cNvPr id="4" name="Picture 3">
            <a:extLst>
              <a:ext uri="{FF2B5EF4-FFF2-40B4-BE49-F238E27FC236}">
                <a16:creationId xmlns:a16="http://schemas.microsoft.com/office/drawing/2014/main" xmlns="" id="{9E4B086F-BD21-4193-9074-7BD260394D16}"/>
              </a:ext>
            </a:extLst>
          </p:cNvPr>
          <p:cNvPicPr>
            <a:picLocks noChangeAspect="1"/>
          </p:cNvPicPr>
          <p:nvPr/>
        </p:nvPicPr>
        <p:blipFill>
          <a:blip r:embed="rId4"/>
          <a:stretch>
            <a:fillRect/>
          </a:stretch>
        </p:blipFill>
        <p:spPr>
          <a:xfrm>
            <a:off x="6885356" y="333624"/>
            <a:ext cx="3958395" cy="2963848"/>
          </a:xfrm>
          <a:prstGeom prst="rect">
            <a:avLst/>
          </a:prstGeom>
        </p:spPr>
      </p:pic>
      <p:sp>
        <p:nvSpPr>
          <p:cNvPr id="8" name="Rectangle 7">
            <a:extLst>
              <a:ext uri="{FF2B5EF4-FFF2-40B4-BE49-F238E27FC236}">
                <a16:creationId xmlns:a16="http://schemas.microsoft.com/office/drawing/2014/main" xmlns="" id="{7E2F920A-9A8A-44C5-A6B7-ED386AFD1FE8}"/>
              </a:ext>
            </a:extLst>
          </p:cNvPr>
          <p:cNvSpPr/>
          <p:nvPr/>
        </p:nvSpPr>
        <p:spPr>
          <a:xfrm>
            <a:off x="5330073" y="6309109"/>
            <a:ext cx="2396643" cy="548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Plantagenet Cherokee" panose="02020602070100000000" pitchFamily="18" charset="0"/>
                <a:cs typeface="Times New Roman" panose="02020603050405020304" pitchFamily="18" charset="0"/>
              </a:rPr>
              <a:t>SPONGES</a:t>
            </a:r>
          </a:p>
        </p:txBody>
      </p:sp>
      <p:sp>
        <p:nvSpPr>
          <p:cNvPr id="6" name="Arrow: Right 5">
            <a:extLst>
              <a:ext uri="{FF2B5EF4-FFF2-40B4-BE49-F238E27FC236}">
                <a16:creationId xmlns:a16="http://schemas.microsoft.com/office/drawing/2014/main" xmlns="" id="{9968D424-FB3F-4442-94B7-5A8D379561EC}"/>
              </a:ext>
            </a:extLst>
          </p:cNvPr>
          <p:cNvSpPr/>
          <p:nvPr/>
        </p:nvSpPr>
        <p:spPr>
          <a:xfrm>
            <a:off x="512789" y="333624"/>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427180738"/>
      </p:ext>
    </p:extLst>
  </p:cSld>
  <p:clrMapOvr>
    <a:masterClrMapping/>
  </p:clrMapOvr>
  <mc:AlternateContent xmlns:mc="http://schemas.openxmlformats.org/markup-compatibility/2006">
    <mc:Choice xmlns:p14="http://schemas.microsoft.com/office/powerpoint/2010/main" xmlns="" Requires="p14">
      <p:transition spd="med" p14:dur="700" advTm="35640">
        <p:fade/>
      </p:transition>
    </mc:Choice>
    <mc:Fallback>
      <p:transition spd="med" advTm="3564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EA5BF942-D99B-4033-9E99-6691044E1EE0}"/>
              </a:ext>
            </a:extLst>
          </p:cNvPr>
          <p:cNvSpPr/>
          <p:nvPr/>
        </p:nvSpPr>
        <p:spPr>
          <a:xfrm>
            <a:off x="3677478" y="112643"/>
            <a:ext cx="4837043" cy="1563757"/>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cap="all" dirty="0">
                <a:solidFill>
                  <a:schemeClr val="bg1"/>
                </a:solidFill>
                <a:latin typeface="Baskerville Old Face" panose="02020602080505020303" pitchFamily="18" charset="0"/>
                <a:ea typeface="+mj-ea"/>
                <a:cs typeface="Aharoni" panose="02010803020104030203" pitchFamily="2" charset="-79"/>
              </a:rPr>
              <a:t>3</a:t>
            </a:r>
            <a:r>
              <a:rPr lang="en-US" sz="4000" cap="all" baseline="30000" dirty="0">
                <a:solidFill>
                  <a:schemeClr val="bg1"/>
                </a:solidFill>
                <a:latin typeface="Baskerville Old Face" panose="02020602080505020303" pitchFamily="18" charset="0"/>
                <a:ea typeface="+mj-ea"/>
                <a:cs typeface="Aharoni" panose="02010803020104030203" pitchFamily="2" charset="-79"/>
              </a:rPr>
              <a:t>rd</a:t>
            </a:r>
            <a:r>
              <a:rPr lang="en-US" sz="4000" cap="all" dirty="0">
                <a:solidFill>
                  <a:schemeClr val="bg1"/>
                </a:solidFill>
                <a:latin typeface="Baskerville Old Face" panose="02020602080505020303" pitchFamily="18" charset="0"/>
                <a:ea typeface="+mj-ea"/>
                <a:cs typeface="Aharoni" panose="02010803020104030203" pitchFamily="2" charset="-79"/>
              </a:rPr>
              <a:t> </a:t>
            </a:r>
            <a:r>
              <a:rPr lang="en-US" sz="4000" cap="all" dirty="0">
                <a:solidFill>
                  <a:schemeClr val="bg1"/>
                </a:solidFill>
                <a:latin typeface="Algerian" panose="04020705040A02060702" pitchFamily="82" charset="0"/>
                <a:ea typeface="+mj-ea"/>
                <a:cs typeface="Aharoni" panose="02010803020104030203" pitchFamily="2" charset="-79"/>
              </a:rPr>
              <a:t> Phylum</a:t>
            </a:r>
          </a:p>
          <a:p>
            <a:pPr algn="ctr"/>
            <a:r>
              <a:rPr lang="en-US" sz="4000" cap="all" dirty="0">
                <a:solidFill>
                  <a:schemeClr val="bg1"/>
                </a:solidFill>
                <a:latin typeface="Algerian" panose="04020705040A02060702" pitchFamily="82" charset="0"/>
                <a:ea typeface="+mj-ea"/>
                <a:cs typeface="Aharoni" panose="02010803020104030203" pitchFamily="2" charset="-79"/>
              </a:rPr>
              <a:t>cnidaria</a:t>
            </a:r>
          </a:p>
        </p:txBody>
      </p:sp>
      <p:sp>
        <p:nvSpPr>
          <p:cNvPr id="11" name="Rectangle 10">
            <a:extLst>
              <a:ext uri="{FF2B5EF4-FFF2-40B4-BE49-F238E27FC236}">
                <a16:creationId xmlns:a16="http://schemas.microsoft.com/office/drawing/2014/main" xmlns="" id="{07ACD8C5-C384-4279-ADAC-CBD8F01D55E3}"/>
              </a:ext>
            </a:extLst>
          </p:cNvPr>
          <p:cNvSpPr/>
          <p:nvPr/>
        </p:nvSpPr>
        <p:spPr>
          <a:xfrm>
            <a:off x="1007165" y="1676400"/>
            <a:ext cx="10363200" cy="5068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Cnidarians are stinging animals </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have stinging cells (cnidocytes) on tentacles</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have gastrovascular cavity called coelenterons</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aquatic</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Many are colonial some are solitary</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at tissue grade of organization</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have a radially symmetrical body  </a:t>
            </a:r>
          </a:p>
          <a:p>
            <a:pPr marL="285750" indent="-285750">
              <a:buFont typeface="Arial" panose="020B0604020202020204" pitchFamily="34" charset="0"/>
              <a:buChar char="•"/>
            </a:pPr>
            <a:r>
              <a:rPr lang="en-US" sz="3200" dirty="0">
                <a:solidFill>
                  <a:srgbClr val="FFFF00"/>
                </a:solidFill>
                <a:latin typeface="Plantagenet Cherokee" panose="02020602070100000000" pitchFamily="18" charset="0"/>
                <a:cs typeface="Times New Roman" panose="02020603050405020304" pitchFamily="18" charset="0"/>
              </a:rPr>
              <a:t>They Show polymorphism</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Hydra, jelly fishes, sea anemone, coral reefs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4207910517"/>
      </p:ext>
    </p:extLst>
  </p:cSld>
  <p:clrMapOvr>
    <a:masterClrMapping/>
  </p:clrMapOvr>
  <mc:AlternateContent xmlns:mc="http://schemas.openxmlformats.org/markup-compatibility/2006">
    <mc:Choice xmlns:p14="http://schemas.microsoft.com/office/powerpoint/2010/main" xmlns="" Requires="p14">
      <p:transition spd="med" p14:dur="700" advTm="116883">
        <p:fade/>
      </p:transition>
    </mc:Choice>
    <mc:Fallback>
      <p:transition spd="med" advTm="11688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F007F7-41DC-4448-868B-67EDCEC2116F}"/>
              </a:ext>
            </a:extLst>
          </p:cNvPr>
          <p:cNvPicPr>
            <a:picLocks noChangeAspect="1"/>
          </p:cNvPicPr>
          <p:nvPr/>
        </p:nvPicPr>
        <p:blipFill>
          <a:blip r:embed="rId2"/>
          <a:stretch>
            <a:fillRect/>
          </a:stretch>
        </p:blipFill>
        <p:spPr>
          <a:xfrm>
            <a:off x="3200288" y="228014"/>
            <a:ext cx="2657475" cy="3105150"/>
          </a:xfrm>
          <a:prstGeom prst="rect">
            <a:avLst/>
          </a:prstGeom>
        </p:spPr>
      </p:pic>
      <p:pic>
        <p:nvPicPr>
          <p:cNvPr id="3" name="Picture 2">
            <a:extLst>
              <a:ext uri="{FF2B5EF4-FFF2-40B4-BE49-F238E27FC236}">
                <a16:creationId xmlns:a16="http://schemas.microsoft.com/office/drawing/2014/main" xmlns="" id="{AD30F1C3-2FC3-4699-90B1-61EDC921B601}"/>
              </a:ext>
            </a:extLst>
          </p:cNvPr>
          <p:cNvPicPr>
            <a:picLocks noChangeAspect="1"/>
          </p:cNvPicPr>
          <p:nvPr/>
        </p:nvPicPr>
        <p:blipFill>
          <a:blip r:embed="rId3"/>
          <a:stretch>
            <a:fillRect/>
          </a:stretch>
        </p:blipFill>
        <p:spPr>
          <a:xfrm>
            <a:off x="7302535" y="448331"/>
            <a:ext cx="4015025" cy="2664517"/>
          </a:xfrm>
          <a:prstGeom prst="rect">
            <a:avLst/>
          </a:prstGeom>
        </p:spPr>
      </p:pic>
      <p:pic>
        <p:nvPicPr>
          <p:cNvPr id="4" name="Picture 3">
            <a:extLst>
              <a:ext uri="{FF2B5EF4-FFF2-40B4-BE49-F238E27FC236}">
                <a16:creationId xmlns:a16="http://schemas.microsoft.com/office/drawing/2014/main" xmlns="" id="{3079C270-E7C1-46A3-80F0-4FCF3141654E}"/>
              </a:ext>
            </a:extLst>
          </p:cNvPr>
          <p:cNvPicPr>
            <a:picLocks noChangeAspect="1"/>
          </p:cNvPicPr>
          <p:nvPr/>
        </p:nvPicPr>
        <p:blipFill>
          <a:blip r:embed="rId4"/>
          <a:stretch>
            <a:fillRect/>
          </a:stretch>
        </p:blipFill>
        <p:spPr>
          <a:xfrm>
            <a:off x="2605433" y="3429000"/>
            <a:ext cx="3595580" cy="2664517"/>
          </a:xfrm>
          <a:prstGeom prst="rect">
            <a:avLst/>
          </a:prstGeom>
        </p:spPr>
      </p:pic>
      <p:pic>
        <p:nvPicPr>
          <p:cNvPr id="5" name="Picture 4">
            <a:extLst>
              <a:ext uri="{FF2B5EF4-FFF2-40B4-BE49-F238E27FC236}">
                <a16:creationId xmlns:a16="http://schemas.microsoft.com/office/drawing/2014/main" xmlns="" id="{D1546E05-D0F4-40C6-93E2-76CE5DA04526}"/>
              </a:ext>
            </a:extLst>
          </p:cNvPr>
          <p:cNvPicPr>
            <a:picLocks noChangeAspect="1"/>
          </p:cNvPicPr>
          <p:nvPr/>
        </p:nvPicPr>
        <p:blipFill>
          <a:blip r:embed="rId5"/>
          <a:stretch>
            <a:fillRect/>
          </a:stretch>
        </p:blipFill>
        <p:spPr>
          <a:xfrm>
            <a:off x="7547508" y="3429000"/>
            <a:ext cx="3525078" cy="2643809"/>
          </a:xfrm>
          <a:prstGeom prst="rect">
            <a:avLst/>
          </a:prstGeom>
        </p:spPr>
      </p:pic>
      <p:sp>
        <p:nvSpPr>
          <p:cNvPr id="7" name="Rectangle 6">
            <a:extLst>
              <a:ext uri="{FF2B5EF4-FFF2-40B4-BE49-F238E27FC236}">
                <a16:creationId xmlns:a16="http://schemas.microsoft.com/office/drawing/2014/main" xmlns="" id="{FF6C37F6-A703-4B9A-BADB-BFBA8A79476E}"/>
              </a:ext>
            </a:extLst>
          </p:cNvPr>
          <p:cNvSpPr/>
          <p:nvPr/>
        </p:nvSpPr>
        <p:spPr>
          <a:xfrm>
            <a:off x="9201694" y="2641330"/>
            <a:ext cx="2050207" cy="490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bg1"/>
                </a:solidFill>
                <a:latin typeface="Plantagenet Cherokee" panose="02020602070100000000" pitchFamily="18" charset="0"/>
                <a:cs typeface="Times New Roman" panose="02020603050405020304" pitchFamily="18" charset="0"/>
              </a:rPr>
              <a:t>JELLY FISH</a:t>
            </a:r>
          </a:p>
        </p:txBody>
      </p:sp>
      <p:sp>
        <p:nvSpPr>
          <p:cNvPr id="8" name="Rectangle 7">
            <a:extLst>
              <a:ext uri="{FF2B5EF4-FFF2-40B4-BE49-F238E27FC236}">
                <a16:creationId xmlns:a16="http://schemas.microsoft.com/office/drawing/2014/main" xmlns="" id="{A3A9CE16-5837-48DE-B1DB-45944C31F448}"/>
              </a:ext>
            </a:extLst>
          </p:cNvPr>
          <p:cNvSpPr/>
          <p:nvPr/>
        </p:nvSpPr>
        <p:spPr>
          <a:xfrm>
            <a:off x="3019028" y="6072809"/>
            <a:ext cx="2768390" cy="49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SEA ANEMONE</a:t>
            </a:r>
          </a:p>
        </p:txBody>
      </p:sp>
      <p:sp>
        <p:nvSpPr>
          <p:cNvPr id="9" name="Rectangle 8">
            <a:extLst>
              <a:ext uri="{FF2B5EF4-FFF2-40B4-BE49-F238E27FC236}">
                <a16:creationId xmlns:a16="http://schemas.microsoft.com/office/drawing/2014/main" xmlns="" id="{CA01A593-BC70-441F-80C9-A70F6D271082}"/>
              </a:ext>
            </a:extLst>
          </p:cNvPr>
          <p:cNvSpPr/>
          <p:nvPr/>
        </p:nvSpPr>
        <p:spPr>
          <a:xfrm>
            <a:off x="4605323" y="2611191"/>
            <a:ext cx="1490677" cy="49257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HYDRA</a:t>
            </a:r>
          </a:p>
        </p:txBody>
      </p:sp>
      <p:sp>
        <p:nvSpPr>
          <p:cNvPr id="10" name="Rectangle 9">
            <a:extLst>
              <a:ext uri="{FF2B5EF4-FFF2-40B4-BE49-F238E27FC236}">
                <a16:creationId xmlns:a16="http://schemas.microsoft.com/office/drawing/2014/main" xmlns="" id="{9358F114-EB95-4B3F-A41A-ECB128B0C6D6}"/>
              </a:ext>
            </a:extLst>
          </p:cNvPr>
          <p:cNvSpPr/>
          <p:nvPr/>
        </p:nvSpPr>
        <p:spPr>
          <a:xfrm>
            <a:off x="7860874" y="6072809"/>
            <a:ext cx="2898346" cy="49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CORAL REEFS</a:t>
            </a:r>
          </a:p>
        </p:txBody>
      </p:sp>
      <p:sp>
        <p:nvSpPr>
          <p:cNvPr id="11" name="Arrow: Right 10">
            <a:extLst>
              <a:ext uri="{FF2B5EF4-FFF2-40B4-BE49-F238E27FC236}">
                <a16:creationId xmlns:a16="http://schemas.microsoft.com/office/drawing/2014/main" xmlns="" id="{D6F8E4D5-5AE1-43E6-9F80-99A817B1EB4D}"/>
              </a:ext>
            </a:extLst>
          </p:cNvPr>
          <p:cNvSpPr/>
          <p:nvPr/>
        </p:nvSpPr>
        <p:spPr>
          <a:xfrm>
            <a:off x="572547" y="448331"/>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173549385"/>
      </p:ext>
    </p:extLst>
  </p:cSld>
  <p:clrMapOvr>
    <a:masterClrMapping/>
  </p:clrMapOvr>
  <mc:AlternateContent xmlns:mc="http://schemas.openxmlformats.org/markup-compatibility/2006">
    <mc:Choice xmlns:p14="http://schemas.microsoft.com/office/powerpoint/2010/main" xmlns="" Requires="p14">
      <p:transition spd="med" p14:dur="700" advTm="50091">
        <p:fade/>
      </p:transition>
    </mc:Choice>
    <mc:Fallback>
      <p:transition spd="med" advTm="50091">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0B7E89C-9F1F-463E-9704-A6BA74D366ED}"/>
              </a:ext>
            </a:extLst>
          </p:cNvPr>
          <p:cNvSpPr/>
          <p:nvPr/>
        </p:nvSpPr>
        <p:spPr>
          <a:xfrm>
            <a:off x="3687417" y="185530"/>
            <a:ext cx="4817166" cy="1643273"/>
          </a:xfrm>
          <a:prstGeom prst="ellipse">
            <a:avLst/>
          </a:prstGeom>
          <a:solidFill>
            <a:schemeClr val="tx1">
              <a:lumMod val="8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cap="all" dirty="0">
                <a:solidFill>
                  <a:schemeClr val="bg1"/>
                </a:solidFill>
                <a:latin typeface="Baskerville Old Face" panose="02020602080505020303" pitchFamily="18" charset="0"/>
                <a:ea typeface="+mj-ea"/>
                <a:cs typeface="Aharoni" panose="02010803020104030203" pitchFamily="2" charset="-79"/>
              </a:rPr>
              <a:t>4</a:t>
            </a:r>
            <a:r>
              <a:rPr lang="en-US" sz="2800" cap="all" baseline="30000" dirty="0">
                <a:solidFill>
                  <a:schemeClr val="bg1"/>
                </a:solidFill>
                <a:latin typeface="Baskerville Old Face" panose="02020602080505020303" pitchFamily="18" charset="0"/>
                <a:ea typeface="+mj-ea"/>
                <a:cs typeface="Aharoni" panose="02010803020104030203" pitchFamily="2" charset="-79"/>
              </a:rPr>
              <a:t>th</a:t>
            </a:r>
            <a:r>
              <a:rPr lang="en-US" sz="2800" cap="all" dirty="0">
                <a:solidFill>
                  <a:schemeClr val="bg1"/>
                </a:solidFill>
                <a:latin typeface="Baskerville Old Face" panose="02020602080505020303" pitchFamily="18" charset="0"/>
                <a:ea typeface="+mj-ea"/>
                <a:cs typeface="Aharoni" panose="02010803020104030203" pitchFamily="2" charset="-79"/>
              </a:rPr>
              <a:t>  </a:t>
            </a:r>
            <a:r>
              <a:rPr lang="en-US" sz="2800" cap="all" dirty="0">
                <a:solidFill>
                  <a:schemeClr val="bg1"/>
                </a:solidFill>
                <a:latin typeface="Algerian" panose="04020705040A02060702" pitchFamily="82" charset="0"/>
                <a:ea typeface="+mj-ea"/>
                <a:cs typeface="Aharoni" panose="02010803020104030203" pitchFamily="2" charset="-79"/>
              </a:rPr>
              <a:t> Phylum</a:t>
            </a:r>
          </a:p>
          <a:p>
            <a:pPr algn="ctr"/>
            <a:r>
              <a:rPr lang="en-US" sz="2800" cap="all" dirty="0" err="1">
                <a:solidFill>
                  <a:schemeClr val="bg1"/>
                </a:solidFill>
                <a:latin typeface="Algerian" panose="04020705040A02060702" pitchFamily="82" charset="0"/>
                <a:ea typeface="+mj-ea"/>
                <a:cs typeface="Aharoni" panose="02010803020104030203" pitchFamily="2" charset="-79"/>
              </a:rPr>
              <a:t>platyhelminthes</a:t>
            </a:r>
            <a:endParaRPr lang="en-US" sz="2800" cap="all" dirty="0">
              <a:solidFill>
                <a:schemeClr val="bg1"/>
              </a:solidFill>
              <a:latin typeface="Algerian" panose="04020705040A02060702" pitchFamily="82" charset="0"/>
              <a:ea typeface="+mj-ea"/>
              <a:cs typeface="Aharoni" panose="02010803020104030203" pitchFamily="2" charset="-79"/>
            </a:endParaRPr>
          </a:p>
        </p:txBody>
      </p:sp>
      <p:sp>
        <p:nvSpPr>
          <p:cNvPr id="3" name="Rectangle 2">
            <a:extLst>
              <a:ext uri="{FF2B5EF4-FFF2-40B4-BE49-F238E27FC236}">
                <a16:creationId xmlns:a16="http://schemas.microsoft.com/office/drawing/2014/main" xmlns="" id="{5364F0E7-B442-4C22-8201-2F77189B9A99}"/>
              </a:ext>
            </a:extLst>
          </p:cNvPr>
          <p:cNvSpPr/>
          <p:nvPr/>
        </p:nvSpPr>
        <p:spPr>
          <a:xfrm>
            <a:off x="1121747" y="1828804"/>
            <a:ext cx="10222113" cy="504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 </a:t>
            </a:r>
            <a:r>
              <a:rPr lang="en-US" sz="3200" dirty="0" err="1">
                <a:solidFill>
                  <a:schemeClr val="tx1"/>
                </a:solidFill>
                <a:latin typeface="Plantagenet Cherokee" panose="02020602070100000000" pitchFamily="18" charset="0"/>
                <a:cs typeface="Times New Roman" panose="02020603050405020304" pitchFamily="18" charset="0"/>
              </a:rPr>
              <a:t>platyhelminthes</a:t>
            </a:r>
            <a:r>
              <a:rPr lang="en-US" sz="3200" dirty="0">
                <a:solidFill>
                  <a:schemeClr val="tx1"/>
                </a:solidFill>
                <a:latin typeface="Plantagenet Cherokee" panose="02020602070100000000" pitchFamily="18" charset="0"/>
                <a:cs typeface="Times New Roman" panose="02020603050405020304" pitchFamily="18" charset="0"/>
              </a:rPr>
              <a:t> </a:t>
            </a:r>
            <a:r>
              <a:rPr lang="en-US" sz="3200" dirty="0" err="1">
                <a:solidFill>
                  <a:schemeClr val="tx1"/>
                </a:solidFill>
                <a:latin typeface="Plantagenet Cherokee" panose="02020602070100000000" pitchFamily="18" charset="0"/>
                <a:cs typeface="Times New Roman" panose="02020603050405020304" pitchFamily="18" charset="0"/>
              </a:rPr>
              <a:t>drieved</a:t>
            </a:r>
            <a:r>
              <a:rPr lang="en-US" sz="3200" dirty="0">
                <a:solidFill>
                  <a:schemeClr val="tx1"/>
                </a:solidFill>
                <a:latin typeface="Plantagenet Cherokee" panose="02020602070100000000" pitchFamily="18" charset="0"/>
                <a:cs typeface="Times New Roman" panose="02020603050405020304" pitchFamily="18" charset="0"/>
              </a:rPr>
              <a:t> from two Greek word the ‘‘Platy’’ means ‘‘flat’’ and ‘‘helminth’’ means ‘‘worm’’</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soft bodied invertebrates and unsegmented</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a:t>
            </a:r>
            <a:r>
              <a:rPr lang="en-US" sz="3200" dirty="0" err="1">
                <a:solidFill>
                  <a:schemeClr val="tx1"/>
                </a:solidFill>
                <a:latin typeface="Plantagenet Cherokee" panose="02020602070100000000" pitchFamily="18" charset="0"/>
                <a:cs typeface="Times New Roman" panose="02020603050405020304" pitchFamily="18" charset="0"/>
              </a:rPr>
              <a:t>ecto</a:t>
            </a:r>
            <a:r>
              <a:rPr lang="en-US" sz="3200" dirty="0">
                <a:solidFill>
                  <a:schemeClr val="tx1"/>
                </a:solidFill>
                <a:latin typeface="Plantagenet Cherokee" panose="02020602070100000000" pitchFamily="18" charset="0"/>
                <a:cs typeface="Times New Roman" panose="02020603050405020304" pitchFamily="18" charset="0"/>
              </a:rPr>
              <a:t>-endo parasitic few are free living</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bilaterian</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triploblastic</a:t>
            </a:r>
          </a:p>
          <a:p>
            <a:pPr marL="285750" indent="-285750">
              <a:buFont typeface="Arial" panose="020B0604020202020204" pitchFamily="34" charset="0"/>
              <a:buChar char="•"/>
            </a:pPr>
            <a:r>
              <a:rPr lang="en-US" sz="3200" dirty="0">
                <a:solidFill>
                  <a:srgbClr val="FFFF00"/>
                </a:solidFill>
                <a:latin typeface="Plantagenet Cherokee" panose="02020602070100000000" pitchFamily="18" charset="0"/>
                <a:cs typeface="Times New Roman" panose="02020603050405020304" pitchFamily="18" charset="0"/>
              </a:rPr>
              <a:t>Suckers hookers present</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They are acoelomates</a:t>
            </a:r>
          </a:p>
          <a:p>
            <a:pPr marL="285750" indent="-285750">
              <a:buFont typeface="Arial" panose="020B0604020202020204" pitchFamily="34" charset="0"/>
              <a:buChar char="•"/>
            </a:pPr>
            <a:r>
              <a:rPr lang="en-US" sz="3200" dirty="0">
                <a:solidFill>
                  <a:schemeClr val="tx1"/>
                </a:solidFill>
                <a:latin typeface="Plantagenet Cherokee" panose="02020602070100000000" pitchFamily="18" charset="0"/>
                <a:cs typeface="Times New Roman" panose="02020603050405020304" pitchFamily="18" charset="0"/>
              </a:rPr>
              <a:t>Flat worm, planaria, liver fluke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3908241412"/>
      </p:ext>
    </p:extLst>
  </p:cSld>
  <p:clrMapOvr>
    <a:masterClrMapping/>
  </p:clrMapOvr>
  <mc:AlternateContent xmlns:mc="http://schemas.openxmlformats.org/markup-compatibility/2006">
    <mc:Choice xmlns:p14="http://schemas.microsoft.com/office/powerpoint/2010/main" xmlns="" Requires="p14">
      <p:transition spd="med" p14:dur="700" advTm="69499">
        <p:fade/>
      </p:transition>
    </mc:Choice>
    <mc:Fallback>
      <p:transition spd="med" advTm="6949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33C1D0F-E498-4903-993C-D7333B5F7B58}"/>
              </a:ext>
            </a:extLst>
          </p:cNvPr>
          <p:cNvPicPr>
            <a:picLocks noChangeAspect="1"/>
          </p:cNvPicPr>
          <p:nvPr/>
        </p:nvPicPr>
        <p:blipFill>
          <a:blip r:embed="rId2"/>
          <a:stretch>
            <a:fillRect/>
          </a:stretch>
        </p:blipFill>
        <p:spPr>
          <a:xfrm>
            <a:off x="1065406" y="3608269"/>
            <a:ext cx="4346987" cy="2874445"/>
          </a:xfrm>
          <a:prstGeom prst="rect">
            <a:avLst/>
          </a:prstGeom>
        </p:spPr>
      </p:pic>
      <p:pic>
        <p:nvPicPr>
          <p:cNvPr id="5" name="Picture 4">
            <a:extLst>
              <a:ext uri="{FF2B5EF4-FFF2-40B4-BE49-F238E27FC236}">
                <a16:creationId xmlns:a16="http://schemas.microsoft.com/office/drawing/2014/main" xmlns="" id="{0DABEA76-B53F-42FA-90C5-3860F8FC942D}"/>
              </a:ext>
            </a:extLst>
          </p:cNvPr>
          <p:cNvPicPr>
            <a:picLocks noChangeAspect="1"/>
          </p:cNvPicPr>
          <p:nvPr/>
        </p:nvPicPr>
        <p:blipFill rotWithShape="1">
          <a:blip r:embed="rId3"/>
          <a:srcRect l="22464" r="20290"/>
          <a:stretch/>
        </p:blipFill>
        <p:spPr>
          <a:xfrm>
            <a:off x="4179121" y="348645"/>
            <a:ext cx="5234609" cy="2857500"/>
          </a:xfrm>
          <a:prstGeom prst="rect">
            <a:avLst/>
          </a:prstGeom>
        </p:spPr>
      </p:pic>
      <p:pic>
        <p:nvPicPr>
          <p:cNvPr id="7" name="Picture 6">
            <a:extLst>
              <a:ext uri="{FF2B5EF4-FFF2-40B4-BE49-F238E27FC236}">
                <a16:creationId xmlns:a16="http://schemas.microsoft.com/office/drawing/2014/main" xmlns="" id="{9EEEB873-26FF-483B-8DB0-2BDC2D13B76F}"/>
              </a:ext>
            </a:extLst>
          </p:cNvPr>
          <p:cNvPicPr>
            <a:picLocks noChangeAspect="1"/>
          </p:cNvPicPr>
          <p:nvPr/>
        </p:nvPicPr>
        <p:blipFill>
          <a:blip r:embed="rId4"/>
          <a:stretch>
            <a:fillRect/>
          </a:stretch>
        </p:blipFill>
        <p:spPr>
          <a:xfrm>
            <a:off x="5811628" y="3420465"/>
            <a:ext cx="6035814" cy="3250054"/>
          </a:xfrm>
          <a:prstGeom prst="rect">
            <a:avLst/>
          </a:prstGeom>
        </p:spPr>
      </p:pic>
      <p:sp>
        <p:nvSpPr>
          <p:cNvPr id="8" name="Rectangle 7">
            <a:extLst>
              <a:ext uri="{FF2B5EF4-FFF2-40B4-BE49-F238E27FC236}">
                <a16:creationId xmlns:a16="http://schemas.microsoft.com/office/drawing/2014/main" xmlns="" id="{7ABCC670-CA24-46F5-A99B-CB663A63F431}"/>
              </a:ext>
            </a:extLst>
          </p:cNvPr>
          <p:cNvSpPr/>
          <p:nvPr/>
        </p:nvSpPr>
        <p:spPr>
          <a:xfrm>
            <a:off x="1898489" y="6056956"/>
            <a:ext cx="2680819" cy="4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LIVER FLUKE</a:t>
            </a:r>
          </a:p>
        </p:txBody>
      </p:sp>
      <p:sp>
        <p:nvSpPr>
          <p:cNvPr id="9" name="Rectangle 8">
            <a:extLst>
              <a:ext uri="{FF2B5EF4-FFF2-40B4-BE49-F238E27FC236}">
                <a16:creationId xmlns:a16="http://schemas.microsoft.com/office/drawing/2014/main" xmlns="" id="{2CA6EFAC-45A0-442F-9501-C50ADD22AE34}"/>
              </a:ext>
            </a:extLst>
          </p:cNvPr>
          <p:cNvSpPr/>
          <p:nvPr/>
        </p:nvSpPr>
        <p:spPr>
          <a:xfrm>
            <a:off x="7235821" y="2715814"/>
            <a:ext cx="2050207" cy="490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bg1"/>
                </a:solidFill>
                <a:latin typeface="Plantagenet Cherokee" panose="02020602070100000000" pitchFamily="18" charset="0"/>
                <a:cs typeface="Times New Roman" panose="02020603050405020304" pitchFamily="18" charset="0"/>
              </a:rPr>
              <a:t>PLANARIA</a:t>
            </a:r>
          </a:p>
        </p:txBody>
      </p:sp>
      <p:sp>
        <p:nvSpPr>
          <p:cNvPr id="10" name="Rectangle 9">
            <a:extLst>
              <a:ext uri="{FF2B5EF4-FFF2-40B4-BE49-F238E27FC236}">
                <a16:creationId xmlns:a16="http://schemas.microsoft.com/office/drawing/2014/main" xmlns="" id="{95D72EA4-D054-4290-8396-56928C2FAE6F}"/>
              </a:ext>
            </a:extLst>
          </p:cNvPr>
          <p:cNvSpPr/>
          <p:nvPr/>
        </p:nvSpPr>
        <p:spPr>
          <a:xfrm>
            <a:off x="9413730" y="6165111"/>
            <a:ext cx="2203740" cy="505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TAPE WORM</a:t>
            </a:r>
          </a:p>
        </p:txBody>
      </p:sp>
      <p:sp>
        <p:nvSpPr>
          <p:cNvPr id="11" name="Arrow: Right 10">
            <a:extLst>
              <a:ext uri="{FF2B5EF4-FFF2-40B4-BE49-F238E27FC236}">
                <a16:creationId xmlns:a16="http://schemas.microsoft.com/office/drawing/2014/main" xmlns="" id="{32B8E544-223F-4707-ABF0-1436052FF6AC}"/>
              </a:ext>
            </a:extLst>
          </p:cNvPr>
          <p:cNvSpPr/>
          <p:nvPr/>
        </p:nvSpPr>
        <p:spPr>
          <a:xfrm>
            <a:off x="753796" y="37528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mc:AlternateContent xmlns:mc="http://schemas.openxmlformats.org/markup-compatibility/2006">
        <mc:Choice xmlns:p14="http://schemas.microsoft.com/office/powerpoint/2010/main" xmlns:iact="http://schemas.microsoft.com/office/powerpoint/2014/inkAction" xmlns="" Requires="p14 iact">
          <p:contentPart p14:bwMode="auto" r:id="rId7">
            <p14:nvContentPartPr>
              <p14:cNvPr id="12" name="Ink 11">
                <a:extLst>
                  <a:ext uri="{FF2B5EF4-FFF2-40B4-BE49-F238E27FC236}">
                    <a16:creationId xmlns:a16="http://schemas.microsoft.com/office/drawing/2014/main" id="{E8F4DFF2-BB63-4D1F-AC54-B92959CC3A43}"/>
                  </a:ext>
                </a:extLst>
              </p14:cNvPr>
              <p14:cNvContentPartPr/>
              <p14:nvPr>
                <p:extLst>
                  <p:ext uri="{42D2F446-02D8-4167-A562-619A0277C38B}">
                    <p15:isNarration xmlns:p15="http://schemas.microsoft.com/office/powerpoint/2012/main" val="1"/>
                  </p:ext>
                </p:extLst>
              </p14:nvPr>
            </p14:nvContentPartPr>
            <p14:xfrm>
              <a:off x="6661440" y="4170240"/>
              <a:ext cx="714960" cy="660960"/>
            </p14:xfrm>
          </p:contentPart>
        </mc:Choice>
        <mc:Fallback>
          <p:pic>
            <p:nvPicPr>
              <p:cNvPr id="12" name="Ink 11">
                <a:extLst>
                  <a:ext uri="{FF2B5EF4-FFF2-40B4-BE49-F238E27FC236}">
                    <a16:creationId xmlns:a16="http://schemas.microsoft.com/office/drawing/2014/main" xmlns="" xmlns:iact="http://schemas.microsoft.com/office/powerpoint/2014/inkAction" xmlns:p14="http://schemas.microsoft.com/office/powerpoint/2010/main" id="{E8F4DFF2-BB63-4D1F-AC54-B92959CC3A43}"/>
                  </a:ext>
                </a:extLst>
              </p:cNvPr>
              <p:cNvPicPr>
                <a:picLocks noGrp="1" noRot="1" noChangeAspect="1" noMove="1" noResize="1" noEditPoints="1" noAdjustHandles="1" noChangeArrowheads="1" noChangeShapeType="1"/>
              </p:cNvPicPr>
              <p:nvPr/>
            </p:nvPicPr>
            <p:blipFill>
              <a:blip r:embed="rId8"/>
              <a:stretch>
                <a:fillRect/>
              </a:stretch>
            </p:blipFill>
            <p:spPr>
              <a:xfrm>
                <a:off x="6652080" y="4160880"/>
                <a:ext cx="733680" cy="679680"/>
              </a:xfrm>
              <a:prstGeom prst="rect">
                <a:avLst/>
              </a:prstGeom>
            </p:spPr>
          </p:pic>
        </mc:Fallback>
      </mc:AlternateContent>
    </p:spTree>
    <p:extLst>
      <p:ext uri="{BB962C8B-B14F-4D97-AF65-F5344CB8AC3E}">
        <p14:creationId xmlns:p14="http://schemas.microsoft.com/office/powerpoint/2010/main" xmlns="" val="344653317"/>
      </p:ext>
    </p:extLst>
  </p:cSld>
  <p:clrMapOvr>
    <a:masterClrMapping/>
  </p:clrMapOvr>
  <mc:AlternateContent xmlns:mc="http://schemas.openxmlformats.org/markup-compatibility/2006">
    <mc:Choice xmlns:p14="http://schemas.microsoft.com/office/powerpoint/2010/main" xmlns="" Requires="p14">
      <p:transition spd="med" p14:dur="700" advTm="39428">
        <p:fade/>
      </p:transition>
    </mc:Choice>
    <mc:Fallback>
      <p:transition spd="med" advTm="394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md type="call" cmd="playFrom(0.0)">
                                      <p:cBhvr>
                                        <p:cTn id="7"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229F0325-0731-4C8D-BAF1-A5E48035DBC1}"/>
              </a:ext>
            </a:extLst>
          </p:cNvPr>
          <p:cNvSpPr/>
          <p:nvPr/>
        </p:nvSpPr>
        <p:spPr>
          <a:xfrm>
            <a:off x="3783493" y="384314"/>
            <a:ext cx="4625009" cy="1881809"/>
          </a:xfrm>
          <a:prstGeom prst="ellipse">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tx1"/>
                </a:solidFill>
                <a:latin typeface="Baskerville Old Face" panose="02020602080505020303" pitchFamily="18" charset="0"/>
                <a:ea typeface="+mj-ea"/>
                <a:cs typeface="Aharoni" panose="02010803020104030203" pitchFamily="2" charset="-79"/>
              </a:rPr>
              <a:t>5</a:t>
            </a:r>
            <a:r>
              <a:rPr lang="en-US" sz="3200" cap="all" baseline="30000" dirty="0">
                <a:solidFill>
                  <a:schemeClr val="tx1"/>
                </a:solidFill>
                <a:latin typeface="Baskerville Old Face" panose="02020602080505020303" pitchFamily="18" charset="0"/>
                <a:ea typeface="+mj-ea"/>
                <a:cs typeface="Aharoni" panose="02010803020104030203" pitchFamily="2" charset="-79"/>
              </a:rPr>
              <a:t>th</a:t>
            </a:r>
            <a:r>
              <a:rPr lang="en-US" sz="3200" cap="all" dirty="0">
                <a:solidFill>
                  <a:schemeClr val="tx1"/>
                </a:solidFill>
                <a:latin typeface="Baskerville Old Face" panose="02020602080505020303" pitchFamily="18" charset="0"/>
                <a:ea typeface="+mj-ea"/>
                <a:cs typeface="Aharoni" panose="02010803020104030203" pitchFamily="2" charset="-79"/>
              </a:rPr>
              <a:t>  </a:t>
            </a:r>
            <a:r>
              <a:rPr lang="en-US" sz="3200" cap="all" dirty="0">
                <a:solidFill>
                  <a:schemeClr val="tx1"/>
                </a:solidFill>
                <a:latin typeface="Algerian" panose="04020705040A02060702" pitchFamily="82" charset="0"/>
                <a:ea typeface="+mj-ea"/>
                <a:cs typeface="Aharoni" panose="02010803020104030203" pitchFamily="2" charset="-79"/>
              </a:rPr>
              <a:t> Phylum</a:t>
            </a:r>
          </a:p>
          <a:p>
            <a:pPr algn="ctr"/>
            <a:r>
              <a:rPr lang="en-US" sz="3200" cap="all" dirty="0">
                <a:solidFill>
                  <a:schemeClr val="tx1"/>
                </a:solidFill>
                <a:latin typeface="Algerian" panose="04020705040A02060702" pitchFamily="82" charset="0"/>
                <a:ea typeface="+mj-ea"/>
                <a:cs typeface="Aharoni" panose="02010803020104030203" pitchFamily="2" charset="-79"/>
              </a:rPr>
              <a:t>Nematoda</a:t>
            </a:r>
          </a:p>
        </p:txBody>
      </p:sp>
      <p:sp>
        <p:nvSpPr>
          <p:cNvPr id="4" name="Rectangle 3">
            <a:extLst>
              <a:ext uri="{FF2B5EF4-FFF2-40B4-BE49-F238E27FC236}">
                <a16:creationId xmlns:a16="http://schemas.microsoft.com/office/drawing/2014/main" xmlns="" id="{AB48F962-463E-496B-AA06-74D169B8289B}"/>
              </a:ext>
            </a:extLst>
          </p:cNvPr>
          <p:cNvSpPr/>
          <p:nvPr/>
        </p:nvSpPr>
        <p:spPr>
          <a:xfrm>
            <a:off x="980659" y="2266123"/>
            <a:ext cx="10230678" cy="4538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This also known as </a:t>
            </a:r>
            <a:r>
              <a:rPr lang="en-US" sz="2800" dirty="0" err="1">
                <a:solidFill>
                  <a:schemeClr val="tx1"/>
                </a:solidFill>
                <a:latin typeface="Plantagenet Cherokee" panose="02020602070100000000" pitchFamily="18" charset="0"/>
                <a:cs typeface="Times New Roman" panose="02020603050405020304" pitchFamily="18" charset="0"/>
              </a:rPr>
              <a:t>aschelminthes</a:t>
            </a:r>
            <a:r>
              <a:rPr lang="en-US" sz="2800" dirty="0">
                <a:solidFill>
                  <a:schemeClr val="tx1"/>
                </a:solidFill>
                <a:latin typeface="Plantagenet Cherokee" panose="02020602070100000000" pitchFamily="18" charset="0"/>
                <a:cs typeface="Times New Roman" panose="02020603050405020304" pitchFamily="18" charset="0"/>
              </a:rPr>
              <a:t>, </a:t>
            </a:r>
            <a:r>
              <a:rPr lang="en-US" sz="2800" dirty="0" err="1">
                <a:solidFill>
                  <a:schemeClr val="tx1"/>
                </a:solidFill>
                <a:latin typeface="Plantagenet Cherokee" panose="02020602070100000000" pitchFamily="18" charset="0"/>
                <a:cs typeface="Times New Roman" panose="02020603050405020304" pitchFamily="18" charset="0"/>
              </a:rPr>
              <a:t>nemahelminthes</a:t>
            </a:r>
            <a:r>
              <a:rPr lang="en-US" sz="2800" dirty="0">
                <a:solidFill>
                  <a:schemeClr val="tx1"/>
                </a:solidFill>
                <a:latin typeface="Plantagenet Cherokee" panose="02020602070100000000" pitchFamily="18" charset="0"/>
                <a:cs typeface="Times New Roman" panose="02020603050405020304" pitchFamily="18" charset="0"/>
              </a:rPr>
              <a:t> or pseudocoelomate</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Soft bodied</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Mostly free living some are parasitic</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cylindrical, unsegmented, triploblastic animals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elongated rounded body with pointed ends</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Body cavity called Pseudocoelom</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bilaterally symmetrical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Round worm, thread worm, eel worm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754650524"/>
      </p:ext>
    </p:extLst>
  </p:cSld>
  <p:clrMapOvr>
    <a:masterClrMapping/>
  </p:clrMapOvr>
  <mc:AlternateContent xmlns:mc="http://schemas.openxmlformats.org/markup-compatibility/2006">
    <mc:Choice xmlns:p14="http://schemas.microsoft.com/office/powerpoint/2010/main" xmlns="" Requires="p14">
      <p:transition spd="med" p14:dur="700" advTm="51811">
        <p:fade/>
      </p:transition>
    </mc:Choice>
    <mc:Fallback>
      <p:transition spd="med" advTm="51811">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16FF5B1-0C07-4FD3-8B15-79B35DB3D686}"/>
              </a:ext>
            </a:extLst>
          </p:cNvPr>
          <p:cNvPicPr/>
          <p:nvPr/>
        </p:nvPicPr>
        <p:blipFill>
          <a:blip r:embed="rId2">
            <a:extLst>
              <a:ext uri="{28A0092B-C50C-407E-A947-70E740481C1C}">
                <a14:useLocalDpi xmlns:a14="http://schemas.microsoft.com/office/drawing/2010/main" xmlns="" val="0"/>
              </a:ext>
            </a:extLst>
          </a:blip>
          <a:stretch>
            <a:fillRect/>
          </a:stretch>
        </p:blipFill>
        <p:spPr>
          <a:xfrm>
            <a:off x="2014329" y="3429000"/>
            <a:ext cx="3521931" cy="2804864"/>
          </a:xfrm>
          <a:prstGeom prst="rect">
            <a:avLst/>
          </a:prstGeom>
        </p:spPr>
      </p:pic>
      <p:pic>
        <p:nvPicPr>
          <p:cNvPr id="3" name="Picture 2">
            <a:extLst>
              <a:ext uri="{FF2B5EF4-FFF2-40B4-BE49-F238E27FC236}">
                <a16:creationId xmlns:a16="http://schemas.microsoft.com/office/drawing/2014/main" xmlns="" id="{E4DC6ED2-F0F5-4770-9BF8-60CFF590E048}"/>
              </a:ext>
            </a:extLst>
          </p:cNvPr>
          <p:cNvPicPr/>
          <p:nvPr/>
        </p:nvPicPr>
        <p:blipFill>
          <a:blip r:embed="rId3">
            <a:extLst>
              <a:ext uri="{28A0092B-C50C-407E-A947-70E740481C1C}">
                <a14:useLocalDpi xmlns:a14="http://schemas.microsoft.com/office/drawing/2010/main" xmlns="" val="0"/>
              </a:ext>
            </a:extLst>
          </a:blip>
          <a:stretch>
            <a:fillRect/>
          </a:stretch>
        </p:blipFill>
        <p:spPr>
          <a:xfrm>
            <a:off x="4729204" y="467206"/>
            <a:ext cx="3632918" cy="2669029"/>
          </a:xfrm>
          <a:prstGeom prst="rect">
            <a:avLst/>
          </a:prstGeom>
        </p:spPr>
      </p:pic>
      <p:pic>
        <p:nvPicPr>
          <p:cNvPr id="6" name="Picture 5">
            <a:extLst>
              <a:ext uri="{FF2B5EF4-FFF2-40B4-BE49-F238E27FC236}">
                <a16:creationId xmlns:a16="http://schemas.microsoft.com/office/drawing/2014/main" xmlns="" id="{20C28E53-924F-4E0B-B4B5-9ABDE584B397}"/>
              </a:ext>
            </a:extLst>
          </p:cNvPr>
          <p:cNvPicPr>
            <a:picLocks noChangeAspect="1"/>
          </p:cNvPicPr>
          <p:nvPr/>
        </p:nvPicPr>
        <p:blipFill rotWithShape="1">
          <a:blip r:embed="rId4"/>
          <a:srcRect b="11081"/>
          <a:stretch/>
        </p:blipFill>
        <p:spPr>
          <a:xfrm>
            <a:off x="7067124" y="3429000"/>
            <a:ext cx="4289484" cy="2804863"/>
          </a:xfrm>
          <a:prstGeom prst="rect">
            <a:avLst/>
          </a:prstGeom>
        </p:spPr>
      </p:pic>
      <p:sp>
        <p:nvSpPr>
          <p:cNvPr id="7" name="Rectangle 6">
            <a:extLst>
              <a:ext uri="{FF2B5EF4-FFF2-40B4-BE49-F238E27FC236}">
                <a16:creationId xmlns:a16="http://schemas.microsoft.com/office/drawing/2014/main" xmlns="" id="{E2700BE4-9441-47A7-BD29-CC33BC450E26}"/>
              </a:ext>
            </a:extLst>
          </p:cNvPr>
          <p:cNvSpPr/>
          <p:nvPr/>
        </p:nvSpPr>
        <p:spPr>
          <a:xfrm>
            <a:off x="4456555" y="1407430"/>
            <a:ext cx="2159410" cy="875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ROUND WORM</a:t>
            </a:r>
          </a:p>
        </p:txBody>
      </p:sp>
      <p:sp>
        <p:nvSpPr>
          <p:cNvPr id="8" name="Rectangle 7">
            <a:extLst>
              <a:ext uri="{FF2B5EF4-FFF2-40B4-BE49-F238E27FC236}">
                <a16:creationId xmlns:a16="http://schemas.microsoft.com/office/drawing/2014/main" xmlns="" id="{418AB71B-7AC6-4FD2-90C0-A91ACD408F04}"/>
              </a:ext>
            </a:extLst>
          </p:cNvPr>
          <p:cNvSpPr/>
          <p:nvPr/>
        </p:nvSpPr>
        <p:spPr>
          <a:xfrm>
            <a:off x="1605033" y="5814251"/>
            <a:ext cx="3277279"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THREAD WORM</a:t>
            </a:r>
          </a:p>
        </p:txBody>
      </p:sp>
      <p:sp>
        <p:nvSpPr>
          <p:cNvPr id="9" name="Rectangle 8">
            <a:extLst>
              <a:ext uri="{FF2B5EF4-FFF2-40B4-BE49-F238E27FC236}">
                <a16:creationId xmlns:a16="http://schemas.microsoft.com/office/drawing/2014/main" xmlns="" id="{84694C30-56C0-4E46-B57F-E42EBE07F549}"/>
              </a:ext>
            </a:extLst>
          </p:cNvPr>
          <p:cNvSpPr/>
          <p:nvPr/>
        </p:nvSpPr>
        <p:spPr>
          <a:xfrm>
            <a:off x="7337018" y="5743532"/>
            <a:ext cx="2050207" cy="490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dirty="0">
                <a:solidFill>
                  <a:schemeClr val="tx1"/>
                </a:solidFill>
                <a:latin typeface="Plantagenet Cherokee" panose="02020602070100000000" pitchFamily="18" charset="0"/>
                <a:cs typeface="Times New Roman" panose="02020603050405020304" pitchFamily="18" charset="0"/>
              </a:rPr>
              <a:t>EEL WORM</a:t>
            </a:r>
          </a:p>
        </p:txBody>
      </p:sp>
      <p:sp>
        <p:nvSpPr>
          <p:cNvPr id="11" name="Arrow: Right 10">
            <a:extLst>
              <a:ext uri="{FF2B5EF4-FFF2-40B4-BE49-F238E27FC236}">
                <a16:creationId xmlns:a16="http://schemas.microsoft.com/office/drawing/2014/main" xmlns="" id="{FA1B7496-760C-4590-8EBE-DA2ADE96CB60}"/>
              </a:ext>
            </a:extLst>
          </p:cNvPr>
          <p:cNvSpPr/>
          <p:nvPr/>
        </p:nvSpPr>
        <p:spPr>
          <a:xfrm>
            <a:off x="753796" y="37528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3469801087"/>
      </p:ext>
    </p:extLst>
  </p:cSld>
  <p:clrMapOvr>
    <a:masterClrMapping/>
  </p:clrMapOvr>
  <mc:AlternateContent xmlns:mc="http://schemas.openxmlformats.org/markup-compatibility/2006">
    <mc:Choice xmlns:p14="http://schemas.microsoft.com/office/powerpoint/2010/main" xmlns="" Requires="p14">
      <p:transition spd="med" p14:dur="700" advTm="16406">
        <p:fade/>
      </p:transition>
    </mc:Choice>
    <mc:Fallback>
      <p:transition spd="med" advTm="1640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6F489-8D8F-4EA4-8939-DBC29F6E6EA6}"/>
              </a:ext>
            </a:extLst>
          </p:cNvPr>
          <p:cNvSpPr txBox="1">
            <a:spLocks/>
          </p:cNvSpPr>
          <p:nvPr/>
        </p:nvSpPr>
        <p:spPr>
          <a:xfrm>
            <a:off x="2860004" y="227083"/>
            <a:ext cx="5948388" cy="136317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5400" dirty="0">
                <a:solidFill>
                  <a:schemeClr val="bg1"/>
                </a:solidFill>
                <a:latin typeface="Algerian" panose="04020705040A02060702" pitchFamily="82" charset="0"/>
                <a:cs typeface="Aharoni" panose="02010803020104030203" pitchFamily="2" charset="-79"/>
              </a:rPr>
              <a:t>Classifying living things</a:t>
            </a:r>
          </a:p>
        </p:txBody>
      </p:sp>
      <p:sp>
        <p:nvSpPr>
          <p:cNvPr id="3" name="Subtitle 2">
            <a:extLst>
              <a:ext uri="{FF2B5EF4-FFF2-40B4-BE49-F238E27FC236}">
                <a16:creationId xmlns:a16="http://schemas.microsoft.com/office/drawing/2014/main" xmlns="" id="{1CD2139A-00E5-4BCA-AE2B-AAA0E53FED5A}"/>
              </a:ext>
            </a:extLst>
          </p:cNvPr>
          <p:cNvSpPr txBox="1">
            <a:spLocks/>
          </p:cNvSpPr>
          <p:nvPr/>
        </p:nvSpPr>
        <p:spPr>
          <a:xfrm>
            <a:off x="2125342" y="1700722"/>
            <a:ext cx="7417712" cy="803940"/>
          </a:xfrm>
          <a:prstGeom prst="rect">
            <a:avLst/>
          </a:prstGeom>
          <a:solidFill>
            <a:schemeClr val="tx1">
              <a:lumMod val="85000"/>
            </a:schemeClr>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marL="457200" indent="-457200" algn="l">
              <a:buFont typeface="Arial" panose="020B0604020202020204" pitchFamily="34" charset="0"/>
              <a:buChar char="•"/>
            </a:pPr>
            <a:r>
              <a:rPr lang="en-US" sz="2600" cap="none" dirty="0">
                <a:solidFill>
                  <a:schemeClr val="bg1"/>
                </a:solidFill>
                <a:latin typeface="Plantagenet Cherokee" panose="02020602070100000000" pitchFamily="18" charset="0"/>
                <a:cs typeface="Times New Roman" panose="02020603050405020304" pitchFamily="18" charset="0"/>
              </a:rPr>
              <a:t>We put living things into two large groups: </a:t>
            </a:r>
          </a:p>
        </p:txBody>
      </p:sp>
      <p:sp>
        <p:nvSpPr>
          <p:cNvPr id="4" name="Arrow: Right 3">
            <a:extLst>
              <a:ext uri="{FF2B5EF4-FFF2-40B4-BE49-F238E27FC236}">
                <a16:creationId xmlns:a16="http://schemas.microsoft.com/office/drawing/2014/main" xmlns="" id="{8D7892C3-A995-4FDD-8B2F-3375C7D7F6FB}"/>
              </a:ext>
            </a:extLst>
          </p:cNvPr>
          <p:cNvSpPr/>
          <p:nvPr/>
        </p:nvSpPr>
        <p:spPr>
          <a:xfrm>
            <a:off x="2648946" y="2615123"/>
            <a:ext cx="2504660" cy="1917120"/>
          </a:xfrm>
          <a:prstGeom prst="rightArrow">
            <a:avLst/>
          </a:prstGeom>
          <a:solidFill>
            <a:srgbClr val="FF91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Plantagenet Cherokee" panose="02020602070100000000" pitchFamily="18" charset="0"/>
              </a:rPr>
              <a:t>Animals</a:t>
            </a:r>
            <a:endParaRPr lang="en-US" sz="2600" dirty="0">
              <a:solidFill>
                <a:srgbClr val="000000"/>
              </a:solidFill>
              <a:latin typeface="Plantagenet Cherokee" panose="02020602070100000000" pitchFamily="18" charset="0"/>
            </a:endParaRPr>
          </a:p>
        </p:txBody>
      </p:sp>
      <p:sp>
        <p:nvSpPr>
          <p:cNvPr id="5" name="Arrow: Right 4">
            <a:extLst>
              <a:ext uri="{FF2B5EF4-FFF2-40B4-BE49-F238E27FC236}">
                <a16:creationId xmlns:a16="http://schemas.microsoft.com/office/drawing/2014/main" xmlns="" id="{EC0A46F2-D70A-4CFD-A585-C260A426D2C7}"/>
              </a:ext>
            </a:extLst>
          </p:cNvPr>
          <p:cNvSpPr/>
          <p:nvPr/>
        </p:nvSpPr>
        <p:spPr>
          <a:xfrm>
            <a:off x="2648946" y="4642704"/>
            <a:ext cx="2504660" cy="1917120"/>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latin typeface="Plantagenet Cherokee" panose="02020602070100000000" pitchFamily="18" charset="0"/>
              </a:rPr>
              <a:t>Plants</a:t>
            </a:r>
            <a:endParaRPr lang="en-US" sz="2600" dirty="0">
              <a:solidFill>
                <a:srgbClr val="000000"/>
              </a:solidFill>
              <a:latin typeface="Plantagenet Cherokee" panose="02020602070100000000" pitchFamily="18" charset="0"/>
            </a:endParaRPr>
          </a:p>
        </p:txBody>
      </p:sp>
      <p:pic>
        <p:nvPicPr>
          <p:cNvPr id="6" name="Picture 5">
            <a:extLst>
              <a:ext uri="{FF2B5EF4-FFF2-40B4-BE49-F238E27FC236}">
                <a16:creationId xmlns:a16="http://schemas.microsoft.com/office/drawing/2014/main" xmlns="" id="{744BB6E8-34DD-4FB2-B62A-6E29FF7577E8}"/>
              </a:ext>
            </a:extLst>
          </p:cNvPr>
          <p:cNvPicPr>
            <a:picLocks noChangeAspect="1"/>
          </p:cNvPicPr>
          <p:nvPr/>
        </p:nvPicPr>
        <p:blipFill>
          <a:blip r:embed="rId2"/>
          <a:stretch>
            <a:fillRect/>
          </a:stretch>
        </p:blipFill>
        <p:spPr>
          <a:xfrm>
            <a:off x="5576659" y="2615123"/>
            <a:ext cx="3754360" cy="1917120"/>
          </a:xfrm>
          <a:prstGeom prst="rect">
            <a:avLst/>
          </a:prstGeom>
        </p:spPr>
      </p:pic>
      <p:pic>
        <p:nvPicPr>
          <p:cNvPr id="7" name="Picture 6">
            <a:extLst>
              <a:ext uri="{FF2B5EF4-FFF2-40B4-BE49-F238E27FC236}">
                <a16:creationId xmlns:a16="http://schemas.microsoft.com/office/drawing/2014/main" xmlns="" id="{075A6AC5-B400-46E0-A9D6-AD4AE62A84A6}"/>
              </a:ext>
            </a:extLst>
          </p:cNvPr>
          <p:cNvPicPr>
            <a:picLocks noChangeAspect="1"/>
          </p:cNvPicPr>
          <p:nvPr/>
        </p:nvPicPr>
        <p:blipFill>
          <a:blip r:embed="rId3"/>
          <a:stretch>
            <a:fillRect/>
          </a:stretch>
        </p:blipFill>
        <p:spPr>
          <a:xfrm>
            <a:off x="6013380" y="4642704"/>
            <a:ext cx="2880918" cy="1917120"/>
          </a:xfrm>
          <a:prstGeom prst="rect">
            <a:avLst/>
          </a:prstGeom>
        </p:spPr>
      </p:pic>
    </p:spTree>
    <p:extLst>
      <p:ext uri="{BB962C8B-B14F-4D97-AF65-F5344CB8AC3E}">
        <p14:creationId xmlns:p14="http://schemas.microsoft.com/office/powerpoint/2010/main" xmlns="" val="3242129641"/>
      </p:ext>
    </p:extLst>
  </p:cSld>
  <p:clrMapOvr>
    <a:masterClrMapping/>
  </p:clrMapOvr>
  <mc:AlternateContent xmlns:mc="http://schemas.openxmlformats.org/markup-compatibility/2006">
    <mc:Choice xmlns:p14="http://schemas.microsoft.com/office/powerpoint/2010/main" xmlns="" Requires="p14">
      <p:transition spd="med" p14:dur="700" advTm="9517">
        <p:fade/>
      </p:transition>
    </mc:Choice>
    <mc:Fallback>
      <p:transition spd="med" advTm="9517">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FDCB062D-8505-43BF-AA07-E64AEDF6B314}"/>
              </a:ext>
            </a:extLst>
          </p:cNvPr>
          <p:cNvSpPr/>
          <p:nvPr/>
        </p:nvSpPr>
        <p:spPr>
          <a:xfrm>
            <a:off x="3783494" y="205409"/>
            <a:ext cx="4625009" cy="1881809"/>
          </a:xfrm>
          <a:prstGeom prst="ellipse">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tx1"/>
                </a:solidFill>
                <a:latin typeface="Baskerville Old Face" panose="02020602080505020303" pitchFamily="18" charset="0"/>
                <a:ea typeface="+mj-ea"/>
                <a:cs typeface="Aharoni" panose="02010803020104030203" pitchFamily="2" charset="-79"/>
              </a:rPr>
              <a:t>6</a:t>
            </a:r>
            <a:r>
              <a:rPr lang="en-US" sz="3200" cap="all" baseline="30000" dirty="0">
                <a:solidFill>
                  <a:schemeClr val="tx1"/>
                </a:solidFill>
                <a:latin typeface="Baskerville Old Face" panose="02020602080505020303" pitchFamily="18" charset="0"/>
                <a:ea typeface="+mj-ea"/>
                <a:cs typeface="Aharoni" panose="02010803020104030203" pitchFamily="2" charset="-79"/>
              </a:rPr>
              <a:t>TH  </a:t>
            </a:r>
            <a:r>
              <a:rPr lang="en-US" sz="3200" cap="all" dirty="0">
                <a:solidFill>
                  <a:schemeClr val="tx1"/>
                </a:solidFill>
                <a:latin typeface="Algerian" panose="04020705040A02060702" pitchFamily="82" charset="0"/>
                <a:ea typeface="+mj-ea"/>
                <a:cs typeface="Aharoni" panose="02010803020104030203" pitchFamily="2" charset="-79"/>
              </a:rPr>
              <a:t>Phylum ANNELIDA</a:t>
            </a:r>
          </a:p>
        </p:txBody>
      </p:sp>
      <p:sp>
        <p:nvSpPr>
          <p:cNvPr id="3" name="Rectangle 2">
            <a:extLst>
              <a:ext uri="{FF2B5EF4-FFF2-40B4-BE49-F238E27FC236}">
                <a16:creationId xmlns:a16="http://schemas.microsoft.com/office/drawing/2014/main" xmlns="" id="{068DCC52-F3C4-40F6-85D1-A56F4A2290DD}"/>
              </a:ext>
            </a:extLst>
          </p:cNvPr>
          <p:cNvSpPr/>
          <p:nvPr/>
        </p:nvSpPr>
        <p:spPr>
          <a:xfrm>
            <a:off x="1073426" y="2087218"/>
            <a:ext cx="10177670" cy="465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word Annelida is derived from </a:t>
            </a:r>
            <a:r>
              <a:rPr lang="en-US" sz="2800" dirty="0" err="1">
                <a:solidFill>
                  <a:schemeClr val="tx1"/>
                </a:solidFill>
                <a:latin typeface="Plantagenet Cherokee" panose="02020602070100000000" pitchFamily="18" charset="0"/>
                <a:cs typeface="Times New Roman" panose="02020603050405020304" pitchFamily="18" charset="0"/>
              </a:rPr>
              <a:t>latin</a:t>
            </a:r>
            <a:r>
              <a:rPr lang="en-US" sz="2800" dirty="0">
                <a:solidFill>
                  <a:schemeClr val="tx1"/>
                </a:solidFill>
                <a:latin typeface="Plantagenet Cherokee" panose="02020602070100000000" pitchFamily="18" charset="0"/>
                <a:cs typeface="Times New Roman" panose="02020603050405020304" pitchFamily="18" charset="0"/>
              </a:rPr>
              <a:t> word </a:t>
            </a:r>
            <a:r>
              <a:rPr lang="en-US" sz="2800" dirty="0" err="1">
                <a:solidFill>
                  <a:schemeClr val="tx1"/>
                </a:solidFill>
                <a:latin typeface="Plantagenet Cherokee" panose="02020602070100000000" pitchFamily="18" charset="0"/>
                <a:cs typeface="Times New Roman" panose="02020603050405020304" pitchFamily="18" charset="0"/>
              </a:rPr>
              <a:t>Anellus</a:t>
            </a:r>
            <a:r>
              <a:rPr lang="en-US" sz="2800" dirty="0">
                <a:solidFill>
                  <a:schemeClr val="tx1"/>
                </a:solidFill>
                <a:latin typeface="Plantagenet Cherokee" panose="02020602070100000000" pitchFamily="18" charset="0"/>
                <a:cs typeface="Times New Roman" panose="02020603050405020304" pitchFamily="18" charset="0"/>
              </a:rPr>
              <a:t>, ‘‘little ring’’ also known as the ringed worms or segmented worms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triploblastic and coelomate organisms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soft bodied and covered with thin cuticle</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live in ocean, fresh water and damp soils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Pair of parapodia for locomotion. Most annelids have moveable bristles called </a:t>
            </a:r>
            <a:r>
              <a:rPr lang="en-US" sz="2800" dirty="0" err="1">
                <a:solidFill>
                  <a:schemeClr val="tx1"/>
                </a:solidFill>
                <a:latin typeface="Plantagenet Cherokee" panose="02020602070100000000" pitchFamily="18" charset="0"/>
                <a:cs typeface="Times New Roman" panose="02020603050405020304" pitchFamily="18" charset="0"/>
              </a:rPr>
              <a:t>setea</a:t>
            </a:r>
            <a:endParaRPr lang="en-US" sz="28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bilaterally symmetrical</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They show metamerism</a:t>
            </a:r>
            <a:endParaRPr lang="en-US" sz="28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Leech, earth worm</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2555460363"/>
      </p:ext>
    </p:extLst>
  </p:cSld>
  <p:clrMapOvr>
    <a:masterClrMapping/>
  </p:clrMapOvr>
  <mc:AlternateContent xmlns:mc="http://schemas.openxmlformats.org/markup-compatibility/2006">
    <mc:Choice xmlns:p14="http://schemas.microsoft.com/office/powerpoint/2010/main" xmlns="" Requires="p14">
      <p:transition spd="med" p14:dur="700" advTm="104733">
        <p:fade/>
      </p:transition>
    </mc:Choice>
    <mc:Fallback>
      <p:transition spd="med" advTm="104733">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F487F47-C3DE-401C-A64E-1EF766BF019E}"/>
              </a:ext>
            </a:extLst>
          </p:cNvPr>
          <p:cNvPicPr>
            <a:picLocks noChangeAspect="1"/>
          </p:cNvPicPr>
          <p:nvPr/>
        </p:nvPicPr>
        <p:blipFill>
          <a:blip r:embed="rId2"/>
          <a:stretch>
            <a:fillRect/>
          </a:stretch>
        </p:blipFill>
        <p:spPr>
          <a:xfrm>
            <a:off x="3299791" y="3592833"/>
            <a:ext cx="5161722" cy="3097033"/>
          </a:xfrm>
          <a:prstGeom prst="rect">
            <a:avLst/>
          </a:prstGeom>
        </p:spPr>
      </p:pic>
      <p:pic>
        <p:nvPicPr>
          <p:cNvPr id="5" name="Picture 4">
            <a:extLst>
              <a:ext uri="{FF2B5EF4-FFF2-40B4-BE49-F238E27FC236}">
                <a16:creationId xmlns:a16="http://schemas.microsoft.com/office/drawing/2014/main" xmlns="" id="{A64916C6-B7DF-4023-B34D-2FF3D621EB1F}"/>
              </a:ext>
            </a:extLst>
          </p:cNvPr>
          <p:cNvPicPr>
            <a:picLocks noChangeAspect="1"/>
          </p:cNvPicPr>
          <p:nvPr/>
        </p:nvPicPr>
        <p:blipFill>
          <a:blip r:embed="rId3"/>
          <a:stretch>
            <a:fillRect/>
          </a:stretch>
        </p:blipFill>
        <p:spPr>
          <a:xfrm>
            <a:off x="4006022" y="294033"/>
            <a:ext cx="4179956" cy="3134967"/>
          </a:xfrm>
          <a:prstGeom prst="rect">
            <a:avLst/>
          </a:prstGeom>
        </p:spPr>
      </p:pic>
      <p:sp>
        <p:nvSpPr>
          <p:cNvPr id="6" name="Rectangle 5">
            <a:extLst>
              <a:ext uri="{FF2B5EF4-FFF2-40B4-BE49-F238E27FC236}">
                <a16:creationId xmlns:a16="http://schemas.microsoft.com/office/drawing/2014/main" xmlns="" id="{00472334-7FE4-4898-9D7B-4F57EEEAE165}"/>
              </a:ext>
            </a:extLst>
          </p:cNvPr>
          <p:cNvSpPr/>
          <p:nvPr/>
        </p:nvSpPr>
        <p:spPr>
          <a:xfrm>
            <a:off x="4006022" y="2881499"/>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LEECH</a:t>
            </a:r>
          </a:p>
        </p:txBody>
      </p:sp>
      <p:sp>
        <p:nvSpPr>
          <p:cNvPr id="7" name="Rectangle 6">
            <a:extLst>
              <a:ext uri="{FF2B5EF4-FFF2-40B4-BE49-F238E27FC236}">
                <a16:creationId xmlns:a16="http://schemas.microsoft.com/office/drawing/2014/main" xmlns="" id="{6CBA8EC3-E469-42C0-82DF-6279AEBA8C65}"/>
              </a:ext>
            </a:extLst>
          </p:cNvPr>
          <p:cNvSpPr/>
          <p:nvPr/>
        </p:nvSpPr>
        <p:spPr>
          <a:xfrm>
            <a:off x="5752256" y="6270254"/>
            <a:ext cx="2591219"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EARTH WORM</a:t>
            </a:r>
          </a:p>
        </p:txBody>
      </p:sp>
      <p:sp>
        <p:nvSpPr>
          <p:cNvPr id="8" name="Arrow: Right 7">
            <a:extLst>
              <a:ext uri="{FF2B5EF4-FFF2-40B4-BE49-F238E27FC236}">
                <a16:creationId xmlns:a16="http://schemas.microsoft.com/office/drawing/2014/main" xmlns="" id="{CB884951-ED2F-423C-9E78-FAEE8788F258}"/>
              </a:ext>
            </a:extLst>
          </p:cNvPr>
          <p:cNvSpPr/>
          <p:nvPr/>
        </p:nvSpPr>
        <p:spPr>
          <a:xfrm>
            <a:off x="753796" y="37528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3063471190"/>
      </p:ext>
    </p:extLst>
  </p:cSld>
  <p:clrMapOvr>
    <a:masterClrMapping/>
  </p:clrMapOvr>
  <mc:AlternateContent xmlns:mc="http://schemas.openxmlformats.org/markup-compatibility/2006">
    <mc:Choice xmlns:p14="http://schemas.microsoft.com/office/powerpoint/2010/main" xmlns="" Requires="p14">
      <p:transition spd="med" p14:dur="700" advTm="13967">
        <p:fade/>
      </p:transition>
    </mc:Choice>
    <mc:Fallback>
      <p:transition spd="med" advTm="13967">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D6D5073E-6148-4ECC-AE79-B1E3BDA62A07}"/>
              </a:ext>
            </a:extLst>
          </p:cNvPr>
          <p:cNvSpPr/>
          <p:nvPr/>
        </p:nvSpPr>
        <p:spPr>
          <a:xfrm>
            <a:off x="3783494" y="139148"/>
            <a:ext cx="4625009" cy="1881809"/>
          </a:xfrm>
          <a:prstGeom prst="ellipse">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bg1"/>
                </a:solidFill>
                <a:latin typeface="Baskerville Old Face" panose="02020602080505020303" pitchFamily="18" charset="0"/>
                <a:ea typeface="+mj-ea"/>
                <a:cs typeface="Aharoni" panose="02010803020104030203" pitchFamily="2" charset="-79"/>
              </a:rPr>
              <a:t>7</a:t>
            </a:r>
            <a:r>
              <a:rPr lang="en-US" sz="3200" cap="all" baseline="30000" dirty="0">
                <a:solidFill>
                  <a:schemeClr val="bg1"/>
                </a:solidFill>
                <a:latin typeface="Baskerville Old Face" panose="02020602080505020303" pitchFamily="18" charset="0"/>
                <a:ea typeface="+mj-ea"/>
                <a:cs typeface="Aharoni" panose="02010803020104030203" pitchFamily="2" charset="-79"/>
              </a:rPr>
              <a:t>th</a:t>
            </a:r>
            <a:r>
              <a:rPr lang="en-US" sz="3200" cap="all" dirty="0">
                <a:solidFill>
                  <a:schemeClr val="bg1"/>
                </a:solidFill>
                <a:latin typeface="Baskerville Old Face" panose="02020602080505020303" pitchFamily="18" charset="0"/>
                <a:ea typeface="+mj-ea"/>
                <a:cs typeface="Aharoni" panose="02010803020104030203" pitchFamily="2" charset="-79"/>
              </a:rPr>
              <a:t> p</a:t>
            </a:r>
            <a:r>
              <a:rPr lang="en-US" sz="3200" cap="all" dirty="0">
                <a:solidFill>
                  <a:schemeClr val="bg1"/>
                </a:solidFill>
                <a:latin typeface="Algerian" panose="04020705040A02060702" pitchFamily="82" charset="0"/>
                <a:ea typeface="+mj-ea"/>
                <a:cs typeface="Aharoni" panose="02010803020104030203" pitchFamily="2" charset="-79"/>
              </a:rPr>
              <a:t>hylum </a:t>
            </a:r>
            <a:r>
              <a:rPr lang="en-US" sz="3200" cap="all" dirty="0" err="1">
                <a:solidFill>
                  <a:schemeClr val="bg1"/>
                </a:solidFill>
                <a:latin typeface="Algerian" panose="04020705040A02060702" pitchFamily="82" charset="0"/>
                <a:ea typeface="+mj-ea"/>
                <a:cs typeface="Aharoni" panose="02010803020104030203" pitchFamily="2" charset="-79"/>
              </a:rPr>
              <a:t>mollusca</a:t>
            </a:r>
            <a:endParaRPr lang="en-US" sz="3200" cap="all" dirty="0">
              <a:solidFill>
                <a:schemeClr val="bg1"/>
              </a:solidFill>
              <a:latin typeface="Algerian" panose="04020705040A02060702" pitchFamily="82" charset="0"/>
              <a:ea typeface="+mj-ea"/>
              <a:cs typeface="Aharoni" panose="02010803020104030203" pitchFamily="2" charset="-79"/>
            </a:endParaRPr>
          </a:p>
        </p:txBody>
      </p:sp>
      <p:sp>
        <p:nvSpPr>
          <p:cNvPr id="4" name="Rectangle 3">
            <a:extLst>
              <a:ext uri="{FF2B5EF4-FFF2-40B4-BE49-F238E27FC236}">
                <a16:creationId xmlns:a16="http://schemas.microsoft.com/office/drawing/2014/main" xmlns="" id="{14B47013-C290-47C3-AD6D-2E318207C32E}"/>
              </a:ext>
            </a:extLst>
          </p:cNvPr>
          <p:cNvSpPr/>
          <p:nvPr/>
        </p:nvSpPr>
        <p:spPr>
          <a:xfrm>
            <a:off x="991568" y="2020957"/>
            <a:ext cx="10208860" cy="4697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 animals of this phylum are soft bodied, Non metameric, triploblastic, coelomates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bilaterally symmetrical invertebrates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sluggish animals</a:t>
            </a:r>
          </a:p>
          <a:p>
            <a:pPr marL="285750" indent="-285750">
              <a:buFont typeface="Arial" panose="020B0604020202020204" pitchFamily="34" charset="0"/>
              <a:buChar char="•"/>
            </a:pPr>
            <a:r>
              <a:rPr lang="en-US" sz="2800" dirty="0" err="1">
                <a:solidFill>
                  <a:schemeClr val="tx1"/>
                </a:solidFill>
                <a:latin typeface="Plantagenet Cherokee" panose="02020602070100000000" pitchFamily="18" charset="0"/>
                <a:cs typeface="Times New Roman" panose="02020603050405020304" pitchFamily="18" charset="0"/>
              </a:rPr>
              <a:t>Molluscs</a:t>
            </a:r>
            <a:r>
              <a:rPr lang="en-US" sz="2800" dirty="0">
                <a:solidFill>
                  <a:schemeClr val="tx1"/>
                </a:solidFill>
                <a:latin typeface="Plantagenet Cherokee" panose="02020602070100000000" pitchFamily="18" charset="0"/>
                <a:cs typeface="Times New Roman" panose="02020603050405020304" pitchFamily="18" charset="0"/>
              </a:rPr>
              <a:t> are aquatic and a few are adapted to terrestrial environment</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There body is divided into head, muscular foot and containing most of the internal organs</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Mantle and shell present</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Oyster, snail, octopus , </a:t>
            </a:r>
            <a:r>
              <a:rPr lang="en-US" sz="2800" dirty="0" err="1">
                <a:solidFill>
                  <a:schemeClr val="tx1"/>
                </a:solidFill>
                <a:latin typeface="Plantagenet Cherokee" panose="02020602070100000000" pitchFamily="18" charset="0"/>
                <a:cs typeface="Times New Roman" panose="02020603050405020304" pitchFamily="18" charset="0"/>
              </a:rPr>
              <a:t>cuttle</a:t>
            </a:r>
            <a:r>
              <a:rPr lang="en-US" sz="2800" dirty="0">
                <a:solidFill>
                  <a:schemeClr val="tx1"/>
                </a:solidFill>
                <a:latin typeface="Plantagenet Cherokee" panose="02020602070100000000" pitchFamily="18" charset="0"/>
                <a:cs typeface="Times New Roman" panose="02020603050405020304" pitchFamily="18" charset="0"/>
              </a:rPr>
              <a:t> fish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1163157746"/>
      </p:ext>
    </p:extLst>
  </p:cSld>
  <p:clrMapOvr>
    <a:masterClrMapping/>
  </p:clrMapOvr>
  <mc:AlternateContent xmlns:mc="http://schemas.openxmlformats.org/markup-compatibility/2006">
    <mc:Choice xmlns:p14="http://schemas.microsoft.com/office/powerpoint/2010/main" xmlns="" Requires="p14">
      <p:transition spd="med" p14:dur="700" advTm="74067">
        <p:fade/>
      </p:transition>
    </mc:Choice>
    <mc:Fallback>
      <p:transition spd="med" advTm="7406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4BD3CD-0F06-4DB9-B991-4BA507C8F5A7}"/>
              </a:ext>
            </a:extLst>
          </p:cNvPr>
          <p:cNvPicPr>
            <a:picLocks noChangeAspect="1"/>
          </p:cNvPicPr>
          <p:nvPr/>
        </p:nvPicPr>
        <p:blipFill>
          <a:blip r:embed="rId2"/>
          <a:stretch>
            <a:fillRect/>
          </a:stretch>
        </p:blipFill>
        <p:spPr>
          <a:xfrm>
            <a:off x="5742192" y="3444836"/>
            <a:ext cx="5351905" cy="3021496"/>
          </a:xfrm>
          <a:prstGeom prst="rect">
            <a:avLst/>
          </a:prstGeom>
        </p:spPr>
      </p:pic>
      <p:pic>
        <p:nvPicPr>
          <p:cNvPr id="5" name="Picture 4">
            <a:extLst>
              <a:ext uri="{FF2B5EF4-FFF2-40B4-BE49-F238E27FC236}">
                <a16:creationId xmlns:a16="http://schemas.microsoft.com/office/drawing/2014/main" xmlns="" id="{99BC3FF0-BF11-44AB-BE24-CD0B36D4ED92}"/>
              </a:ext>
            </a:extLst>
          </p:cNvPr>
          <p:cNvPicPr>
            <a:picLocks noChangeAspect="1"/>
          </p:cNvPicPr>
          <p:nvPr/>
        </p:nvPicPr>
        <p:blipFill>
          <a:blip r:embed="rId3"/>
          <a:stretch>
            <a:fillRect/>
          </a:stretch>
        </p:blipFill>
        <p:spPr>
          <a:xfrm>
            <a:off x="621274" y="3444836"/>
            <a:ext cx="4655597" cy="2809411"/>
          </a:xfrm>
          <a:prstGeom prst="rect">
            <a:avLst/>
          </a:prstGeom>
        </p:spPr>
      </p:pic>
      <p:pic>
        <p:nvPicPr>
          <p:cNvPr id="7" name="Picture 6">
            <a:extLst>
              <a:ext uri="{FF2B5EF4-FFF2-40B4-BE49-F238E27FC236}">
                <a16:creationId xmlns:a16="http://schemas.microsoft.com/office/drawing/2014/main" xmlns="" id="{89E23BFA-3239-43CA-B825-BDF54DA3E79C}"/>
              </a:ext>
            </a:extLst>
          </p:cNvPr>
          <p:cNvPicPr>
            <a:picLocks noChangeAspect="1"/>
          </p:cNvPicPr>
          <p:nvPr/>
        </p:nvPicPr>
        <p:blipFill>
          <a:blip r:embed="rId4"/>
          <a:stretch>
            <a:fillRect/>
          </a:stretch>
        </p:blipFill>
        <p:spPr>
          <a:xfrm>
            <a:off x="4351106" y="318608"/>
            <a:ext cx="4067037" cy="2714978"/>
          </a:xfrm>
          <a:prstGeom prst="rect">
            <a:avLst/>
          </a:prstGeom>
        </p:spPr>
      </p:pic>
      <p:sp>
        <p:nvSpPr>
          <p:cNvPr id="8" name="Rectangle 7">
            <a:extLst>
              <a:ext uri="{FF2B5EF4-FFF2-40B4-BE49-F238E27FC236}">
                <a16:creationId xmlns:a16="http://schemas.microsoft.com/office/drawing/2014/main" xmlns="" id="{A95C4060-5F20-4832-8F34-798F9F9097C1}"/>
              </a:ext>
            </a:extLst>
          </p:cNvPr>
          <p:cNvSpPr/>
          <p:nvPr/>
        </p:nvSpPr>
        <p:spPr>
          <a:xfrm>
            <a:off x="5511507" y="2609793"/>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SNAIL</a:t>
            </a:r>
          </a:p>
        </p:txBody>
      </p:sp>
      <p:sp>
        <p:nvSpPr>
          <p:cNvPr id="10" name="Rectangle 9">
            <a:extLst>
              <a:ext uri="{FF2B5EF4-FFF2-40B4-BE49-F238E27FC236}">
                <a16:creationId xmlns:a16="http://schemas.microsoft.com/office/drawing/2014/main" xmlns="" id="{373C4851-5D42-4BD5-ADDF-5BEB5AE45D6E}"/>
              </a:ext>
            </a:extLst>
          </p:cNvPr>
          <p:cNvSpPr/>
          <p:nvPr/>
        </p:nvSpPr>
        <p:spPr>
          <a:xfrm>
            <a:off x="3663866" y="5834635"/>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OYSTER</a:t>
            </a:r>
          </a:p>
        </p:txBody>
      </p:sp>
      <p:sp>
        <p:nvSpPr>
          <p:cNvPr id="11" name="Rectangle 10">
            <a:extLst>
              <a:ext uri="{FF2B5EF4-FFF2-40B4-BE49-F238E27FC236}">
                <a16:creationId xmlns:a16="http://schemas.microsoft.com/office/drawing/2014/main" xmlns="" id="{5D62572F-E8CC-42BE-B307-63C222CD68CB}"/>
              </a:ext>
            </a:extLst>
          </p:cNvPr>
          <p:cNvSpPr/>
          <p:nvPr/>
        </p:nvSpPr>
        <p:spPr>
          <a:xfrm>
            <a:off x="9614320" y="6044441"/>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OCTOPUS</a:t>
            </a:r>
          </a:p>
        </p:txBody>
      </p:sp>
      <p:sp>
        <p:nvSpPr>
          <p:cNvPr id="9" name="Arrow: Right 8">
            <a:extLst>
              <a:ext uri="{FF2B5EF4-FFF2-40B4-BE49-F238E27FC236}">
                <a16:creationId xmlns:a16="http://schemas.microsoft.com/office/drawing/2014/main" xmlns="" id="{6B22FBAA-18C0-4E35-88D2-383C72D09C38}"/>
              </a:ext>
            </a:extLst>
          </p:cNvPr>
          <p:cNvSpPr/>
          <p:nvPr/>
        </p:nvSpPr>
        <p:spPr>
          <a:xfrm>
            <a:off x="753796" y="37528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996368120"/>
      </p:ext>
    </p:extLst>
  </p:cSld>
  <p:clrMapOvr>
    <a:masterClrMapping/>
  </p:clrMapOvr>
  <mc:AlternateContent xmlns:mc="http://schemas.openxmlformats.org/markup-compatibility/2006">
    <mc:Choice xmlns:p14="http://schemas.microsoft.com/office/powerpoint/2010/main" xmlns="" Requires="p14">
      <p:transition spd="med" p14:dur="700" advTm="11772">
        <p:fade/>
      </p:transition>
    </mc:Choice>
    <mc:Fallback>
      <p:transition spd="med" advTm="11772">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17F4BF1-2495-4CEF-89C9-D63AC25CBAFF}"/>
              </a:ext>
            </a:extLst>
          </p:cNvPr>
          <p:cNvSpPr/>
          <p:nvPr/>
        </p:nvSpPr>
        <p:spPr>
          <a:xfrm>
            <a:off x="3783493" y="377687"/>
            <a:ext cx="4625009" cy="1881809"/>
          </a:xfrm>
          <a:prstGeom prst="ellipse">
            <a:avLst/>
          </a:prstGeom>
          <a:solidFill>
            <a:srgbClr val="FF99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bg1"/>
                </a:solidFill>
                <a:latin typeface="Baskerville Old Face" panose="02020602080505020303" pitchFamily="18" charset="0"/>
                <a:ea typeface="+mj-ea"/>
                <a:cs typeface="Aharoni" panose="02010803020104030203" pitchFamily="2" charset="-79"/>
              </a:rPr>
              <a:t>8</a:t>
            </a:r>
            <a:r>
              <a:rPr lang="en-US" sz="3200" cap="all" baseline="30000" dirty="0">
                <a:solidFill>
                  <a:schemeClr val="bg1"/>
                </a:solidFill>
                <a:latin typeface="Baskerville Old Face" panose="02020602080505020303" pitchFamily="18" charset="0"/>
                <a:ea typeface="+mj-ea"/>
                <a:cs typeface="Aharoni" panose="02010803020104030203" pitchFamily="2" charset="-79"/>
              </a:rPr>
              <a:t>th</a:t>
            </a:r>
            <a:r>
              <a:rPr lang="en-US" sz="3200" cap="all" dirty="0">
                <a:solidFill>
                  <a:schemeClr val="bg1"/>
                </a:solidFill>
                <a:latin typeface="Baskerville Old Face" panose="02020602080505020303" pitchFamily="18" charset="0"/>
                <a:ea typeface="+mj-ea"/>
                <a:cs typeface="Aharoni" panose="02010803020104030203" pitchFamily="2" charset="-79"/>
              </a:rPr>
              <a:t> p</a:t>
            </a:r>
            <a:r>
              <a:rPr lang="en-US" sz="3200" cap="all" dirty="0">
                <a:solidFill>
                  <a:schemeClr val="bg1"/>
                </a:solidFill>
                <a:latin typeface="Algerian" panose="04020705040A02060702" pitchFamily="82" charset="0"/>
                <a:ea typeface="+mj-ea"/>
                <a:cs typeface="Aharoni" panose="02010803020104030203" pitchFamily="2" charset="-79"/>
              </a:rPr>
              <a:t>hylum ARTHOPODA</a:t>
            </a:r>
          </a:p>
        </p:txBody>
      </p:sp>
      <p:sp>
        <p:nvSpPr>
          <p:cNvPr id="3" name="Rectangle 2">
            <a:extLst>
              <a:ext uri="{FF2B5EF4-FFF2-40B4-BE49-F238E27FC236}">
                <a16:creationId xmlns:a16="http://schemas.microsoft.com/office/drawing/2014/main" xmlns="" id="{9F4BBB53-C6DE-45BA-A191-0276A8FA2285}"/>
              </a:ext>
            </a:extLst>
          </p:cNvPr>
          <p:cNvSpPr/>
          <p:nvPr/>
        </p:nvSpPr>
        <p:spPr>
          <a:xfrm>
            <a:off x="998193" y="2355574"/>
            <a:ext cx="10195608" cy="4750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An </a:t>
            </a:r>
            <a:r>
              <a:rPr lang="en-US" sz="2800" dirty="0" err="1">
                <a:solidFill>
                  <a:schemeClr val="tx1"/>
                </a:solidFill>
                <a:latin typeface="Plantagenet Cherokee" panose="02020602070100000000" pitchFamily="18" charset="0"/>
                <a:cs typeface="Times New Roman" panose="02020603050405020304" pitchFamily="18" charset="0"/>
              </a:rPr>
              <a:t>arthopod</a:t>
            </a:r>
            <a:r>
              <a:rPr lang="en-US" sz="2800" dirty="0">
                <a:solidFill>
                  <a:schemeClr val="tx1"/>
                </a:solidFill>
                <a:latin typeface="Plantagenet Cherokee" panose="02020602070100000000" pitchFamily="18" charset="0"/>
                <a:cs typeface="Times New Roman" panose="02020603050405020304" pitchFamily="18" charset="0"/>
              </a:rPr>
              <a:t> is an invertebrate animal having an exoskeleton</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a segmented body</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Pairs of jointed limbs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These are bilaterally symmetrical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marine, fresh water, terrestrial, and aerial</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show the process of molting</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They show Metamorphosis</a:t>
            </a:r>
          </a:p>
          <a:p>
            <a:pPr marL="285750" indent="-285750">
              <a:buFont typeface="Arial" panose="020B0604020202020204" pitchFamily="34" charset="0"/>
              <a:buChar char="•"/>
            </a:pPr>
            <a:r>
              <a:rPr lang="en-US" sz="2800" dirty="0" err="1">
                <a:solidFill>
                  <a:schemeClr val="tx1"/>
                </a:solidFill>
                <a:latin typeface="Plantagenet Cherokee" panose="02020602070100000000" pitchFamily="18" charset="0"/>
                <a:cs typeface="Times New Roman" panose="02020603050405020304" pitchFamily="18" charset="0"/>
              </a:rPr>
              <a:t>Cockroah</a:t>
            </a:r>
            <a:r>
              <a:rPr lang="en-US" sz="2800" dirty="0">
                <a:solidFill>
                  <a:schemeClr val="tx1"/>
                </a:solidFill>
                <a:latin typeface="Plantagenet Cherokee" panose="02020602070100000000" pitchFamily="18" charset="0"/>
                <a:cs typeface="Times New Roman" panose="02020603050405020304" pitchFamily="18" charset="0"/>
              </a:rPr>
              <a:t>, centipedes, millipedes, spiders, crabs, </a:t>
            </a:r>
            <a:r>
              <a:rPr lang="en-US" sz="2800" dirty="0" err="1">
                <a:solidFill>
                  <a:schemeClr val="tx1"/>
                </a:solidFill>
                <a:latin typeface="Plantagenet Cherokee" panose="02020602070100000000" pitchFamily="18" charset="0"/>
                <a:cs typeface="Times New Roman" panose="02020603050405020304" pitchFamily="18" charset="0"/>
              </a:rPr>
              <a:t>scorpio</a:t>
            </a:r>
            <a:r>
              <a:rPr lang="en-US" sz="2800" dirty="0">
                <a:solidFill>
                  <a:schemeClr val="tx1"/>
                </a:solidFill>
                <a:latin typeface="Plantagenet Cherokee" panose="02020602070100000000" pitchFamily="18" charset="0"/>
                <a:cs typeface="Times New Roman" panose="02020603050405020304" pitchFamily="18" charset="0"/>
              </a:rPr>
              <a:t>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567362914"/>
      </p:ext>
    </p:extLst>
  </p:cSld>
  <p:clrMapOvr>
    <a:masterClrMapping/>
  </p:clrMapOvr>
  <mc:AlternateContent xmlns:mc="http://schemas.openxmlformats.org/markup-compatibility/2006">
    <mc:Choice xmlns:p14="http://schemas.microsoft.com/office/powerpoint/2010/main" xmlns="" Requires="p14">
      <p:transition spd="med" p14:dur="700" advTm="108679">
        <p:fade/>
      </p:transition>
    </mc:Choice>
    <mc:Fallback>
      <p:transition spd="med" advTm="108679">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950DD0-E68A-4A67-8756-8AE127C43D46}"/>
              </a:ext>
            </a:extLst>
          </p:cNvPr>
          <p:cNvPicPr>
            <a:picLocks noChangeAspect="1"/>
          </p:cNvPicPr>
          <p:nvPr/>
        </p:nvPicPr>
        <p:blipFill>
          <a:blip r:embed="rId2"/>
          <a:stretch>
            <a:fillRect/>
          </a:stretch>
        </p:blipFill>
        <p:spPr>
          <a:xfrm>
            <a:off x="7741291" y="4057902"/>
            <a:ext cx="4246582" cy="2388703"/>
          </a:xfrm>
          <a:prstGeom prst="rect">
            <a:avLst/>
          </a:prstGeom>
        </p:spPr>
      </p:pic>
      <p:pic>
        <p:nvPicPr>
          <p:cNvPr id="5" name="Picture 4">
            <a:extLst>
              <a:ext uri="{FF2B5EF4-FFF2-40B4-BE49-F238E27FC236}">
                <a16:creationId xmlns:a16="http://schemas.microsoft.com/office/drawing/2014/main" xmlns="" id="{F43000F9-1EB1-420F-8CE8-A0FCD36637E0}"/>
              </a:ext>
            </a:extLst>
          </p:cNvPr>
          <p:cNvPicPr>
            <a:picLocks noChangeAspect="1"/>
          </p:cNvPicPr>
          <p:nvPr/>
        </p:nvPicPr>
        <p:blipFill>
          <a:blip r:embed="rId3"/>
          <a:stretch>
            <a:fillRect/>
          </a:stretch>
        </p:blipFill>
        <p:spPr>
          <a:xfrm>
            <a:off x="3783043" y="4176963"/>
            <a:ext cx="3829079" cy="2150579"/>
          </a:xfrm>
          <a:prstGeom prst="rect">
            <a:avLst/>
          </a:prstGeom>
        </p:spPr>
      </p:pic>
      <p:pic>
        <p:nvPicPr>
          <p:cNvPr id="7" name="Picture 6">
            <a:extLst>
              <a:ext uri="{FF2B5EF4-FFF2-40B4-BE49-F238E27FC236}">
                <a16:creationId xmlns:a16="http://schemas.microsoft.com/office/drawing/2014/main" xmlns="" id="{B0FA766F-072F-414E-B0CA-A6605245AD39}"/>
              </a:ext>
            </a:extLst>
          </p:cNvPr>
          <p:cNvPicPr>
            <a:picLocks noChangeAspect="1"/>
          </p:cNvPicPr>
          <p:nvPr/>
        </p:nvPicPr>
        <p:blipFill>
          <a:blip r:embed="rId4"/>
          <a:stretch>
            <a:fillRect/>
          </a:stretch>
        </p:blipFill>
        <p:spPr>
          <a:xfrm>
            <a:off x="461842" y="3854567"/>
            <a:ext cx="3137660" cy="2795370"/>
          </a:xfrm>
          <a:prstGeom prst="rect">
            <a:avLst/>
          </a:prstGeom>
        </p:spPr>
      </p:pic>
      <p:pic>
        <p:nvPicPr>
          <p:cNvPr id="9" name="Picture 8">
            <a:extLst>
              <a:ext uri="{FF2B5EF4-FFF2-40B4-BE49-F238E27FC236}">
                <a16:creationId xmlns:a16="http://schemas.microsoft.com/office/drawing/2014/main" xmlns="" id="{7DDEA153-101C-4682-B67D-233FF8D267E4}"/>
              </a:ext>
            </a:extLst>
          </p:cNvPr>
          <p:cNvPicPr>
            <a:picLocks noChangeAspect="1"/>
          </p:cNvPicPr>
          <p:nvPr/>
        </p:nvPicPr>
        <p:blipFill>
          <a:blip r:embed="rId5"/>
          <a:stretch>
            <a:fillRect/>
          </a:stretch>
        </p:blipFill>
        <p:spPr>
          <a:xfrm>
            <a:off x="3928477" y="1268973"/>
            <a:ext cx="3652146" cy="2423697"/>
          </a:xfrm>
          <a:prstGeom prst="rect">
            <a:avLst/>
          </a:prstGeom>
        </p:spPr>
      </p:pic>
      <p:pic>
        <p:nvPicPr>
          <p:cNvPr id="11" name="Picture 10">
            <a:extLst>
              <a:ext uri="{FF2B5EF4-FFF2-40B4-BE49-F238E27FC236}">
                <a16:creationId xmlns:a16="http://schemas.microsoft.com/office/drawing/2014/main" xmlns="" id="{E6B33DEC-E9DE-4306-B44C-2F36F92758DD}"/>
              </a:ext>
            </a:extLst>
          </p:cNvPr>
          <p:cNvPicPr>
            <a:picLocks noChangeAspect="1"/>
          </p:cNvPicPr>
          <p:nvPr/>
        </p:nvPicPr>
        <p:blipFill>
          <a:blip r:embed="rId6"/>
          <a:stretch>
            <a:fillRect/>
          </a:stretch>
        </p:blipFill>
        <p:spPr>
          <a:xfrm>
            <a:off x="7665969" y="1270037"/>
            <a:ext cx="4310376" cy="2423696"/>
          </a:xfrm>
          <a:prstGeom prst="rect">
            <a:avLst/>
          </a:prstGeom>
        </p:spPr>
      </p:pic>
      <p:pic>
        <p:nvPicPr>
          <p:cNvPr id="13" name="Picture 12">
            <a:extLst>
              <a:ext uri="{FF2B5EF4-FFF2-40B4-BE49-F238E27FC236}">
                <a16:creationId xmlns:a16="http://schemas.microsoft.com/office/drawing/2014/main" xmlns="" id="{90F1BF95-39D5-4739-81FC-7E3C806818A3}"/>
              </a:ext>
            </a:extLst>
          </p:cNvPr>
          <p:cNvPicPr>
            <a:picLocks noChangeAspect="1"/>
          </p:cNvPicPr>
          <p:nvPr/>
        </p:nvPicPr>
        <p:blipFill>
          <a:blip r:embed="rId7"/>
          <a:stretch>
            <a:fillRect/>
          </a:stretch>
        </p:blipFill>
        <p:spPr>
          <a:xfrm>
            <a:off x="200056" y="1268972"/>
            <a:ext cx="3642169" cy="2423698"/>
          </a:xfrm>
          <a:prstGeom prst="rect">
            <a:avLst/>
          </a:prstGeom>
        </p:spPr>
      </p:pic>
      <p:sp>
        <p:nvSpPr>
          <p:cNvPr id="14" name="Rectangle 13">
            <a:extLst>
              <a:ext uri="{FF2B5EF4-FFF2-40B4-BE49-F238E27FC236}">
                <a16:creationId xmlns:a16="http://schemas.microsoft.com/office/drawing/2014/main" xmlns="" id="{C5B66D5F-C83D-49C0-B8AD-ED92C9691479}"/>
              </a:ext>
            </a:extLst>
          </p:cNvPr>
          <p:cNvSpPr/>
          <p:nvPr/>
        </p:nvSpPr>
        <p:spPr>
          <a:xfrm>
            <a:off x="113804" y="3260513"/>
            <a:ext cx="2405402" cy="51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COCKROACH</a:t>
            </a:r>
          </a:p>
        </p:txBody>
      </p:sp>
      <p:sp>
        <p:nvSpPr>
          <p:cNvPr id="15" name="Rectangle 14">
            <a:extLst>
              <a:ext uri="{FF2B5EF4-FFF2-40B4-BE49-F238E27FC236}">
                <a16:creationId xmlns:a16="http://schemas.microsoft.com/office/drawing/2014/main" xmlns="" id="{EEB16002-9BDA-4394-91CB-635D6C746418}"/>
              </a:ext>
            </a:extLst>
          </p:cNvPr>
          <p:cNvSpPr/>
          <p:nvPr/>
        </p:nvSpPr>
        <p:spPr>
          <a:xfrm>
            <a:off x="4647281" y="3273839"/>
            <a:ext cx="2100602" cy="43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CENTIPEDES</a:t>
            </a:r>
          </a:p>
        </p:txBody>
      </p:sp>
      <p:sp>
        <p:nvSpPr>
          <p:cNvPr id="16" name="Rectangle 15">
            <a:extLst>
              <a:ext uri="{FF2B5EF4-FFF2-40B4-BE49-F238E27FC236}">
                <a16:creationId xmlns:a16="http://schemas.microsoft.com/office/drawing/2014/main" xmlns="" id="{FBA69175-96B0-4E61-9504-948CC0549091}"/>
              </a:ext>
            </a:extLst>
          </p:cNvPr>
          <p:cNvSpPr/>
          <p:nvPr/>
        </p:nvSpPr>
        <p:spPr>
          <a:xfrm>
            <a:off x="9821157" y="1335848"/>
            <a:ext cx="2034341" cy="446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MILLIPEDES</a:t>
            </a:r>
          </a:p>
        </p:txBody>
      </p:sp>
      <p:sp>
        <p:nvSpPr>
          <p:cNvPr id="17" name="Rectangle 16">
            <a:extLst>
              <a:ext uri="{FF2B5EF4-FFF2-40B4-BE49-F238E27FC236}">
                <a16:creationId xmlns:a16="http://schemas.microsoft.com/office/drawing/2014/main" xmlns="" id="{DB679BA2-970B-4265-B3DB-849E1CCD9C3D}"/>
              </a:ext>
            </a:extLst>
          </p:cNvPr>
          <p:cNvSpPr/>
          <p:nvPr/>
        </p:nvSpPr>
        <p:spPr>
          <a:xfrm>
            <a:off x="980151" y="6230325"/>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SPIDER</a:t>
            </a:r>
          </a:p>
        </p:txBody>
      </p:sp>
      <p:sp>
        <p:nvSpPr>
          <p:cNvPr id="18" name="Rectangle 17">
            <a:extLst>
              <a:ext uri="{FF2B5EF4-FFF2-40B4-BE49-F238E27FC236}">
                <a16:creationId xmlns:a16="http://schemas.microsoft.com/office/drawing/2014/main" xmlns="" id="{66C4EDD2-049B-4A77-80A0-6D51C8FD9F9E}"/>
              </a:ext>
            </a:extLst>
          </p:cNvPr>
          <p:cNvSpPr/>
          <p:nvPr/>
        </p:nvSpPr>
        <p:spPr>
          <a:xfrm>
            <a:off x="4797279" y="5907930"/>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CRAB</a:t>
            </a:r>
          </a:p>
        </p:txBody>
      </p:sp>
      <p:sp>
        <p:nvSpPr>
          <p:cNvPr id="19" name="Rectangle 18">
            <a:extLst>
              <a:ext uri="{FF2B5EF4-FFF2-40B4-BE49-F238E27FC236}">
                <a16:creationId xmlns:a16="http://schemas.microsoft.com/office/drawing/2014/main" xmlns="" id="{A5361795-934A-411E-9007-45ED73CA0FC8}"/>
              </a:ext>
            </a:extLst>
          </p:cNvPr>
          <p:cNvSpPr/>
          <p:nvPr/>
        </p:nvSpPr>
        <p:spPr>
          <a:xfrm>
            <a:off x="9997107" y="4057902"/>
            <a:ext cx="1746234" cy="41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SCORPIO</a:t>
            </a:r>
          </a:p>
        </p:txBody>
      </p:sp>
      <p:sp>
        <p:nvSpPr>
          <p:cNvPr id="20" name="Arrow: Right 19">
            <a:extLst>
              <a:ext uri="{FF2B5EF4-FFF2-40B4-BE49-F238E27FC236}">
                <a16:creationId xmlns:a16="http://schemas.microsoft.com/office/drawing/2014/main" xmlns="" id="{3D354D61-ED3D-4726-B9A5-ED4F2E87C2E2}"/>
              </a:ext>
            </a:extLst>
          </p:cNvPr>
          <p:cNvSpPr/>
          <p:nvPr/>
        </p:nvSpPr>
        <p:spPr>
          <a:xfrm>
            <a:off x="461842" y="8541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mc:AlternateContent xmlns:mc="http://schemas.openxmlformats.org/markup-compatibility/2006">
        <mc:Choice xmlns:p14="http://schemas.microsoft.com/office/powerpoint/2010/main" xmlns:iact="http://schemas.microsoft.com/office/powerpoint/2014/inkAction" xmlns="" Requires="p14 iact">
          <p:contentPart p14:bwMode="auto" r:id="rId10">
            <p14:nvContentPartPr>
              <p14:cNvPr id="27" name="Ink 26">
                <a:extLst>
                  <a:ext uri="{FF2B5EF4-FFF2-40B4-BE49-F238E27FC236}">
                    <a16:creationId xmlns:a16="http://schemas.microsoft.com/office/drawing/2014/main" id="{6A0E7585-95F4-4B60-9BCA-DFC3FB9D6705}"/>
                  </a:ext>
                </a:extLst>
              </p14:cNvPr>
              <p14:cNvContentPartPr/>
              <p14:nvPr>
                <p:extLst>
                  <p:ext uri="{42D2F446-02D8-4167-A562-619A0277C38B}">
                    <p15:isNarration xmlns:p15="http://schemas.microsoft.com/office/powerpoint/2012/main" val="1"/>
                  </p:ext>
                </p:extLst>
              </p14:nvPr>
            </p14:nvContentPartPr>
            <p14:xfrm>
              <a:off x="8625960" y="2625480"/>
              <a:ext cx="455760" cy="455760"/>
            </p14:xfrm>
          </p:contentPart>
        </mc:Choice>
        <mc:Fallback>
          <p:pic>
            <p:nvPicPr>
              <p:cNvPr id="27" name="Ink 26">
                <a:extLst>
                  <a:ext uri="{FF2B5EF4-FFF2-40B4-BE49-F238E27FC236}">
                    <a16:creationId xmlns:a16="http://schemas.microsoft.com/office/drawing/2014/main" xmlns="" xmlns:iact="http://schemas.microsoft.com/office/powerpoint/2014/inkAction" xmlns:p14="http://schemas.microsoft.com/office/powerpoint/2010/main" id="{6A0E7585-95F4-4B60-9BCA-DFC3FB9D6705}"/>
                  </a:ext>
                </a:extLst>
              </p:cNvPr>
              <p:cNvPicPr>
                <a:picLocks noGrp="1" noRot="1" noChangeAspect="1" noMove="1" noResize="1" noEditPoints="1" noAdjustHandles="1" noChangeArrowheads="1" noChangeShapeType="1"/>
              </p:cNvPicPr>
              <p:nvPr/>
            </p:nvPicPr>
            <p:blipFill>
              <a:blip r:embed="rId11"/>
              <a:stretch>
                <a:fillRect/>
              </a:stretch>
            </p:blipFill>
            <p:spPr>
              <a:xfrm>
                <a:off x="8616600" y="2616120"/>
                <a:ext cx="474480" cy="474480"/>
              </a:xfrm>
              <a:prstGeom prst="rect">
                <a:avLst/>
              </a:prstGeom>
            </p:spPr>
          </p:pic>
        </mc:Fallback>
      </mc:AlternateContent>
    </p:spTree>
    <p:extLst>
      <p:ext uri="{BB962C8B-B14F-4D97-AF65-F5344CB8AC3E}">
        <p14:creationId xmlns:p14="http://schemas.microsoft.com/office/powerpoint/2010/main" xmlns="" val="1899393638"/>
      </p:ext>
    </p:extLst>
  </p:cSld>
  <p:clrMapOvr>
    <a:masterClrMapping/>
  </p:clrMapOvr>
  <mc:AlternateContent xmlns:mc="http://schemas.openxmlformats.org/markup-compatibility/2006">
    <mc:Choice xmlns:p14="http://schemas.microsoft.com/office/powerpoint/2010/main" xmlns="" Requires="p14">
      <p:transition spd="med" p14:dur="700" advTm="18977">
        <p:fade/>
      </p:transition>
    </mc:Choice>
    <mc:Fallback>
      <p:transition spd="med" advTm="189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md type="call" cmd="playFrom(0.0)">
                                      <p:cBhvr>
                                        <p:cTn id="7"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44746DA-C590-492F-9FBF-0608B3CE07D0}"/>
              </a:ext>
            </a:extLst>
          </p:cNvPr>
          <p:cNvSpPr/>
          <p:nvPr/>
        </p:nvSpPr>
        <p:spPr>
          <a:xfrm>
            <a:off x="3647660" y="192156"/>
            <a:ext cx="4896679" cy="1769165"/>
          </a:xfrm>
          <a:prstGeom prst="ellipse">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cap="all" dirty="0">
                <a:solidFill>
                  <a:schemeClr val="tx1"/>
                </a:solidFill>
                <a:latin typeface="Baskerville Old Face" panose="02020602080505020303" pitchFamily="18" charset="0"/>
                <a:ea typeface="+mj-ea"/>
                <a:cs typeface="Aharoni" panose="02010803020104030203" pitchFamily="2" charset="-79"/>
              </a:rPr>
              <a:t>9</a:t>
            </a:r>
            <a:r>
              <a:rPr lang="en-US" sz="3200" cap="all" baseline="30000" dirty="0">
                <a:solidFill>
                  <a:schemeClr val="tx1"/>
                </a:solidFill>
                <a:latin typeface="Baskerville Old Face" panose="02020602080505020303" pitchFamily="18" charset="0"/>
                <a:ea typeface="+mj-ea"/>
                <a:cs typeface="Aharoni" panose="02010803020104030203" pitchFamily="2" charset="-79"/>
              </a:rPr>
              <a:t>TH</a:t>
            </a:r>
            <a:r>
              <a:rPr lang="en-US" sz="3200" cap="all" dirty="0">
                <a:solidFill>
                  <a:schemeClr val="tx1"/>
                </a:solidFill>
                <a:latin typeface="Baskerville Old Face" panose="02020602080505020303" pitchFamily="18" charset="0"/>
                <a:ea typeface="+mj-ea"/>
                <a:cs typeface="Aharoni" panose="02010803020104030203" pitchFamily="2" charset="-79"/>
              </a:rPr>
              <a:t> p</a:t>
            </a:r>
            <a:r>
              <a:rPr lang="en-US" sz="3200" cap="all" dirty="0">
                <a:solidFill>
                  <a:schemeClr val="tx1"/>
                </a:solidFill>
                <a:latin typeface="Algerian" panose="04020705040A02060702" pitchFamily="82" charset="0"/>
                <a:ea typeface="+mj-ea"/>
                <a:cs typeface="Aharoni" panose="02010803020104030203" pitchFamily="2" charset="-79"/>
              </a:rPr>
              <a:t>hylum ECHINODERMETA</a:t>
            </a:r>
          </a:p>
        </p:txBody>
      </p:sp>
      <p:sp>
        <p:nvSpPr>
          <p:cNvPr id="3" name="Rectangle 2">
            <a:extLst>
              <a:ext uri="{FF2B5EF4-FFF2-40B4-BE49-F238E27FC236}">
                <a16:creationId xmlns:a16="http://schemas.microsoft.com/office/drawing/2014/main" xmlns="" id="{26450504-7870-40C6-9614-5531C64BE586}"/>
              </a:ext>
            </a:extLst>
          </p:cNvPr>
          <p:cNvSpPr/>
          <p:nvPr/>
        </p:nvSpPr>
        <p:spPr>
          <a:xfrm>
            <a:off x="1028983" y="1961321"/>
            <a:ext cx="10182355" cy="4704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Echinoderms are a major group of only marine animals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Echinodermata comes from Greek word ‘‘</a:t>
            </a:r>
            <a:r>
              <a:rPr lang="en-US" sz="2800" dirty="0" err="1">
                <a:solidFill>
                  <a:schemeClr val="tx1"/>
                </a:solidFill>
                <a:latin typeface="Plantagenet Cherokee" panose="02020602070100000000" pitchFamily="18" charset="0"/>
                <a:cs typeface="Times New Roman" panose="02020603050405020304" pitchFamily="18" charset="0"/>
              </a:rPr>
              <a:t>echinos</a:t>
            </a:r>
            <a:r>
              <a:rPr lang="en-US" sz="2800" dirty="0">
                <a:solidFill>
                  <a:schemeClr val="tx1"/>
                </a:solidFill>
                <a:latin typeface="Plantagenet Cherokee" panose="02020602070100000000" pitchFamily="18" charset="0"/>
                <a:cs typeface="Times New Roman" panose="02020603050405020304" pitchFamily="18" charset="0"/>
              </a:rPr>
              <a:t>’’ meaning  ‘‘Spiny’’ and ‘‘</a:t>
            </a:r>
            <a:r>
              <a:rPr lang="en-US" sz="2800" dirty="0" err="1">
                <a:solidFill>
                  <a:schemeClr val="tx1"/>
                </a:solidFill>
                <a:latin typeface="Plantagenet Cherokee" panose="02020602070100000000" pitchFamily="18" charset="0"/>
                <a:cs typeface="Times New Roman" panose="02020603050405020304" pitchFamily="18" charset="0"/>
              </a:rPr>
              <a:t>dermos</a:t>
            </a:r>
            <a:r>
              <a:rPr lang="en-US" sz="2800" dirty="0">
                <a:solidFill>
                  <a:schemeClr val="tx1"/>
                </a:solidFill>
                <a:latin typeface="Plantagenet Cherokee" panose="02020602070100000000" pitchFamily="18" charset="0"/>
                <a:cs typeface="Times New Roman" panose="02020603050405020304" pitchFamily="18" charset="0"/>
              </a:rPr>
              <a:t>’’ meaning ‘‘skin’’</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triploblastic, and have a true coelom</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fivefold Radial symmetry</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Organ grade of organization</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are Non segmented</a:t>
            </a:r>
          </a:p>
          <a:p>
            <a:pPr marL="285750" indent="-285750">
              <a:buFont typeface="Arial" panose="020B0604020202020204" pitchFamily="34" charset="0"/>
              <a:buChar char="•"/>
            </a:pPr>
            <a:r>
              <a:rPr lang="en-US" sz="2800" dirty="0">
                <a:solidFill>
                  <a:srgbClr val="FFFF00"/>
                </a:solidFill>
                <a:latin typeface="Plantagenet Cherokee" panose="02020602070100000000" pitchFamily="18" charset="0"/>
                <a:cs typeface="Times New Roman" panose="02020603050405020304" pitchFamily="18" charset="0"/>
              </a:rPr>
              <a:t>They show </a:t>
            </a:r>
            <a:r>
              <a:rPr lang="en-US" sz="2800" dirty="0" err="1">
                <a:solidFill>
                  <a:srgbClr val="FFFF00"/>
                </a:solidFill>
                <a:latin typeface="Plantagenet Cherokee" panose="02020602070100000000" pitchFamily="18" charset="0"/>
                <a:cs typeface="Times New Roman" panose="02020603050405020304" pitchFamily="18" charset="0"/>
              </a:rPr>
              <a:t>Ambulacural</a:t>
            </a:r>
            <a:r>
              <a:rPr lang="en-US" sz="2800" dirty="0">
                <a:solidFill>
                  <a:srgbClr val="FFFF00"/>
                </a:solidFill>
                <a:latin typeface="Plantagenet Cherokee" panose="02020602070100000000" pitchFamily="18" charset="0"/>
                <a:cs typeface="Times New Roman" panose="02020603050405020304" pitchFamily="18" charset="0"/>
              </a:rPr>
              <a:t> system and Regeneration phenomenon </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They have Oral-aboral surfaces</a:t>
            </a:r>
          </a:p>
          <a:p>
            <a:pPr marL="285750" indent="-285750">
              <a:buFont typeface="Arial" panose="020B0604020202020204" pitchFamily="34" charset="0"/>
              <a:buChar char="•"/>
            </a:pPr>
            <a:r>
              <a:rPr lang="en-US" sz="2800" dirty="0">
                <a:solidFill>
                  <a:schemeClr val="tx1"/>
                </a:solidFill>
                <a:latin typeface="Plantagenet Cherokee" panose="02020602070100000000" pitchFamily="18" charset="0"/>
                <a:cs typeface="Times New Roman" panose="02020603050405020304" pitchFamily="18" charset="0"/>
              </a:rPr>
              <a:t>Star fish, sea urchin, sea cucumber are the examples</a:t>
            </a: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a:p>
            <a:pPr marL="285750" indent="-285750">
              <a:buFont typeface="Arial" panose="020B0604020202020204" pitchFamily="34" charset="0"/>
              <a:buChar char="•"/>
            </a:pPr>
            <a:endParaRPr lang="en-US" sz="3200" dirty="0">
              <a:solidFill>
                <a:schemeClr val="tx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2737402130"/>
      </p:ext>
    </p:extLst>
  </p:cSld>
  <p:clrMapOvr>
    <a:masterClrMapping/>
  </p:clrMapOvr>
  <mc:AlternateContent xmlns:mc="http://schemas.openxmlformats.org/markup-compatibility/2006">
    <mc:Choice xmlns:p14="http://schemas.microsoft.com/office/powerpoint/2010/main" xmlns="" Requires="p14">
      <p:transition spd="med" p14:dur="700" advTm="91479">
        <p:fade/>
      </p:transition>
    </mc:Choice>
    <mc:Fallback>
      <p:transition spd="med" advTm="91479">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1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28A769F-7BA5-4BFD-BFEC-107B4C0CF149}"/>
              </a:ext>
            </a:extLst>
          </p:cNvPr>
          <p:cNvPicPr>
            <a:picLocks noChangeAspect="1"/>
          </p:cNvPicPr>
          <p:nvPr/>
        </p:nvPicPr>
        <p:blipFill>
          <a:blip r:embed="rId2"/>
          <a:stretch>
            <a:fillRect/>
          </a:stretch>
        </p:blipFill>
        <p:spPr>
          <a:xfrm>
            <a:off x="4235117" y="375286"/>
            <a:ext cx="5033123" cy="2415899"/>
          </a:xfrm>
          <a:prstGeom prst="rect">
            <a:avLst/>
          </a:prstGeom>
        </p:spPr>
      </p:pic>
      <p:pic>
        <p:nvPicPr>
          <p:cNvPr id="5" name="Picture 4">
            <a:extLst>
              <a:ext uri="{FF2B5EF4-FFF2-40B4-BE49-F238E27FC236}">
                <a16:creationId xmlns:a16="http://schemas.microsoft.com/office/drawing/2014/main" xmlns="" id="{505B4672-E4B4-441B-AD2E-D992D32186E5}"/>
              </a:ext>
            </a:extLst>
          </p:cNvPr>
          <p:cNvPicPr>
            <a:picLocks noChangeAspect="1"/>
          </p:cNvPicPr>
          <p:nvPr/>
        </p:nvPicPr>
        <p:blipFill>
          <a:blip r:embed="rId3"/>
          <a:stretch>
            <a:fillRect/>
          </a:stretch>
        </p:blipFill>
        <p:spPr>
          <a:xfrm>
            <a:off x="904156" y="3032400"/>
            <a:ext cx="4989444" cy="3326296"/>
          </a:xfrm>
          <a:prstGeom prst="rect">
            <a:avLst/>
          </a:prstGeom>
        </p:spPr>
      </p:pic>
      <p:pic>
        <p:nvPicPr>
          <p:cNvPr id="7" name="Picture 6">
            <a:extLst>
              <a:ext uri="{FF2B5EF4-FFF2-40B4-BE49-F238E27FC236}">
                <a16:creationId xmlns:a16="http://schemas.microsoft.com/office/drawing/2014/main" xmlns="" id="{472133E2-40D8-4DAB-B740-F8931A753227}"/>
              </a:ext>
            </a:extLst>
          </p:cNvPr>
          <p:cNvPicPr>
            <a:picLocks noChangeAspect="1"/>
          </p:cNvPicPr>
          <p:nvPr/>
        </p:nvPicPr>
        <p:blipFill>
          <a:blip r:embed="rId4"/>
          <a:stretch>
            <a:fillRect/>
          </a:stretch>
        </p:blipFill>
        <p:spPr>
          <a:xfrm>
            <a:off x="6587160" y="3291508"/>
            <a:ext cx="4986865" cy="2808080"/>
          </a:xfrm>
          <a:prstGeom prst="rect">
            <a:avLst/>
          </a:prstGeom>
        </p:spPr>
      </p:pic>
      <p:sp>
        <p:nvSpPr>
          <p:cNvPr id="8" name="Rectangle 7">
            <a:extLst>
              <a:ext uri="{FF2B5EF4-FFF2-40B4-BE49-F238E27FC236}">
                <a16:creationId xmlns:a16="http://schemas.microsoft.com/office/drawing/2014/main" xmlns="" id="{D398B727-C31E-497C-950C-6F0042FC84E0}"/>
              </a:ext>
            </a:extLst>
          </p:cNvPr>
          <p:cNvSpPr/>
          <p:nvPr/>
        </p:nvSpPr>
        <p:spPr>
          <a:xfrm>
            <a:off x="4218310" y="499304"/>
            <a:ext cx="1833339" cy="486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bg1"/>
                </a:solidFill>
                <a:latin typeface="Plantagenet Cherokee" panose="02020602070100000000" pitchFamily="18" charset="0"/>
                <a:cs typeface="Times New Roman" panose="02020603050405020304" pitchFamily="18" charset="0"/>
              </a:rPr>
              <a:t>STARFISH</a:t>
            </a:r>
          </a:p>
        </p:txBody>
      </p:sp>
      <p:sp>
        <p:nvSpPr>
          <p:cNvPr id="9" name="Rectangle 8">
            <a:extLst>
              <a:ext uri="{FF2B5EF4-FFF2-40B4-BE49-F238E27FC236}">
                <a16:creationId xmlns:a16="http://schemas.microsoft.com/office/drawing/2014/main" xmlns="" id="{5F6F141F-706B-4A71-8317-903E9F9AE04B}"/>
              </a:ext>
            </a:extLst>
          </p:cNvPr>
          <p:cNvSpPr/>
          <p:nvPr/>
        </p:nvSpPr>
        <p:spPr>
          <a:xfrm>
            <a:off x="2196177" y="3162837"/>
            <a:ext cx="2405402" cy="51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SEA URCHIN</a:t>
            </a:r>
          </a:p>
        </p:txBody>
      </p:sp>
      <p:sp>
        <p:nvSpPr>
          <p:cNvPr id="10" name="Rectangle 9">
            <a:extLst>
              <a:ext uri="{FF2B5EF4-FFF2-40B4-BE49-F238E27FC236}">
                <a16:creationId xmlns:a16="http://schemas.microsoft.com/office/drawing/2014/main" xmlns="" id="{43B44E50-9796-4A17-AFAB-987ED7A91231}"/>
              </a:ext>
            </a:extLst>
          </p:cNvPr>
          <p:cNvSpPr/>
          <p:nvPr/>
        </p:nvSpPr>
        <p:spPr>
          <a:xfrm>
            <a:off x="7713634" y="3328126"/>
            <a:ext cx="2733915" cy="379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latin typeface="Plantagenet Cherokee" panose="02020602070100000000" pitchFamily="18" charset="0"/>
                <a:cs typeface="Times New Roman" panose="02020603050405020304" pitchFamily="18" charset="0"/>
              </a:rPr>
              <a:t>SEA CUCUMBER</a:t>
            </a:r>
          </a:p>
        </p:txBody>
      </p:sp>
      <p:sp>
        <p:nvSpPr>
          <p:cNvPr id="11" name="Arrow: Right 10">
            <a:extLst>
              <a:ext uri="{FF2B5EF4-FFF2-40B4-BE49-F238E27FC236}">
                <a16:creationId xmlns:a16="http://schemas.microsoft.com/office/drawing/2014/main" xmlns="" id="{410A7E6F-AE35-4D19-95FC-D2AF463F1B85}"/>
              </a:ext>
            </a:extLst>
          </p:cNvPr>
          <p:cNvSpPr/>
          <p:nvPr/>
        </p:nvSpPr>
        <p:spPr>
          <a:xfrm>
            <a:off x="617973" y="375286"/>
            <a:ext cx="2024474" cy="1102607"/>
          </a:xfrm>
          <a:prstGeom prst="rightArrow">
            <a:avLst/>
          </a:prstGeom>
          <a:effectLst>
            <a:glow rad="228600">
              <a:schemeClr val="accent4">
                <a:satMod val="175000"/>
                <a:alpha val="40000"/>
              </a:schemeClr>
            </a:glo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Iskoola Pota" panose="020B0502040204020203" pitchFamily="34" charset="0"/>
                <a:cs typeface="Iskoola Pota" panose="020B0502040204020203" pitchFamily="34" charset="0"/>
              </a:rPr>
              <a:t>EXAMPLES</a:t>
            </a:r>
            <a:endParaRPr lang="en-US" b="1" dirty="0">
              <a:latin typeface="Iskoola Pota" panose="020B0502040204020203" pitchFamily="34" charset="0"/>
              <a:cs typeface="Iskoola Pota" panose="020B0502040204020203" pitchFamily="34" charset="0"/>
            </a:endParaRPr>
          </a:p>
        </p:txBody>
      </p:sp>
    </p:spTree>
    <p:extLst>
      <p:ext uri="{BB962C8B-B14F-4D97-AF65-F5344CB8AC3E}">
        <p14:creationId xmlns:p14="http://schemas.microsoft.com/office/powerpoint/2010/main" xmlns="" val="2349710243"/>
      </p:ext>
    </p:extLst>
  </p:cSld>
  <p:clrMapOvr>
    <a:masterClrMapping/>
  </p:clrMapOvr>
  <mc:AlternateContent xmlns:mc="http://schemas.openxmlformats.org/markup-compatibility/2006">
    <mc:Choice xmlns:p14="http://schemas.microsoft.com/office/powerpoint/2010/main" xmlns="" Requires="p14">
      <p:transition spd="med" p14:dur="700" advTm="19028">
        <p:fade/>
      </p:transition>
    </mc:Choice>
    <mc:Fallback>
      <p:transition spd="med" advTm="1902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2028C5FB-E3C6-46AC-9323-F2E0CFA7457E}"/>
              </a:ext>
            </a:extLst>
          </p:cNvPr>
          <p:cNvSpPr txBox="1">
            <a:spLocks/>
          </p:cNvSpPr>
          <p:nvPr/>
        </p:nvSpPr>
        <p:spPr>
          <a:xfrm>
            <a:off x="4540622" y="148037"/>
            <a:ext cx="3110755" cy="1042478"/>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r>
              <a:rPr lang="en-US" sz="4900" dirty="0">
                <a:solidFill>
                  <a:schemeClr val="bg1"/>
                </a:solidFill>
                <a:latin typeface="Algerian" panose="04020705040A02060702" pitchFamily="82" charset="0"/>
                <a:ea typeface="+mj-ea"/>
                <a:cs typeface="Aharoni" panose="02010803020104030203" pitchFamily="2" charset="-79"/>
              </a:rPr>
              <a:t>ANIMALS</a:t>
            </a:r>
          </a:p>
        </p:txBody>
      </p:sp>
      <p:sp>
        <p:nvSpPr>
          <p:cNvPr id="4" name="Arrow: Right 3">
            <a:extLst>
              <a:ext uri="{FF2B5EF4-FFF2-40B4-BE49-F238E27FC236}">
                <a16:creationId xmlns:a16="http://schemas.microsoft.com/office/drawing/2014/main" xmlns="" id="{44122028-EAC8-4484-B468-E59A892074E2}"/>
              </a:ext>
            </a:extLst>
          </p:cNvPr>
          <p:cNvSpPr/>
          <p:nvPr/>
        </p:nvSpPr>
        <p:spPr>
          <a:xfrm>
            <a:off x="2767913" y="1379357"/>
            <a:ext cx="2748072" cy="2049643"/>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Plantagenet Cherokee" panose="02020602070100000000" pitchFamily="18" charset="0"/>
              </a:rPr>
              <a:t>Vertebrates</a:t>
            </a:r>
            <a:endParaRPr lang="en-US" sz="2600" dirty="0">
              <a:solidFill>
                <a:schemeClr val="tx1"/>
              </a:solidFill>
              <a:latin typeface="Plantagenet Cherokee" panose="02020602070100000000" pitchFamily="18" charset="0"/>
            </a:endParaRPr>
          </a:p>
        </p:txBody>
      </p:sp>
      <p:sp>
        <p:nvSpPr>
          <p:cNvPr id="5" name="Arrow: Right 4">
            <a:extLst>
              <a:ext uri="{FF2B5EF4-FFF2-40B4-BE49-F238E27FC236}">
                <a16:creationId xmlns:a16="http://schemas.microsoft.com/office/drawing/2014/main" xmlns="" id="{730A489E-CCCE-4596-8AEB-43C4659A87B2}"/>
              </a:ext>
            </a:extLst>
          </p:cNvPr>
          <p:cNvSpPr/>
          <p:nvPr/>
        </p:nvSpPr>
        <p:spPr>
          <a:xfrm>
            <a:off x="2767912" y="4085495"/>
            <a:ext cx="2748073" cy="1917120"/>
          </a:xfrm>
          <a:prstGeom prst="rightArrow">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Plantagenet Cherokee" panose="02020602070100000000" pitchFamily="18" charset="0"/>
              </a:rPr>
              <a:t>Invertebrates</a:t>
            </a:r>
            <a:endParaRPr lang="en-US" sz="2600" dirty="0">
              <a:solidFill>
                <a:srgbClr val="000000"/>
              </a:solidFill>
              <a:latin typeface="Plantagenet Cherokee" panose="02020602070100000000" pitchFamily="18" charset="0"/>
            </a:endParaRPr>
          </a:p>
        </p:txBody>
      </p:sp>
      <p:pic>
        <p:nvPicPr>
          <p:cNvPr id="7" name="Picture 6">
            <a:extLst>
              <a:ext uri="{FF2B5EF4-FFF2-40B4-BE49-F238E27FC236}">
                <a16:creationId xmlns:a16="http://schemas.microsoft.com/office/drawing/2014/main" xmlns="" id="{AEC40D97-DC74-4772-BD24-47094925BFAD}"/>
              </a:ext>
            </a:extLst>
          </p:cNvPr>
          <p:cNvPicPr>
            <a:picLocks noChangeAspect="1"/>
          </p:cNvPicPr>
          <p:nvPr/>
        </p:nvPicPr>
        <p:blipFill>
          <a:blip r:embed="rId2"/>
          <a:stretch>
            <a:fillRect/>
          </a:stretch>
        </p:blipFill>
        <p:spPr>
          <a:xfrm>
            <a:off x="5878666" y="1379357"/>
            <a:ext cx="3545421" cy="2358887"/>
          </a:xfrm>
          <a:prstGeom prst="rect">
            <a:avLst/>
          </a:prstGeom>
        </p:spPr>
      </p:pic>
      <p:pic>
        <p:nvPicPr>
          <p:cNvPr id="9" name="Picture 8">
            <a:extLst>
              <a:ext uri="{FF2B5EF4-FFF2-40B4-BE49-F238E27FC236}">
                <a16:creationId xmlns:a16="http://schemas.microsoft.com/office/drawing/2014/main" xmlns="" id="{FE25C907-F04D-4F02-BDB4-959E16F2372E}"/>
              </a:ext>
            </a:extLst>
          </p:cNvPr>
          <p:cNvPicPr>
            <a:picLocks noChangeAspect="1"/>
          </p:cNvPicPr>
          <p:nvPr/>
        </p:nvPicPr>
        <p:blipFill>
          <a:blip r:embed="rId3"/>
          <a:stretch>
            <a:fillRect/>
          </a:stretch>
        </p:blipFill>
        <p:spPr>
          <a:xfrm>
            <a:off x="6051839" y="3927086"/>
            <a:ext cx="3199073" cy="2289337"/>
          </a:xfrm>
          <a:prstGeom prst="rect">
            <a:avLst/>
          </a:prstGeom>
        </p:spPr>
      </p:pic>
    </p:spTree>
    <p:extLst>
      <p:ext uri="{BB962C8B-B14F-4D97-AF65-F5344CB8AC3E}">
        <p14:creationId xmlns:p14="http://schemas.microsoft.com/office/powerpoint/2010/main" xmlns="" val="3266402950"/>
      </p:ext>
    </p:extLst>
  </p:cSld>
  <p:clrMapOvr>
    <a:masterClrMapping/>
  </p:clrMapOvr>
  <mc:AlternateContent xmlns:mc="http://schemas.openxmlformats.org/markup-compatibility/2006">
    <mc:Choice xmlns:p14="http://schemas.microsoft.com/office/powerpoint/2010/main" xmlns="" Requires="p14">
      <p:transition spd="med" p14:dur="700" advTm="7452">
        <p:fade/>
      </p:transition>
    </mc:Choice>
    <mc:Fallback>
      <p:transition spd="med" advTm="745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89BA277-DBD2-487A-B59E-51AC962999A3}"/>
              </a:ext>
            </a:extLst>
          </p:cNvPr>
          <p:cNvPicPr>
            <a:picLocks noChangeAspect="1"/>
          </p:cNvPicPr>
          <p:nvPr/>
        </p:nvPicPr>
        <p:blipFill>
          <a:blip r:embed="rId2"/>
          <a:stretch>
            <a:fillRect/>
          </a:stretch>
        </p:blipFill>
        <p:spPr>
          <a:xfrm>
            <a:off x="1776219" y="2041446"/>
            <a:ext cx="8639561" cy="4720364"/>
          </a:xfrm>
          <a:prstGeom prst="rect">
            <a:avLst/>
          </a:prstGeom>
        </p:spPr>
      </p:pic>
      <p:sp>
        <p:nvSpPr>
          <p:cNvPr id="5" name="Subtitle 2">
            <a:extLst>
              <a:ext uri="{FF2B5EF4-FFF2-40B4-BE49-F238E27FC236}">
                <a16:creationId xmlns:a16="http://schemas.microsoft.com/office/drawing/2014/main" xmlns="" id="{3E5F6CC7-F9C7-4654-8710-941FC697D8D3}"/>
              </a:ext>
            </a:extLst>
          </p:cNvPr>
          <p:cNvSpPr txBox="1">
            <a:spLocks/>
          </p:cNvSpPr>
          <p:nvPr/>
        </p:nvSpPr>
        <p:spPr>
          <a:xfrm>
            <a:off x="3232295" y="1141316"/>
            <a:ext cx="5727405" cy="803940"/>
          </a:xfrm>
          <a:prstGeom prst="rect">
            <a:avLst/>
          </a:prstGeom>
          <a:solidFill>
            <a:srgbClr val="FFFF00"/>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marL="457200" indent="-457200" algn="l">
              <a:buFont typeface="Arial" panose="020B0604020202020204" pitchFamily="34" charset="0"/>
              <a:buChar char="•"/>
            </a:pPr>
            <a:r>
              <a:rPr lang="en-US" sz="2600" cap="none" dirty="0">
                <a:solidFill>
                  <a:schemeClr val="bg1"/>
                </a:solidFill>
                <a:latin typeface="Plantagenet Cherokee" panose="02020602070100000000" pitchFamily="18" charset="0"/>
                <a:cs typeface="Times New Roman" panose="02020603050405020304" pitchFamily="18" charset="0"/>
              </a:rPr>
              <a:t>No internal backbone or skeleton </a:t>
            </a:r>
          </a:p>
        </p:txBody>
      </p:sp>
      <p:sp>
        <p:nvSpPr>
          <p:cNvPr id="2" name="Title 1">
            <a:extLst>
              <a:ext uri="{FF2B5EF4-FFF2-40B4-BE49-F238E27FC236}">
                <a16:creationId xmlns:a16="http://schemas.microsoft.com/office/drawing/2014/main" xmlns="" id="{ABAE9F02-14B1-4A4C-B35B-6D72B6F9921A}"/>
              </a:ext>
            </a:extLst>
          </p:cNvPr>
          <p:cNvSpPr txBox="1">
            <a:spLocks/>
          </p:cNvSpPr>
          <p:nvPr/>
        </p:nvSpPr>
        <p:spPr>
          <a:xfrm>
            <a:off x="3232295" y="96190"/>
            <a:ext cx="5727405" cy="1045126"/>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5400" dirty="0">
                <a:solidFill>
                  <a:schemeClr val="bg1"/>
                </a:solidFill>
                <a:latin typeface="Algerian" panose="04020705040A02060702" pitchFamily="82" charset="0"/>
                <a:cs typeface="Aharoni" panose="02010803020104030203" pitchFamily="2" charset="-79"/>
              </a:rPr>
              <a:t>invertebrates</a:t>
            </a:r>
          </a:p>
        </p:txBody>
      </p:sp>
    </p:spTree>
    <p:extLst>
      <p:ext uri="{BB962C8B-B14F-4D97-AF65-F5344CB8AC3E}">
        <p14:creationId xmlns:p14="http://schemas.microsoft.com/office/powerpoint/2010/main" xmlns="" val="3931186118"/>
      </p:ext>
    </p:extLst>
  </p:cSld>
  <p:clrMapOvr>
    <a:masterClrMapping/>
  </p:clrMapOvr>
  <mc:AlternateContent xmlns:mc="http://schemas.openxmlformats.org/markup-compatibility/2006">
    <mc:Choice xmlns:p14="http://schemas.microsoft.com/office/powerpoint/2010/main" xmlns="" Requires="p14">
      <p:transition spd="med" p14:dur="700" advTm="23767">
        <p:fade/>
      </p:transition>
    </mc:Choice>
    <mc:Fallback>
      <p:transition spd="med" advTm="2376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C4115-EFD0-4214-A5B1-2C34D6FABE05}"/>
              </a:ext>
            </a:extLst>
          </p:cNvPr>
          <p:cNvSpPr txBox="1">
            <a:spLocks/>
          </p:cNvSpPr>
          <p:nvPr/>
        </p:nvSpPr>
        <p:spPr>
          <a:xfrm>
            <a:off x="1086678" y="200579"/>
            <a:ext cx="10018644" cy="81983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5400" dirty="0">
                <a:solidFill>
                  <a:schemeClr val="bg1"/>
                </a:solidFill>
                <a:latin typeface="Algerian" panose="04020705040A02060702" pitchFamily="82" charset="0"/>
                <a:cs typeface="Aharoni" panose="02010803020104030203" pitchFamily="2" charset="-79"/>
              </a:rPr>
              <a:t>General characteristics of invertebrates</a:t>
            </a:r>
          </a:p>
        </p:txBody>
      </p:sp>
      <p:sp>
        <p:nvSpPr>
          <p:cNvPr id="4" name="Subtitle 2">
            <a:extLst>
              <a:ext uri="{FF2B5EF4-FFF2-40B4-BE49-F238E27FC236}">
                <a16:creationId xmlns:a16="http://schemas.microsoft.com/office/drawing/2014/main" xmlns="" id="{9E12D8AA-72AD-4941-A673-AEE34896CAC4}"/>
              </a:ext>
            </a:extLst>
          </p:cNvPr>
          <p:cNvSpPr txBox="1">
            <a:spLocks/>
          </p:cNvSpPr>
          <p:nvPr/>
        </p:nvSpPr>
        <p:spPr>
          <a:xfrm>
            <a:off x="1086678" y="1205947"/>
            <a:ext cx="10018644" cy="5451473"/>
          </a:xfrm>
          <a:prstGeom prst="rect">
            <a:avLst/>
          </a:prstGeom>
          <a:solidFill>
            <a:schemeClr val="accent3">
              <a:lumMod val="60000"/>
              <a:lumOff val="4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marL="457200" indent="-457200" algn="l">
              <a:buFont typeface="Arial" panose="020B0604020202020204" pitchFamily="34" charset="0"/>
              <a:buChar char="•"/>
            </a:pPr>
            <a:r>
              <a:rPr lang="en-US" sz="2600" b="1" cap="none" dirty="0">
                <a:solidFill>
                  <a:srgbClr val="002060"/>
                </a:solidFill>
                <a:latin typeface="Plantagenet Cherokee" panose="02020602070100000000" pitchFamily="18" charset="0"/>
                <a:cs typeface="Times New Roman" panose="02020603050405020304" pitchFamily="18" charset="0"/>
              </a:rPr>
              <a:t>Habitat: </a:t>
            </a:r>
            <a:r>
              <a:rPr lang="en-US" sz="2400" cap="none" dirty="0">
                <a:solidFill>
                  <a:schemeClr val="bg1"/>
                </a:solidFill>
                <a:latin typeface="Plantagenet Cherokee" panose="02020602070100000000" pitchFamily="18" charset="0"/>
                <a:cs typeface="Times New Roman" panose="02020603050405020304" pitchFamily="18" charset="0"/>
              </a:rPr>
              <a:t>All the 30 phyla most probably originated in the sea, but not all have successfully invaded the land or its freshwater habitats. About 80 per cent are found in the terrestrial habitats. No doubt Porifera, </a:t>
            </a:r>
            <a:r>
              <a:rPr lang="en-US" sz="2400" cap="none" dirty="0" err="1">
                <a:solidFill>
                  <a:schemeClr val="bg1"/>
                </a:solidFill>
                <a:latin typeface="Plantagenet Cherokee" panose="02020602070100000000" pitchFamily="18" charset="0"/>
                <a:cs typeface="Times New Roman" panose="02020603050405020304" pitchFamily="18" charset="0"/>
              </a:rPr>
              <a:t>Coelenterata</a:t>
            </a:r>
            <a:r>
              <a:rPr lang="en-US" sz="2400" cap="none" dirty="0">
                <a:solidFill>
                  <a:schemeClr val="bg1"/>
                </a:solidFill>
                <a:latin typeface="Plantagenet Cherokee" panose="02020602070100000000" pitchFamily="18" charset="0"/>
                <a:cs typeface="Times New Roman" panose="02020603050405020304" pitchFamily="18" charset="0"/>
              </a:rPr>
              <a:t> are represented in freshwaters but by fewer species than in the seawaters.</a:t>
            </a:r>
          </a:p>
          <a:p>
            <a:pPr marL="457200" indent="-457200" algn="l">
              <a:buFont typeface="Arial" panose="020B0604020202020204" pitchFamily="34" charset="0"/>
              <a:buChar char="•"/>
            </a:pPr>
            <a:r>
              <a:rPr lang="en-US" sz="2400" b="1" cap="none" dirty="0">
                <a:solidFill>
                  <a:srgbClr val="002060"/>
                </a:solidFill>
                <a:latin typeface="Plantagenet Cherokee" panose="02020602070100000000" pitchFamily="18" charset="0"/>
                <a:cs typeface="Times New Roman" panose="02020603050405020304" pitchFamily="18" charset="0"/>
              </a:rPr>
              <a:t>Shape:</a:t>
            </a:r>
            <a:r>
              <a:rPr lang="en-US" sz="2600" b="1" cap="none" dirty="0">
                <a:solidFill>
                  <a:srgbClr val="002060"/>
                </a:solidFill>
                <a:latin typeface="Plantagenet Cherokee" panose="02020602070100000000" pitchFamily="18" charset="0"/>
                <a:cs typeface="Times New Roman" panose="02020603050405020304" pitchFamily="18" charset="0"/>
              </a:rPr>
              <a:t> </a:t>
            </a:r>
            <a:r>
              <a:rPr lang="en-US" sz="2400" cap="none" dirty="0">
                <a:solidFill>
                  <a:schemeClr val="bg1"/>
                </a:solidFill>
                <a:latin typeface="Plantagenet Cherokee" panose="02020602070100000000" pitchFamily="18" charset="0"/>
                <a:cs typeface="Times New Roman" panose="02020603050405020304" pitchFamily="18" charset="0"/>
              </a:rPr>
              <a:t>Animals of varied shapes are included in the invertebrates. Amoeba possesses an irregular ever-changing body shape, sponges and coelenterates display plant-like appearance, flatworms are leaf-like or ribbon-shaped and annelids, nematodes are vermiform, while the starfishes are star-shaped, </a:t>
            </a:r>
            <a:r>
              <a:rPr lang="en-US" sz="2400" cap="none" dirty="0" err="1">
                <a:solidFill>
                  <a:schemeClr val="bg1"/>
                </a:solidFill>
                <a:latin typeface="Plantagenet Cherokee" panose="02020602070100000000" pitchFamily="18" charset="0"/>
                <a:cs typeface="Times New Roman" panose="02020603050405020304" pitchFamily="18" charset="0"/>
              </a:rPr>
              <a:t>etc</a:t>
            </a:r>
            <a:endParaRPr lang="en-US" sz="2400" cap="none" dirty="0">
              <a:solidFill>
                <a:schemeClr val="bg1"/>
              </a:solidFill>
              <a:latin typeface="Plantagenet Cherokee" panose="02020602070100000000" pitchFamily="18" charset="0"/>
              <a:cs typeface="Times New Roman" panose="02020603050405020304" pitchFamily="18" charset="0"/>
            </a:endParaRPr>
          </a:p>
          <a:p>
            <a:pPr marL="457200" indent="-457200" algn="l">
              <a:buFont typeface="Arial" panose="020B0604020202020204" pitchFamily="34" charset="0"/>
              <a:buChar char="•"/>
            </a:pPr>
            <a:endParaRPr lang="en-US" sz="2600" cap="none" dirty="0">
              <a:solidFill>
                <a:schemeClr val="bg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128343167"/>
      </p:ext>
    </p:extLst>
  </p:cSld>
  <p:clrMapOvr>
    <a:masterClrMapping/>
  </p:clrMapOvr>
  <mc:AlternateContent xmlns:mc="http://schemas.openxmlformats.org/markup-compatibility/2006">
    <mc:Choice xmlns:p14="http://schemas.microsoft.com/office/powerpoint/2010/main" xmlns="" Requires="p14">
      <p:transition spd="med" p14:dur="700" advTm="58514">
        <p:fade/>
      </p:transition>
    </mc:Choice>
    <mc:Fallback>
      <p:transition spd="med" advTm="5851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CDFCED08-EB4F-4458-92B5-3CD6E7019A74}"/>
              </a:ext>
            </a:extLst>
          </p:cNvPr>
          <p:cNvSpPr txBox="1">
            <a:spLocks/>
          </p:cNvSpPr>
          <p:nvPr/>
        </p:nvSpPr>
        <p:spPr>
          <a:xfrm>
            <a:off x="1139687" y="92765"/>
            <a:ext cx="10031896" cy="6665844"/>
          </a:xfrm>
          <a:prstGeom prst="rect">
            <a:avLst/>
          </a:prstGeom>
          <a:solidFill>
            <a:schemeClr val="accent3">
              <a:lumMod val="60000"/>
              <a:lumOff val="40000"/>
            </a:schemeClr>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marL="457200" indent="-457200" algn="l">
              <a:buFont typeface="Arial" panose="020B0604020202020204" pitchFamily="34" charset="0"/>
              <a:buChar char="•"/>
            </a:pPr>
            <a:r>
              <a:rPr lang="en-US" sz="2600" b="1" cap="none" dirty="0">
                <a:solidFill>
                  <a:srgbClr val="002060"/>
                </a:solidFill>
                <a:latin typeface="Plantagenet Cherokee" panose="02020602070100000000" pitchFamily="18" charset="0"/>
                <a:cs typeface="Times New Roman" panose="02020603050405020304" pitchFamily="18" charset="0"/>
              </a:rPr>
              <a:t>Size: </a:t>
            </a:r>
            <a:r>
              <a:rPr lang="en-US" sz="2600" cap="none" dirty="0">
                <a:solidFill>
                  <a:schemeClr val="bg1"/>
                </a:solidFill>
                <a:latin typeface="Plantagenet Cherokee" panose="02020602070100000000" pitchFamily="18" charset="0"/>
                <a:cs typeface="Times New Roman" panose="02020603050405020304" pitchFamily="18" charset="0"/>
              </a:rPr>
              <a:t>The invertebrate animals exhibit a great variation in size. They range from microscopic protozoans to large-sized cephalopods.</a:t>
            </a:r>
            <a:endParaRPr lang="en-US" sz="2400" cap="none" dirty="0">
              <a:solidFill>
                <a:schemeClr val="bg1"/>
              </a:solidFill>
              <a:latin typeface="Plantagenet Cherokee" panose="02020602070100000000" pitchFamily="18" charset="0"/>
              <a:cs typeface="Times New Roman" panose="02020603050405020304" pitchFamily="18" charset="0"/>
            </a:endParaRPr>
          </a:p>
          <a:p>
            <a:pPr marL="457200" indent="-457200" algn="l">
              <a:buFont typeface="Arial" panose="020B0604020202020204" pitchFamily="34" charset="0"/>
              <a:buChar char="•"/>
            </a:pPr>
            <a:r>
              <a:rPr lang="en-US" sz="2400" b="1" cap="none" dirty="0">
                <a:solidFill>
                  <a:srgbClr val="002060"/>
                </a:solidFill>
                <a:latin typeface="Plantagenet Cherokee" panose="02020602070100000000" pitchFamily="18" charset="0"/>
                <a:cs typeface="Times New Roman" panose="02020603050405020304" pitchFamily="18" charset="0"/>
              </a:rPr>
              <a:t>Symmetry: </a:t>
            </a:r>
            <a:r>
              <a:rPr lang="en-US" sz="2400" cap="none" dirty="0">
                <a:solidFill>
                  <a:schemeClr val="bg1"/>
                </a:solidFill>
                <a:latin typeface="Plantagenet Cherokee" panose="02020602070100000000" pitchFamily="18" charset="0"/>
                <a:cs typeface="Times New Roman" panose="02020603050405020304" pitchFamily="18" charset="0"/>
              </a:rPr>
              <a:t>Invertebrates represent all types of symmetries. Protozoans display bilateral as well as radial symmetry. Some are asymmetrical. Sponges are either asymmetrical or radially symmetrical. Coelenterates are radially symmetrical. The members of the remaining phyla are mostly bilaterally symmetrical. </a:t>
            </a:r>
          </a:p>
          <a:p>
            <a:pPr marL="457200" indent="-457200" algn="l">
              <a:buFont typeface="Arial" panose="020B0604020202020204" pitchFamily="34" charset="0"/>
              <a:buChar char="•"/>
            </a:pPr>
            <a:r>
              <a:rPr lang="en-US" sz="2400" b="1" cap="none" dirty="0">
                <a:solidFill>
                  <a:srgbClr val="002060"/>
                </a:solidFill>
                <a:latin typeface="Plantagenet Cherokee" panose="02020602070100000000" pitchFamily="18" charset="0"/>
                <a:cs typeface="Times New Roman" panose="02020603050405020304" pitchFamily="18" charset="0"/>
              </a:rPr>
              <a:t>Grades of Organization: </a:t>
            </a:r>
            <a:r>
              <a:rPr lang="en-US" sz="2400" cap="none" dirty="0">
                <a:solidFill>
                  <a:schemeClr val="bg1"/>
                </a:solidFill>
                <a:latin typeface="Plantagenet Cherokee" panose="02020602070100000000" pitchFamily="18" charset="0"/>
                <a:cs typeface="Times New Roman" panose="02020603050405020304" pitchFamily="18" charset="0"/>
              </a:rPr>
              <a:t>Invertebrates display all grades of organization. The protoplasmic grade is seen in Protozoa. The cellular grade is characteristic of sponges. The cell-tissue grade is observed in coelenterates. The tissue-organ grade is exhibited by flatworms. The organ-system grade organization is characteristic of all higher invertebrates. </a:t>
            </a:r>
            <a:endParaRPr lang="en-US" sz="2600" cap="none" dirty="0">
              <a:solidFill>
                <a:schemeClr val="bg1"/>
              </a:solidFill>
              <a:latin typeface="Plantagenet Cherokee" panose="02020602070100000000" pitchFamily="18" charset="0"/>
              <a:cs typeface="Times New Roman" panose="02020603050405020304" pitchFamily="18" charset="0"/>
            </a:endParaRPr>
          </a:p>
        </p:txBody>
      </p:sp>
    </p:spTree>
    <p:extLst>
      <p:ext uri="{BB962C8B-B14F-4D97-AF65-F5344CB8AC3E}">
        <p14:creationId xmlns:p14="http://schemas.microsoft.com/office/powerpoint/2010/main" xmlns="" val="3580173479"/>
      </p:ext>
    </p:extLst>
  </p:cSld>
  <p:clrMapOvr>
    <a:masterClrMapping/>
  </p:clrMapOvr>
  <mc:AlternateContent xmlns:mc="http://schemas.openxmlformats.org/markup-compatibility/2006">
    <mc:Choice xmlns:p14="http://schemas.microsoft.com/office/powerpoint/2010/main" xmlns="" Requires="p14">
      <p:transition spd="med" p14:dur="700" advTm="102646">
        <p:fade/>
      </p:transition>
    </mc:Choice>
    <mc:Fallback>
      <p:transition spd="med" advTm="10264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1373A-1CBF-43C7-847E-46CA9D0C3D1D}"/>
              </a:ext>
            </a:extLst>
          </p:cNvPr>
          <p:cNvSpPr txBox="1">
            <a:spLocks/>
          </p:cNvSpPr>
          <p:nvPr/>
        </p:nvSpPr>
        <p:spPr>
          <a:xfrm>
            <a:off x="1086678" y="200579"/>
            <a:ext cx="10018644" cy="81983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000" kern="1200" cap="all" baseline="0">
                <a:solidFill>
                  <a:schemeClr val="tx1"/>
                </a:solidFill>
                <a:effectLst/>
                <a:latin typeface="+mj-lt"/>
                <a:ea typeface="+mj-ea"/>
                <a:cs typeface="+mj-cs"/>
              </a:defRPr>
            </a:lvl1pPr>
          </a:lstStyle>
          <a:p>
            <a:r>
              <a:rPr lang="en-US" sz="5400" dirty="0">
                <a:solidFill>
                  <a:schemeClr val="bg1"/>
                </a:solidFill>
                <a:latin typeface="Algerian" panose="04020705040A02060702" pitchFamily="82" charset="0"/>
                <a:cs typeface="Aharoni" panose="02010803020104030203" pitchFamily="2" charset="-79"/>
              </a:rPr>
              <a:t>Classification of invertebrates</a:t>
            </a:r>
          </a:p>
        </p:txBody>
      </p:sp>
      <p:sp>
        <p:nvSpPr>
          <p:cNvPr id="3" name="Subtitle 2">
            <a:extLst>
              <a:ext uri="{FF2B5EF4-FFF2-40B4-BE49-F238E27FC236}">
                <a16:creationId xmlns:a16="http://schemas.microsoft.com/office/drawing/2014/main" xmlns="" id="{D4F04BB1-83CA-40D8-8C3B-C371F32560FF}"/>
              </a:ext>
            </a:extLst>
          </p:cNvPr>
          <p:cNvSpPr txBox="1">
            <a:spLocks/>
          </p:cNvSpPr>
          <p:nvPr/>
        </p:nvSpPr>
        <p:spPr>
          <a:xfrm>
            <a:off x="1481774" y="2544417"/>
            <a:ext cx="9623548" cy="4113004"/>
          </a:xfrm>
          <a:prstGeom prst="rect">
            <a:avLst/>
          </a:prstGeom>
          <a:solidFill>
            <a:srgbClr val="FFFF00"/>
          </a:solidFill>
          <a:ln>
            <a:solidFill>
              <a:schemeClr val="bg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dk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dk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dk1"/>
                </a:solidFill>
                <a:effectLst/>
                <a:latin typeface="+mn-lt"/>
                <a:ea typeface="+mn-ea"/>
                <a:cs typeface="+mn-cs"/>
              </a:defRPr>
            </a:lvl9pPr>
          </a:lstStyle>
          <a:p>
            <a:pPr marL="457200" indent="-457200" algn="l">
              <a:buFont typeface="Arial" panose="020B0604020202020204" pitchFamily="34" charset="0"/>
              <a:buChar char="•"/>
            </a:pPr>
            <a:r>
              <a:rPr lang="en-US" sz="2600" cap="none" dirty="0">
                <a:solidFill>
                  <a:schemeClr val="bg1"/>
                </a:solidFill>
                <a:latin typeface="Plantagenet Cherokee" panose="02020602070100000000" pitchFamily="18" charset="0"/>
                <a:cs typeface="Times New Roman" panose="02020603050405020304" pitchFamily="18" charset="0"/>
              </a:rPr>
              <a:t>The organization of invertebrates into each phyla is based on their evolutionary relationships to each other. Within each phyla, the organisms share certain traits and a certain level of structural organization. </a:t>
            </a:r>
          </a:p>
          <a:p>
            <a:pPr marL="457200" indent="-457200" algn="l">
              <a:buFont typeface="Arial" panose="020B0604020202020204" pitchFamily="34" charset="0"/>
              <a:buChar char="•"/>
            </a:pPr>
            <a:r>
              <a:rPr lang="en-US" sz="2600" cap="none" dirty="0">
                <a:solidFill>
                  <a:schemeClr val="bg1"/>
                </a:solidFill>
                <a:latin typeface="Plantagenet Cherokee" panose="02020602070100000000" pitchFamily="18" charset="0"/>
                <a:cs typeface="Times New Roman" panose="02020603050405020304" pitchFamily="18" charset="0"/>
              </a:rPr>
              <a:t>Invertebrates can be classified into several main categories.</a:t>
            </a:r>
          </a:p>
          <a:p>
            <a:pPr marL="457200" indent="-457200" algn="l">
              <a:buFont typeface="Arial" panose="020B0604020202020204" pitchFamily="34" charset="0"/>
              <a:buChar char="•"/>
            </a:pPr>
            <a:r>
              <a:rPr lang="en-US" sz="2600" cap="none" dirty="0">
                <a:solidFill>
                  <a:schemeClr val="bg1"/>
                </a:solidFill>
                <a:latin typeface="Plantagenet Cherokee" panose="02020602070100000000" pitchFamily="18" charset="0"/>
                <a:cs typeface="Times New Roman" panose="02020603050405020304" pitchFamily="18" charset="0"/>
              </a:rPr>
              <a:t>Some of which are taxonomically debatable but still used for convenience </a:t>
            </a:r>
          </a:p>
          <a:p>
            <a:pPr marL="457200" indent="-457200" algn="l">
              <a:buFont typeface="Arial" panose="020B0604020202020204" pitchFamily="34" charset="0"/>
              <a:buChar char="•"/>
            </a:pPr>
            <a:endParaRPr lang="en-US" sz="2600" cap="none" dirty="0">
              <a:solidFill>
                <a:schemeClr val="bg1"/>
              </a:solidFill>
              <a:latin typeface="Plantagenet Cherokee" panose="02020602070100000000" pitchFamily="18" charset="0"/>
              <a:cs typeface="Times New Roman" panose="02020603050405020304" pitchFamily="18" charset="0"/>
            </a:endParaRPr>
          </a:p>
          <a:p>
            <a:pPr marL="457200" indent="-457200" algn="l">
              <a:buFont typeface="Arial" panose="020B0604020202020204" pitchFamily="34" charset="0"/>
              <a:buChar char="•"/>
            </a:pPr>
            <a:endParaRPr lang="en-US" sz="2600" cap="none" dirty="0">
              <a:solidFill>
                <a:schemeClr val="bg1"/>
              </a:solidFill>
              <a:latin typeface="Plantagenet Cherokee" panose="02020602070100000000"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F3A9A541-AE0B-4E14-B265-B1B4AD90CE89}"/>
              </a:ext>
            </a:extLst>
          </p:cNvPr>
          <p:cNvSpPr/>
          <p:nvPr/>
        </p:nvSpPr>
        <p:spPr>
          <a:xfrm>
            <a:off x="145773" y="1245705"/>
            <a:ext cx="2239617" cy="1298712"/>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Why they classify?</a:t>
            </a:r>
          </a:p>
        </p:txBody>
      </p:sp>
    </p:spTree>
    <p:extLst>
      <p:ext uri="{BB962C8B-B14F-4D97-AF65-F5344CB8AC3E}">
        <p14:creationId xmlns:p14="http://schemas.microsoft.com/office/powerpoint/2010/main" xmlns="" val="2317201001"/>
      </p:ext>
    </p:extLst>
  </p:cSld>
  <p:clrMapOvr>
    <a:masterClrMapping/>
  </p:clrMapOvr>
  <mc:AlternateContent xmlns:mc="http://schemas.openxmlformats.org/markup-compatibility/2006">
    <mc:Choice xmlns:p14="http://schemas.microsoft.com/office/powerpoint/2010/main" xmlns="" Requires="p14">
      <p:transition spd="med" p14:dur="700" advTm="46135">
        <p:fade/>
      </p:transition>
    </mc:Choice>
    <mc:Fallback>
      <p:transition spd="med" advTm="4613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C289DE5-7BC4-40B6-B073-21320EE47788}"/>
              </a:ext>
            </a:extLst>
          </p:cNvPr>
          <p:cNvSpPr/>
          <p:nvPr/>
        </p:nvSpPr>
        <p:spPr>
          <a:xfrm>
            <a:off x="435045" y="145924"/>
            <a:ext cx="4976193" cy="106017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schemeClr val="tx1"/>
                </a:solidFill>
                <a:latin typeface="Algerian" panose="04020705040A02060702" pitchFamily="82" charset="0"/>
                <a:ea typeface="+mj-ea"/>
                <a:cs typeface="Aharoni" panose="02010803020104030203" pitchFamily="2" charset="-79"/>
              </a:rPr>
              <a:t>Invertebrates classify into 9 </a:t>
            </a:r>
            <a:r>
              <a:rPr lang="en-US" sz="2800" dirty="0" err="1">
                <a:solidFill>
                  <a:schemeClr val="tx1"/>
                </a:solidFill>
                <a:latin typeface="Algerian" panose="04020705040A02060702" pitchFamily="82" charset="0"/>
                <a:ea typeface="+mj-ea"/>
                <a:cs typeface="Aharoni" panose="02010803020104030203" pitchFamily="2" charset="-79"/>
              </a:rPr>
              <a:t>phylums</a:t>
            </a:r>
            <a:r>
              <a:rPr lang="en-US" sz="2800" dirty="0">
                <a:solidFill>
                  <a:schemeClr val="tx1"/>
                </a:solidFill>
                <a:latin typeface="Algerian" panose="04020705040A02060702" pitchFamily="82" charset="0"/>
                <a:ea typeface="+mj-ea"/>
                <a:cs typeface="Aharoni" panose="02010803020104030203" pitchFamily="2" charset="-79"/>
              </a:rPr>
              <a:t>;</a:t>
            </a:r>
          </a:p>
        </p:txBody>
      </p:sp>
      <p:cxnSp>
        <p:nvCxnSpPr>
          <p:cNvPr id="4" name="Straight Arrow Connector 3">
            <a:extLst>
              <a:ext uri="{FF2B5EF4-FFF2-40B4-BE49-F238E27FC236}">
                <a16:creationId xmlns:a16="http://schemas.microsoft.com/office/drawing/2014/main" xmlns="" id="{6D62B532-B584-4B6B-8FEF-C11558FB0E23}"/>
              </a:ext>
            </a:extLst>
          </p:cNvPr>
          <p:cNvCxnSpPr>
            <a:cxnSpLocks/>
          </p:cNvCxnSpPr>
          <p:nvPr/>
        </p:nvCxnSpPr>
        <p:spPr>
          <a:xfrm>
            <a:off x="2090529" y="1591408"/>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B162F604-08CD-4337-A583-B935FCCB05D9}"/>
              </a:ext>
            </a:extLst>
          </p:cNvPr>
          <p:cNvCxnSpPr>
            <a:cxnSpLocks/>
          </p:cNvCxnSpPr>
          <p:nvPr/>
        </p:nvCxnSpPr>
        <p:spPr>
          <a:xfrm>
            <a:off x="2090529" y="2761398"/>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5C8CBCAA-DC8E-4D5F-BB46-D74BD9C5D8D6}"/>
              </a:ext>
            </a:extLst>
          </p:cNvPr>
          <p:cNvCxnSpPr>
            <a:cxnSpLocks/>
          </p:cNvCxnSpPr>
          <p:nvPr/>
        </p:nvCxnSpPr>
        <p:spPr>
          <a:xfrm>
            <a:off x="2073965" y="2199856"/>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06295958-ABA6-4B19-B9BB-36760BE21AD2}"/>
              </a:ext>
            </a:extLst>
          </p:cNvPr>
          <p:cNvCxnSpPr>
            <a:cxnSpLocks/>
          </p:cNvCxnSpPr>
          <p:nvPr/>
        </p:nvCxnSpPr>
        <p:spPr>
          <a:xfrm>
            <a:off x="2090529" y="3429000"/>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B4E7C2AC-0AD0-47BF-BBBD-5C492BFE901A}"/>
              </a:ext>
            </a:extLst>
          </p:cNvPr>
          <p:cNvCxnSpPr>
            <a:cxnSpLocks/>
          </p:cNvCxnSpPr>
          <p:nvPr/>
        </p:nvCxnSpPr>
        <p:spPr>
          <a:xfrm>
            <a:off x="2090529" y="4026132"/>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AB2AEDD1-464F-433B-B2C0-4E6258D5DDA9}"/>
              </a:ext>
            </a:extLst>
          </p:cNvPr>
          <p:cNvCxnSpPr>
            <a:cxnSpLocks/>
          </p:cNvCxnSpPr>
          <p:nvPr/>
        </p:nvCxnSpPr>
        <p:spPr>
          <a:xfrm>
            <a:off x="2073965" y="4616700"/>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AC6B4E2B-A34F-4F37-AA75-41E107A46833}"/>
              </a:ext>
            </a:extLst>
          </p:cNvPr>
          <p:cNvCxnSpPr>
            <a:cxnSpLocks/>
          </p:cNvCxnSpPr>
          <p:nvPr/>
        </p:nvCxnSpPr>
        <p:spPr>
          <a:xfrm>
            <a:off x="2073965" y="5231411"/>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987BE2C0-7CE8-4973-8F89-88C71C1D31D7}"/>
              </a:ext>
            </a:extLst>
          </p:cNvPr>
          <p:cNvCxnSpPr>
            <a:cxnSpLocks/>
          </p:cNvCxnSpPr>
          <p:nvPr/>
        </p:nvCxnSpPr>
        <p:spPr>
          <a:xfrm>
            <a:off x="2073965" y="5870713"/>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94982181-1CFE-48B0-A084-810674BB9248}"/>
              </a:ext>
            </a:extLst>
          </p:cNvPr>
          <p:cNvCxnSpPr>
            <a:cxnSpLocks/>
          </p:cNvCxnSpPr>
          <p:nvPr/>
        </p:nvCxnSpPr>
        <p:spPr>
          <a:xfrm>
            <a:off x="2073965" y="6461819"/>
            <a:ext cx="7553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C04C0EA3-4451-4222-8D8E-1838FF7757E7}"/>
              </a:ext>
            </a:extLst>
          </p:cNvPr>
          <p:cNvSpPr/>
          <p:nvPr/>
        </p:nvSpPr>
        <p:spPr>
          <a:xfrm>
            <a:off x="3207025" y="1311134"/>
            <a:ext cx="6467062"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Protozoa (Amoeba, Paramecium) </a:t>
            </a:r>
          </a:p>
        </p:txBody>
      </p:sp>
      <p:sp>
        <p:nvSpPr>
          <p:cNvPr id="15" name="Rectangle 14">
            <a:extLst>
              <a:ext uri="{FF2B5EF4-FFF2-40B4-BE49-F238E27FC236}">
                <a16:creationId xmlns:a16="http://schemas.microsoft.com/office/drawing/2014/main" xmlns="" id="{87D413BB-A3B4-485A-833B-E180DCF20104}"/>
              </a:ext>
            </a:extLst>
          </p:cNvPr>
          <p:cNvSpPr/>
          <p:nvPr/>
        </p:nvSpPr>
        <p:spPr>
          <a:xfrm>
            <a:off x="3207025" y="1924131"/>
            <a:ext cx="4187688"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Porifera (Sponges) </a:t>
            </a:r>
          </a:p>
        </p:txBody>
      </p:sp>
      <p:sp>
        <p:nvSpPr>
          <p:cNvPr id="16" name="Rectangle 15">
            <a:extLst>
              <a:ext uri="{FF2B5EF4-FFF2-40B4-BE49-F238E27FC236}">
                <a16:creationId xmlns:a16="http://schemas.microsoft.com/office/drawing/2014/main" xmlns="" id="{CB6FDFE5-8FF9-4335-B108-5052FE710952}"/>
              </a:ext>
            </a:extLst>
          </p:cNvPr>
          <p:cNvSpPr/>
          <p:nvPr/>
        </p:nvSpPr>
        <p:spPr>
          <a:xfrm>
            <a:off x="3207025" y="2517914"/>
            <a:ext cx="5155097"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Cnidaria (Hydras, Corals) </a:t>
            </a:r>
          </a:p>
        </p:txBody>
      </p:sp>
      <p:sp>
        <p:nvSpPr>
          <p:cNvPr id="17" name="Rectangle 16">
            <a:extLst>
              <a:ext uri="{FF2B5EF4-FFF2-40B4-BE49-F238E27FC236}">
                <a16:creationId xmlns:a16="http://schemas.microsoft.com/office/drawing/2014/main" xmlns="" id="{6BC83CC0-39EF-4BA5-8216-77263552C931}"/>
              </a:ext>
            </a:extLst>
          </p:cNvPr>
          <p:cNvSpPr/>
          <p:nvPr/>
        </p:nvSpPr>
        <p:spPr>
          <a:xfrm>
            <a:off x="3207025" y="3111697"/>
            <a:ext cx="5804453"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Platyhelminthes (Flat worms) </a:t>
            </a:r>
          </a:p>
        </p:txBody>
      </p:sp>
      <p:sp>
        <p:nvSpPr>
          <p:cNvPr id="18" name="Rectangle 17">
            <a:extLst>
              <a:ext uri="{FF2B5EF4-FFF2-40B4-BE49-F238E27FC236}">
                <a16:creationId xmlns:a16="http://schemas.microsoft.com/office/drawing/2014/main" xmlns="" id="{266757CF-B14F-463A-A27B-D95CF7EDC61E}"/>
              </a:ext>
            </a:extLst>
          </p:cNvPr>
          <p:cNvSpPr/>
          <p:nvPr/>
        </p:nvSpPr>
        <p:spPr>
          <a:xfrm>
            <a:off x="3207024" y="3724693"/>
            <a:ext cx="8097079" cy="5035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a:t>
            </a:r>
            <a:r>
              <a:rPr lang="en-US" sz="2600" dirty="0" err="1">
                <a:solidFill>
                  <a:schemeClr val="bg1"/>
                </a:solidFill>
                <a:latin typeface="Plantagenet Cherokee" panose="02020602070100000000" pitchFamily="18" charset="0"/>
                <a:cs typeface="Times New Roman" panose="02020603050405020304" pitchFamily="18" charset="0"/>
              </a:rPr>
              <a:t>Aschelminthes</a:t>
            </a:r>
            <a:r>
              <a:rPr lang="en-US" sz="2600" dirty="0">
                <a:solidFill>
                  <a:schemeClr val="bg1"/>
                </a:solidFill>
                <a:latin typeface="Plantagenet Cherokee" panose="02020602070100000000" pitchFamily="18" charset="0"/>
                <a:cs typeface="Times New Roman" panose="02020603050405020304" pitchFamily="18" charset="0"/>
              </a:rPr>
              <a:t> or Nematoda (Round worms) </a:t>
            </a:r>
          </a:p>
        </p:txBody>
      </p:sp>
      <p:sp>
        <p:nvSpPr>
          <p:cNvPr id="19" name="Rectangle 18">
            <a:extLst>
              <a:ext uri="{FF2B5EF4-FFF2-40B4-BE49-F238E27FC236}">
                <a16:creationId xmlns:a16="http://schemas.microsoft.com/office/drawing/2014/main" xmlns="" id="{8F09F149-DE86-480D-9394-4854C273B931}"/>
              </a:ext>
            </a:extLst>
          </p:cNvPr>
          <p:cNvSpPr/>
          <p:nvPr/>
        </p:nvSpPr>
        <p:spPr>
          <a:xfrm>
            <a:off x="3207025" y="4359965"/>
            <a:ext cx="4067232"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Annelida (Leech) </a:t>
            </a:r>
          </a:p>
        </p:txBody>
      </p:sp>
      <p:sp>
        <p:nvSpPr>
          <p:cNvPr id="20" name="Rectangle 19">
            <a:extLst>
              <a:ext uri="{FF2B5EF4-FFF2-40B4-BE49-F238E27FC236}">
                <a16:creationId xmlns:a16="http://schemas.microsoft.com/office/drawing/2014/main" xmlns="" id="{6ECB9471-F44D-4DCF-B213-9092D95F7382}"/>
              </a:ext>
            </a:extLst>
          </p:cNvPr>
          <p:cNvSpPr/>
          <p:nvPr/>
        </p:nvSpPr>
        <p:spPr>
          <a:xfrm>
            <a:off x="3207024" y="4979620"/>
            <a:ext cx="4067231"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Mollusca (Snails) </a:t>
            </a:r>
          </a:p>
        </p:txBody>
      </p:sp>
      <p:sp>
        <p:nvSpPr>
          <p:cNvPr id="21" name="Rectangle 20">
            <a:extLst>
              <a:ext uri="{FF2B5EF4-FFF2-40B4-BE49-F238E27FC236}">
                <a16:creationId xmlns:a16="http://schemas.microsoft.com/office/drawing/2014/main" xmlns="" id="{FF1A9324-5E92-44E5-B335-5DC188A0BEFA}"/>
              </a:ext>
            </a:extLst>
          </p:cNvPr>
          <p:cNvSpPr/>
          <p:nvPr/>
        </p:nvSpPr>
        <p:spPr>
          <a:xfrm>
            <a:off x="3207025" y="5594824"/>
            <a:ext cx="4408426"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a:t>
            </a:r>
            <a:r>
              <a:rPr lang="en-US" sz="2600" dirty="0" err="1">
                <a:solidFill>
                  <a:schemeClr val="bg1"/>
                </a:solidFill>
                <a:latin typeface="Plantagenet Cherokee" panose="02020602070100000000" pitchFamily="18" charset="0"/>
                <a:cs typeface="Times New Roman" panose="02020603050405020304" pitchFamily="18" charset="0"/>
              </a:rPr>
              <a:t>Arthopoda</a:t>
            </a:r>
            <a:r>
              <a:rPr lang="en-US" sz="2600" dirty="0">
                <a:solidFill>
                  <a:schemeClr val="bg1"/>
                </a:solidFill>
                <a:latin typeface="Plantagenet Cherokee" panose="02020602070100000000" pitchFamily="18" charset="0"/>
                <a:cs typeface="Times New Roman" panose="02020603050405020304" pitchFamily="18" charset="0"/>
              </a:rPr>
              <a:t> (Insects) </a:t>
            </a:r>
          </a:p>
        </p:txBody>
      </p:sp>
      <p:sp>
        <p:nvSpPr>
          <p:cNvPr id="22" name="Rectangle 21">
            <a:extLst>
              <a:ext uri="{FF2B5EF4-FFF2-40B4-BE49-F238E27FC236}">
                <a16:creationId xmlns:a16="http://schemas.microsoft.com/office/drawing/2014/main" xmlns="" id="{12855629-8C2E-4663-A8D5-66AAA3B5AA38}"/>
              </a:ext>
            </a:extLst>
          </p:cNvPr>
          <p:cNvSpPr/>
          <p:nvPr/>
        </p:nvSpPr>
        <p:spPr>
          <a:xfrm>
            <a:off x="3207025" y="6210028"/>
            <a:ext cx="5636724" cy="503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bg1"/>
                </a:solidFill>
                <a:latin typeface="Plantagenet Cherokee" panose="02020602070100000000" pitchFamily="18" charset="0"/>
                <a:cs typeface="Times New Roman" panose="02020603050405020304" pitchFamily="18" charset="0"/>
              </a:rPr>
              <a:t>Phylum </a:t>
            </a:r>
            <a:r>
              <a:rPr lang="en-US" sz="2600" dirty="0" err="1">
                <a:solidFill>
                  <a:schemeClr val="bg1"/>
                </a:solidFill>
                <a:latin typeface="Plantagenet Cherokee" panose="02020602070100000000" pitchFamily="18" charset="0"/>
                <a:cs typeface="Times New Roman" panose="02020603050405020304" pitchFamily="18" charset="0"/>
              </a:rPr>
              <a:t>Echinodermeta</a:t>
            </a:r>
            <a:r>
              <a:rPr lang="en-US" sz="2600" dirty="0">
                <a:solidFill>
                  <a:schemeClr val="bg1"/>
                </a:solidFill>
                <a:latin typeface="Plantagenet Cherokee" panose="02020602070100000000" pitchFamily="18" charset="0"/>
                <a:cs typeface="Times New Roman" panose="02020603050405020304" pitchFamily="18" charset="0"/>
              </a:rPr>
              <a:t> (Star Fishes) </a:t>
            </a:r>
          </a:p>
        </p:txBody>
      </p:sp>
    </p:spTree>
    <p:extLst>
      <p:ext uri="{BB962C8B-B14F-4D97-AF65-F5344CB8AC3E}">
        <p14:creationId xmlns:p14="http://schemas.microsoft.com/office/powerpoint/2010/main" xmlns="" val="3701734049"/>
      </p:ext>
    </p:extLst>
  </p:cSld>
  <p:clrMapOvr>
    <a:masterClrMapping/>
  </p:clrMapOvr>
  <mc:AlternateContent xmlns:mc="http://schemas.openxmlformats.org/markup-compatibility/2006">
    <mc:Choice xmlns:p14="http://schemas.microsoft.com/office/powerpoint/2010/main" xmlns="" Requires="p14">
      <p:transition spd="med" p14:dur="700" advTm="56369">
        <p:fade/>
      </p:transition>
    </mc:Choice>
    <mc:Fallback>
      <p:transition spd="med" advTm="5636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2415D8B-BFC3-49B1-A22E-9EF6F5CC0D0E}"/>
              </a:ext>
            </a:extLst>
          </p:cNvPr>
          <p:cNvPicPr>
            <a:picLocks noChangeAspect="1"/>
          </p:cNvPicPr>
          <p:nvPr/>
        </p:nvPicPr>
        <p:blipFill rotWithShape="1">
          <a:blip r:embed="rId2"/>
          <a:srcRect b="12541"/>
          <a:stretch/>
        </p:blipFill>
        <p:spPr>
          <a:xfrm>
            <a:off x="0" y="928977"/>
            <a:ext cx="12192000" cy="5997934"/>
          </a:xfrm>
          <a:prstGeom prst="rect">
            <a:avLst/>
          </a:prstGeom>
        </p:spPr>
      </p:pic>
      <p:sp>
        <p:nvSpPr>
          <p:cNvPr id="4" name="Rectangle 3">
            <a:extLst>
              <a:ext uri="{FF2B5EF4-FFF2-40B4-BE49-F238E27FC236}">
                <a16:creationId xmlns:a16="http://schemas.microsoft.com/office/drawing/2014/main" xmlns="" id="{0155B41D-A718-4601-9EE8-6A7E22E77E08}"/>
              </a:ext>
            </a:extLst>
          </p:cNvPr>
          <p:cNvSpPr/>
          <p:nvPr/>
        </p:nvSpPr>
        <p:spPr>
          <a:xfrm>
            <a:off x="9250017" y="6053592"/>
            <a:ext cx="2796209" cy="815009"/>
          </a:xfrm>
          <a:prstGeom prst="rect">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Bodoni MT" panose="02070603080606020203" pitchFamily="18" charset="0"/>
              </a:rPr>
              <a:t>Echinodermeta</a:t>
            </a:r>
            <a:endParaRPr lang="en-US" b="1" dirty="0">
              <a:solidFill>
                <a:schemeClr val="bg1"/>
              </a:solidFill>
              <a:latin typeface="Bodoni MT" panose="02070603080606020203" pitchFamily="18" charset="0"/>
            </a:endParaRPr>
          </a:p>
        </p:txBody>
      </p:sp>
      <p:sp>
        <p:nvSpPr>
          <p:cNvPr id="5" name="Rectangle: Rounded Corners 4">
            <a:extLst>
              <a:ext uri="{FF2B5EF4-FFF2-40B4-BE49-F238E27FC236}">
                <a16:creationId xmlns:a16="http://schemas.microsoft.com/office/drawing/2014/main" xmlns="" id="{5BE01109-9745-4CF7-8C93-AE6A113BC9D9}"/>
              </a:ext>
            </a:extLst>
          </p:cNvPr>
          <p:cNvSpPr/>
          <p:nvPr/>
        </p:nvSpPr>
        <p:spPr>
          <a:xfrm>
            <a:off x="834887" y="119270"/>
            <a:ext cx="10522226" cy="740796"/>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schemeClr val="tx1"/>
                </a:solidFill>
                <a:latin typeface="Algerian" panose="04020705040A02060702" pitchFamily="82" charset="0"/>
                <a:ea typeface="+mj-ea"/>
                <a:cs typeface="Aharoni" panose="02010803020104030203" pitchFamily="2" charset="-79"/>
              </a:rPr>
              <a:t>Classification on the basis of grade of organization</a:t>
            </a:r>
          </a:p>
        </p:txBody>
      </p:sp>
      <p:cxnSp>
        <p:nvCxnSpPr>
          <p:cNvPr id="12" name="Connector: Elbow 11">
            <a:extLst>
              <a:ext uri="{FF2B5EF4-FFF2-40B4-BE49-F238E27FC236}">
                <a16:creationId xmlns:a16="http://schemas.microsoft.com/office/drawing/2014/main" xmlns="" id="{D53A47DC-B9D6-4220-9419-CD24E8D09D3E}"/>
              </a:ext>
            </a:extLst>
          </p:cNvPr>
          <p:cNvCxnSpPr>
            <a:cxnSpLocks/>
          </p:cNvCxnSpPr>
          <p:nvPr/>
        </p:nvCxnSpPr>
        <p:spPr>
          <a:xfrm rot="16200000" flipH="1">
            <a:off x="-271672" y="3381296"/>
            <a:ext cx="2067342" cy="62285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xmlns="" id="{12EFB0EA-869A-4175-BC86-EA0DA6568395}"/>
              </a:ext>
            </a:extLst>
          </p:cNvPr>
          <p:cNvSpPr/>
          <p:nvPr/>
        </p:nvSpPr>
        <p:spPr>
          <a:xfrm>
            <a:off x="99391" y="3975657"/>
            <a:ext cx="2087217" cy="993908"/>
          </a:xfrm>
          <a:prstGeom prst="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Bodoni MT" panose="02070603080606020203" pitchFamily="18" charset="0"/>
              </a:rPr>
              <a:t>Protozoa</a:t>
            </a:r>
            <a:endParaRPr lang="en-US" b="1" dirty="0">
              <a:solidFill>
                <a:schemeClr val="bg1"/>
              </a:solidFill>
              <a:latin typeface="Bodoni MT" panose="02070603080606020203" pitchFamily="18" charset="0"/>
            </a:endParaRPr>
          </a:p>
        </p:txBody>
      </p:sp>
      <p:cxnSp>
        <p:nvCxnSpPr>
          <p:cNvPr id="24" name="Connector: Elbow 23">
            <a:extLst>
              <a:ext uri="{FF2B5EF4-FFF2-40B4-BE49-F238E27FC236}">
                <a16:creationId xmlns:a16="http://schemas.microsoft.com/office/drawing/2014/main" xmlns="" id="{6F14721D-47B3-4E4B-AF84-F332DE94E7E8}"/>
              </a:ext>
            </a:extLst>
          </p:cNvPr>
          <p:cNvCxnSpPr/>
          <p:nvPr/>
        </p:nvCxnSpPr>
        <p:spPr>
          <a:xfrm rot="5400000">
            <a:off x="417440" y="2539782"/>
            <a:ext cx="304800" cy="238539"/>
          </a:xfrm>
          <a:prstGeom prst="bentConnector3">
            <a:avLst>
              <a:gd name="adj1" fmla="val 36958"/>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49383482"/>
      </p:ext>
    </p:extLst>
  </p:cSld>
  <p:clrMapOvr>
    <a:masterClrMapping/>
  </p:clrMapOvr>
  <mc:AlternateContent xmlns:mc="http://schemas.openxmlformats.org/markup-compatibility/2006">
    <mc:Choice xmlns:p14="http://schemas.microsoft.com/office/powerpoint/2010/main" xmlns="" Requires="p14">
      <p:transition spd="med" p14:dur="700" advTm="42411">
        <p:fade/>
      </p:transition>
    </mc:Choice>
    <mc:Fallback>
      <p:transition spd="med" advTm="42411">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TM16401375[[fn=Madison]]</Template>
  <TotalTime>833</TotalTime>
  <Words>1031</Words>
  <Application>Microsoft Office PowerPoint</Application>
  <PresentationFormat>Custom</PresentationFormat>
  <Paragraphs>171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Madison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Omer Gillani</dc:creator>
  <cp:lastModifiedBy>User</cp:lastModifiedBy>
  <cp:revision>121</cp:revision>
  <dcterms:created xsi:type="dcterms:W3CDTF">2020-04-12T14:19:25Z</dcterms:created>
  <dcterms:modified xsi:type="dcterms:W3CDTF">2020-05-20T11:14:09Z</dcterms:modified>
</cp:coreProperties>
</file>