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21"/>
  </p:notesMasterIdLst>
  <p:sldIdLst>
    <p:sldId id="268" r:id="rId2"/>
    <p:sldId id="275" r:id="rId3"/>
    <p:sldId id="259" r:id="rId4"/>
    <p:sldId id="276" r:id="rId5"/>
    <p:sldId id="260" r:id="rId6"/>
    <p:sldId id="262" r:id="rId7"/>
    <p:sldId id="263" r:id="rId8"/>
    <p:sldId id="279" r:id="rId9"/>
    <p:sldId id="269" r:id="rId10"/>
    <p:sldId id="273" r:id="rId11"/>
    <p:sldId id="261" r:id="rId12"/>
    <p:sldId id="271" r:id="rId13"/>
    <p:sldId id="272" r:id="rId14"/>
    <p:sldId id="264" r:id="rId15"/>
    <p:sldId id="265" r:id="rId16"/>
    <p:sldId id="266" r:id="rId17"/>
    <p:sldId id="267" r:id="rId18"/>
    <p:sldId id="280"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744" autoAdjust="0"/>
    <p:restoredTop sz="94660"/>
  </p:normalViewPr>
  <p:slideViewPr>
    <p:cSldViewPr snapToGrid="0">
      <p:cViewPr varScale="1">
        <p:scale>
          <a:sx n="68" d="100"/>
          <a:sy n="68" d="100"/>
        </p:scale>
        <p:origin x="-576"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CE936D-EF96-42CF-8EC4-1E2ADE4909F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8112280C-EF9E-4949-BCFB-942913649948}">
      <dgm:prSet>
        <dgm:style>
          <a:lnRef idx="1">
            <a:schemeClr val="accent1"/>
          </a:lnRef>
          <a:fillRef idx="2">
            <a:schemeClr val="accent1"/>
          </a:fillRef>
          <a:effectRef idx="1">
            <a:schemeClr val="accent1"/>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dirty="0">
              <a:latin typeface="Times New Roman" panose="02020603050405020304" pitchFamily="18" charset="0"/>
              <a:cs typeface="Times New Roman" panose="02020603050405020304" pitchFamily="18" charset="0"/>
            </a:rPr>
            <a:t>Herbivores eat only plants.</a:t>
          </a:r>
        </a:p>
      </dgm:t>
    </dgm:pt>
    <dgm:pt modelId="{01E8A0EC-DB63-4E76-8014-1EF8CBBB60CC}" type="parTrans" cxnId="{A53390DB-919C-47A4-B5BE-B45F0B3DD8C3}">
      <dgm:prSet/>
      <dgm:spPr/>
      <dgm:t>
        <a:bodyPr/>
        <a:lstStyle/>
        <a:p>
          <a:endParaRPr lang="en-US">
            <a:latin typeface="Times New Roman" panose="02020603050405020304" pitchFamily="18" charset="0"/>
            <a:cs typeface="Times New Roman" panose="02020603050405020304" pitchFamily="18" charset="0"/>
          </a:endParaRPr>
        </a:p>
      </dgm:t>
    </dgm:pt>
    <dgm:pt modelId="{FA4DED75-7444-4ECF-9F1F-6F26DA84A0C8}" type="sibTrans" cxnId="{A53390DB-919C-47A4-B5BE-B45F0B3DD8C3}">
      <dgm:prSet/>
      <dgm:spPr/>
      <dgm:t>
        <a:bodyPr/>
        <a:lstStyle/>
        <a:p>
          <a:endParaRPr lang="en-US">
            <a:latin typeface="Times New Roman" panose="02020603050405020304" pitchFamily="18" charset="0"/>
            <a:cs typeface="Times New Roman" panose="02020603050405020304" pitchFamily="18" charset="0"/>
          </a:endParaRPr>
        </a:p>
      </dgm:t>
    </dgm:pt>
    <dgm:pt modelId="{7F4A7C90-4137-483B-B450-43A016C40919}">
      <dgm:prSet>
        <dgm:style>
          <a:lnRef idx="1">
            <a:schemeClr val="accent1"/>
          </a:lnRef>
          <a:fillRef idx="2">
            <a:schemeClr val="accent1"/>
          </a:fillRef>
          <a:effectRef idx="1">
            <a:schemeClr val="accent1"/>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dirty="0">
              <a:latin typeface="Times New Roman" panose="02020603050405020304" pitchFamily="18" charset="0"/>
              <a:cs typeface="Times New Roman" panose="02020603050405020304" pitchFamily="18" charset="0"/>
            </a:rPr>
            <a:t>Carnivores eat other animals.</a:t>
          </a:r>
        </a:p>
      </dgm:t>
    </dgm:pt>
    <dgm:pt modelId="{1F588CAD-2B60-421B-A407-58AB835AD21E}" type="parTrans" cxnId="{8D6F0021-A45C-4695-860B-973CEFF04C08}">
      <dgm:prSet/>
      <dgm:spPr/>
      <dgm:t>
        <a:bodyPr/>
        <a:lstStyle/>
        <a:p>
          <a:endParaRPr lang="en-US">
            <a:latin typeface="Times New Roman" panose="02020603050405020304" pitchFamily="18" charset="0"/>
            <a:cs typeface="Times New Roman" panose="02020603050405020304" pitchFamily="18" charset="0"/>
          </a:endParaRPr>
        </a:p>
      </dgm:t>
    </dgm:pt>
    <dgm:pt modelId="{D959D01E-7456-4653-B8A7-C1DF67084633}" type="sibTrans" cxnId="{8D6F0021-A45C-4695-860B-973CEFF04C08}">
      <dgm:prSet/>
      <dgm:spPr/>
      <dgm:t>
        <a:bodyPr/>
        <a:lstStyle/>
        <a:p>
          <a:endParaRPr lang="en-US">
            <a:latin typeface="Times New Roman" panose="02020603050405020304" pitchFamily="18" charset="0"/>
            <a:cs typeface="Times New Roman" panose="02020603050405020304" pitchFamily="18" charset="0"/>
          </a:endParaRPr>
        </a:p>
      </dgm:t>
    </dgm:pt>
    <dgm:pt modelId="{5BAE852B-D667-4EDA-B11B-93936800FF6C}">
      <dgm:prSet>
        <dgm:style>
          <a:lnRef idx="1">
            <a:schemeClr val="accent1"/>
          </a:lnRef>
          <a:fillRef idx="2">
            <a:schemeClr val="accent1"/>
          </a:fillRef>
          <a:effectRef idx="1">
            <a:schemeClr val="accent1"/>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dirty="0">
              <a:latin typeface="Times New Roman" panose="02020603050405020304" pitchFamily="18" charset="0"/>
              <a:cs typeface="Times New Roman" panose="02020603050405020304" pitchFamily="18" charset="0"/>
            </a:rPr>
            <a:t>Omnivores eat both plants and animals.</a:t>
          </a:r>
        </a:p>
      </dgm:t>
    </dgm:pt>
    <dgm:pt modelId="{9E4C205A-870B-4D1B-9E8D-23CDF72A5C29}" type="parTrans" cxnId="{729F256F-2592-4768-9146-046C43F35983}">
      <dgm:prSet/>
      <dgm:spPr/>
      <dgm:t>
        <a:bodyPr/>
        <a:lstStyle/>
        <a:p>
          <a:endParaRPr lang="en-US">
            <a:latin typeface="Times New Roman" panose="02020603050405020304" pitchFamily="18" charset="0"/>
            <a:cs typeface="Times New Roman" panose="02020603050405020304" pitchFamily="18" charset="0"/>
          </a:endParaRPr>
        </a:p>
      </dgm:t>
    </dgm:pt>
    <dgm:pt modelId="{5042E934-B632-446A-8AA9-E62631FF10D6}" type="sibTrans" cxnId="{729F256F-2592-4768-9146-046C43F35983}">
      <dgm:prSet/>
      <dgm:spPr/>
      <dgm:t>
        <a:bodyPr/>
        <a:lstStyle/>
        <a:p>
          <a:endParaRPr lang="en-US">
            <a:latin typeface="Times New Roman" panose="02020603050405020304" pitchFamily="18" charset="0"/>
            <a:cs typeface="Times New Roman" panose="02020603050405020304" pitchFamily="18" charset="0"/>
          </a:endParaRPr>
        </a:p>
      </dgm:t>
    </dgm:pt>
    <dgm:pt modelId="{9E628D43-EC3C-4004-94FD-31C0B03D520E}" type="pres">
      <dgm:prSet presAssocID="{B8CE936D-EF96-42CF-8EC4-1E2ADE4909F4}" presName="Name0" presStyleCnt="0">
        <dgm:presLayoutVars>
          <dgm:chPref val="3"/>
          <dgm:dir/>
          <dgm:animLvl val="lvl"/>
          <dgm:resizeHandles/>
        </dgm:presLayoutVars>
      </dgm:prSet>
      <dgm:spPr/>
      <dgm:t>
        <a:bodyPr/>
        <a:lstStyle/>
        <a:p>
          <a:endParaRPr lang="en-US"/>
        </a:p>
      </dgm:t>
    </dgm:pt>
    <dgm:pt modelId="{6BB84152-448B-4E4E-BFC1-07E241C0AF72}" type="pres">
      <dgm:prSet presAssocID="{8112280C-EF9E-4949-BCFB-942913649948}" presName="horFlow" presStyleCnt="0"/>
      <dgm:spPr/>
    </dgm:pt>
    <dgm:pt modelId="{98E80F7B-3272-4D27-86D5-F47B19858C10}" type="pres">
      <dgm:prSet presAssocID="{8112280C-EF9E-4949-BCFB-942913649948}" presName="bigChev" presStyleLbl="node1" presStyleIdx="0" presStyleCnt="3" custLinFactY="20043" custLinFactNeighborX="-99582" custLinFactNeighborY="100000"/>
      <dgm:spPr/>
      <dgm:t>
        <a:bodyPr/>
        <a:lstStyle/>
        <a:p>
          <a:endParaRPr lang="en-US"/>
        </a:p>
      </dgm:t>
    </dgm:pt>
    <dgm:pt modelId="{CE96F9AB-14C3-485D-9433-6E4F3EE374A4}" type="pres">
      <dgm:prSet presAssocID="{8112280C-EF9E-4949-BCFB-942913649948}" presName="vSp" presStyleCnt="0"/>
      <dgm:spPr/>
    </dgm:pt>
    <dgm:pt modelId="{503F43BA-CFBA-4331-A67B-6C6CC49AE883}" type="pres">
      <dgm:prSet presAssocID="{7F4A7C90-4137-483B-B450-43A016C40919}" presName="horFlow" presStyleCnt="0"/>
      <dgm:spPr/>
    </dgm:pt>
    <dgm:pt modelId="{D1B829BE-E719-442A-82AF-E885DAFF37F2}" type="pres">
      <dgm:prSet presAssocID="{7F4A7C90-4137-483B-B450-43A016C40919}" presName="bigChev" presStyleLbl="node1" presStyleIdx="1" presStyleCnt="3" custLinFactNeighborX="1015" custLinFactNeighborY="6030"/>
      <dgm:spPr/>
      <dgm:t>
        <a:bodyPr/>
        <a:lstStyle/>
        <a:p>
          <a:endParaRPr lang="en-US"/>
        </a:p>
      </dgm:t>
    </dgm:pt>
    <dgm:pt modelId="{DB53E982-DC22-4D42-8F77-1F174572B2CB}" type="pres">
      <dgm:prSet presAssocID="{7F4A7C90-4137-483B-B450-43A016C40919}" presName="vSp" presStyleCnt="0"/>
      <dgm:spPr/>
    </dgm:pt>
    <dgm:pt modelId="{E053B134-E983-42F3-B07C-744C7E9263D2}" type="pres">
      <dgm:prSet presAssocID="{5BAE852B-D667-4EDA-B11B-93936800FF6C}" presName="horFlow" presStyleCnt="0"/>
      <dgm:spPr/>
    </dgm:pt>
    <dgm:pt modelId="{F4BF46F4-D827-4FAD-A890-16EC199FE17D}" type="pres">
      <dgm:prSet presAssocID="{5BAE852B-D667-4EDA-B11B-93936800FF6C}" presName="bigChev" presStyleLbl="node1" presStyleIdx="2" presStyleCnt="3" custLinFactY="-11399" custLinFactNeighborX="98585" custLinFactNeighborY="-100000"/>
      <dgm:spPr/>
      <dgm:t>
        <a:bodyPr/>
        <a:lstStyle/>
        <a:p>
          <a:endParaRPr lang="en-US"/>
        </a:p>
      </dgm:t>
    </dgm:pt>
  </dgm:ptLst>
  <dgm:cxnLst>
    <dgm:cxn modelId="{117AD034-95CD-485F-AAFC-712D36B029E5}" type="presOf" srcId="{7F4A7C90-4137-483B-B450-43A016C40919}" destId="{D1B829BE-E719-442A-82AF-E885DAFF37F2}" srcOrd="0" destOrd="0" presId="urn:microsoft.com/office/officeart/2005/8/layout/lProcess3"/>
    <dgm:cxn modelId="{8D6F0021-A45C-4695-860B-973CEFF04C08}" srcId="{B8CE936D-EF96-42CF-8EC4-1E2ADE4909F4}" destId="{7F4A7C90-4137-483B-B450-43A016C40919}" srcOrd="1" destOrd="0" parTransId="{1F588CAD-2B60-421B-A407-58AB835AD21E}" sibTransId="{D959D01E-7456-4653-B8A7-C1DF67084633}"/>
    <dgm:cxn modelId="{FE7762FD-C641-4C38-98B3-1497757BD403}" type="presOf" srcId="{8112280C-EF9E-4949-BCFB-942913649948}" destId="{98E80F7B-3272-4D27-86D5-F47B19858C10}" srcOrd="0" destOrd="0" presId="urn:microsoft.com/office/officeart/2005/8/layout/lProcess3"/>
    <dgm:cxn modelId="{8B872977-3F9A-41FD-A7F6-B1965D6776FE}" type="presOf" srcId="{B8CE936D-EF96-42CF-8EC4-1E2ADE4909F4}" destId="{9E628D43-EC3C-4004-94FD-31C0B03D520E}" srcOrd="0" destOrd="0" presId="urn:microsoft.com/office/officeart/2005/8/layout/lProcess3"/>
    <dgm:cxn modelId="{317E9E4B-6CA5-4A34-B5AA-BB82B3365AD7}" type="presOf" srcId="{5BAE852B-D667-4EDA-B11B-93936800FF6C}" destId="{F4BF46F4-D827-4FAD-A890-16EC199FE17D}" srcOrd="0" destOrd="0" presId="urn:microsoft.com/office/officeart/2005/8/layout/lProcess3"/>
    <dgm:cxn modelId="{729F256F-2592-4768-9146-046C43F35983}" srcId="{B8CE936D-EF96-42CF-8EC4-1E2ADE4909F4}" destId="{5BAE852B-D667-4EDA-B11B-93936800FF6C}" srcOrd="2" destOrd="0" parTransId="{9E4C205A-870B-4D1B-9E8D-23CDF72A5C29}" sibTransId="{5042E934-B632-446A-8AA9-E62631FF10D6}"/>
    <dgm:cxn modelId="{A53390DB-919C-47A4-B5BE-B45F0B3DD8C3}" srcId="{B8CE936D-EF96-42CF-8EC4-1E2ADE4909F4}" destId="{8112280C-EF9E-4949-BCFB-942913649948}" srcOrd="0" destOrd="0" parTransId="{01E8A0EC-DB63-4E76-8014-1EF8CBBB60CC}" sibTransId="{FA4DED75-7444-4ECF-9F1F-6F26DA84A0C8}"/>
    <dgm:cxn modelId="{63424855-DAC1-48CC-A036-98004D485438}" type="presParOf" srcId="{9E628D43-EC3C-4004-94FD-31C0B03D520E}" destId="{6BB84152-448B-4E4E-BFC1-07E241C0AF72}" srcOrd="0" destOrd="0" presId="urn:microsoft.com/office/officeart/2005/8/layout/lProcess3"/>
    <dgm:cxn modelId="{387F010E-CF8C-4989-8344-FE1D8A73495C}" type="presParOf" srcId="{6BB84152-448B-4E4E-BFC1-07E241C0AF72}" destId="{98E80F7B-3272-4D27-86D5-F47B19858C10}" srcOrd="0" destOrd="0" presId="urn:microsoft.com/office/officeart/2005/8/layout/lProcess3"/>
    <dgm:cxn modelId="{3B610F70-EF3A-4809-8B44-07F26D31E97A}" type="presParOf" srcId="{9E628D43-EC3C-4004-94FD-31C0B03D520E}" destId="{CE96F9AB-14C3-485D-9433-6E4F3EE374A4}" srcOrd="1" destOrd="0" presId="urn:microsoft.com/office/officeart/2005/8/layout/lProcess3"/>
    <dgm:cxn modelId="{C3279419-5427-41CE-A4B8-A7902E770CE7}" type="presParOf" srcId="{9E628D43-EC3C-4004-94FD-31C0B03D520E}" destId="{503F43BA-CFBA-4331-A67B-6C6CC49AE883}" srcOrd="2" destOrd="0" presId="urn:microsoft.com/office/officeart/2005/8/layout/lProcess3"/>
    <dgm:cxn modelId="{3800CFB9-6B92-46D9-B001-F69BD3D99F99}" type="presParOf" srcId="{503F43BA-CFBA-4331-A67B-6C6CC49AE883}" destId="{D1B829BE-E719-442A-82AF-E885DAFF37F2}" srcOrd="0" destOrd="0" presId="urn:microsoft.com/office/officeart/2005/8/layout/lProcess3"/>
    <dgm:cxn modelId="{83CF55DA-BECB-453F-974B-90CBED75FAD6}" type="presParOf" srcId="{9E628D43-EC3C-4004-94FD-31C0B03D520E}" destId="{DB53E982-DC22-4D42-8F77-1F174572B2CB}" srcOrd="3" destOrd="0" presId="urn:microsoft.com/office/officeart/2005/8/layout/lProcess3"/>
    <dgm:cxn modelId="{E2176817-7514-44CB-9287-4E0D5AD37FD3}" type="presParOf" srcId="{9E628D43-EC3C-4004-94FD-31C0B03D520E}" destId="{E053B134-E983-42F3-B07C-744C7E9263D2}" srcOrd="4" destOrd="0" presId="urn:microsoft.com/office/officeart/2005/8/layout/lProcess3"/>
    <dgm:cxn modelId="{D5AC181B-732B-4501-A080-80794BDE783B}" type="presParOf" srcId="{E053B134-E983-42F3-B07C-744C7E9263D2}" destId="{F4BF46F4-D827-4FAD-A890-16EC199FE17D}" srcOrd="0" destOrd="0" presId="urn:microsoft.com/office/officeart/2005/8/layout/lProcess3"/>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80F7B-3272-4D27-86D5-F47B19858C10}">
      <dsp:nvSpPr>
        <dsp:cNvPr id="0" name=""/>
        <dsp:cNvSpPr/>
      </dsp:nvSpPr>
      <dsp:spPr>
        <a:xfrm>
          <a:off x="431793" y="1775568"/>
          <a:ext cx="3697541" cy="1479016"/>
        </a:xfrm>
        <a:prstGeom prst="chevron">
          <a:avLst/>
        </a:prstGeom>
        <a:gradFill rotWithShape="1">
          <a:gsLst>
            <a:gs pos="0">
              <a:schemeClr val="accent1">
                <a:tint val="64000"/>
                <a:lumMod val="118000"/>
              </a:schemeClr>
            </a:gs>
            <a:gs pos="100000">
              <a:schemeClr val="accent1">
                <a:tint val="92000"/>
                <a:alpha val="100000"/>
                <a:lumMod val="110000"/>
              </a:schemeClr>
            </a:gs>
          </a:gsLst>
          <a:lin ang="5400000" scaled="0"/>
        </a:gradFill>
        <a:ln w="9525"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1"/>
        </a:lnRef>
        <a:fillRef idx="2">
          <a:schemeClr val="accent1"/>
        </a:fillRef>
        <a:effectRef idx="1">
          <a:schemeClr val="accent1"/>
        </a:effectRef>
        <a:fontRef idx="minor">
          <a:schemeClr val="dk1"/>
        </a:fontRef>
      </dsp:style>
      <dsp:txBody>
        <a:bodyPr spcFirstLastPara="0" vert="horz" wrap="square" lIns="36830" tIns="18415" rIns="0" bIns="18415" numCol="1" spcCol="1270" anchor="ctr" anchorCtr="0">
          <a:noAutofit/>
        </a:bodyPr>
        <a:lstStyle/>
        <a:p>
          <a:pPr marL="0" lvl="0" indent="0" algn="ctr" defTabSz="1289050" rtl="0">
            <a:lnSpc>
              <a:spcPct val="90000"/>
            </a:lnSpc>
            <a:spcBef>
              <a:spcPct val="0"/>
            </a:spcBef>
            <a:spcAft>
              <a:spcPct val="35000"/>
            </a:spcAft>
            <a:buNone/>
          </a:pPr>
          <a:r>
            <a:rPr lang="en-US" sz="2900" kern="1200" dirty="0">
              <a:latin typeface="Times New Roman" panose="02020603050405020304" pitchFamily="18" charset="0"/>
              <a:cs typeface="Times New Roman" panose="02020603050405020304" pitchFamily="18" charset="0"/>
            </a:rPr>
            <a:t>Herbivores eat only plants.</a:t>
          </a:r>
        </a:p>
      </dsp:txBody>
      <dsp:txXfrm>
        <a:off x="1171301" y="1775568"/>
        <a:ext cx="2218525" cy="1479016"/>
      </dsp:txXfrm>
    </dsp:sp>
    <dsp:sp modelId="{D1B829BE-E719-442A-82AF-E885DAFF37F2}">
      <dsp:nvSpPr>
        <dsp:cNvPr id="0" name=""/>
        <dsp:cNvSpPr/>
      </dsp:nvSpPr>
      <dsp:spPr>
        <a:xfrm>
          <a:off x="4151409" y="1775375"/>
          <a:ext cx="3697541" cy="1479016"/>
        </a:xfrm>
        <a:prstGeom prst="chevron">
          <a:avLst/>
        </a:prstGeom>
        <a:gradFill rotWithShape="1">
          <a:gsLst>
            <a:gs pos="0">
              <a:schemeClr val="accent1">
                <a:tint val="64000"/>
                <a:lumMod val="118000"/>
              </a:schemeClr>
            </a:gs>
            <a:gs pos="100000">
              <a:schemeClr val="accent1">
                <a:tint val="92000"/>
                <a:alpha val="100000"/>
                <a:lumMod val="110000"/>
              </a:schemeClr>
            </a:gs>
          </a:gsLst>
          <a:lin ang="5400000" scaled="0"/>
        </a:gradFill>
        <a:ln w="9525"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1"/>
        </a:lnRef>
        <a:fillRef idx="2">
          <a:schemeClr val="accent1"/>
        </a:fillRef>
        <a:effectRef idx="1">
          <a:schemeClr val="accent1"/>
        </a:effectRef>
        <a:fontRef idx="minor">
          <a:schemeClr val="dk1"/>
        </a:fontRef>
      </dsp:style>
      <dsp:txBody>
        <a:bodyPr spcFirstLastPara="0" vert="horz" wrap="square" lIns="36830" tIns="18415" rIns="0" bIns="18415" numCol="1" spcCol="1270" anchor="ctr" anchorCtr="0">
          <a:noAutofit/>
        </a:bodyPr>
        <a:lstStyle/>
        <a:p>
          <a:pPr marL="0" lvl="0" indent="0" algn="ctr" defTabSz="1289050" rtl="0">
            <a:lnSpc>
              <a:spcPct val="90000"/>
            </a:lnSpc>
            <a:spcBef>
              <a:spcPct val="0"/>
            </a:spcBef>
            <a:spcAft>
              <a:spcPct val="35000"/>
            </a:spcAft>
            <a:buNone/>
          </a:pPr>
          <a:r>
            <a:rPr lang="en-US" sz="2900" kern="1200" dirty="0">
              <a:latin typeface="Times New Roman" panose="02020603050405020304" pitchFamily="18" charset="0"/>
              <a:cs typeface="Times New Roman" panose="02020603050405020304" pitchFamily="18" charset="0"/>
            </a:rPr>
            <a:t>Carnivores eat other animals.</a:t>
          </a:r>
        </a:p>
      </dsp:txBody>
      <dsp:txXfrm>
        <a:off x="4890917" y="1775375"/>
        <a:ext cx="2218525" cy="1479016"/>
      </dsp:txXfrm>
    </dsp:sp>
    <dsp:sp modelId="{F4BF46F4-D827-4FAD-A890-16EC199FE17D}">
      <dsp:nvSpPr>
        <dsp:cNvPr id="0" name=""/>
        <dsp:cNvSpPr/>
      </dsp:nvSpPr>
      <dsp:spPr>
        <a:xfrm>
          <a:off x="7759100" y="1724660"/>
          <a:ext cx="3697541" cy="1479016"/>
        </a:xfrm>
        <a:prstGeom prst="chevron">
          <a:avLst/>
        </a:prstGeom>
        <a:gradFill rotWithShape="1">
          <a:gsLst>
            <a:gs pos="0">
              <a:schemeClr val="accent1">
                <a:tint val="64000"/>
                <a:lumMod val="118000"/>
              </a:schemeClr>
            </a:gs>
            <a:gs pos="100000">
              <a:schemeClr val="accent1">
                <a:tint val="92000"/>
                <a:alpha val="100000"/>
                <a:lumMod val="110000"/>
              </a:schemeClr>
            </a:gs>
          </a:gsLst>
          <a:lin ang="5400000" scaled="0"/>
        </a:gradFill>
        <a:ln w="9525"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1"/>
        </a:lnRef>
        <a:fillRef idx="2">
          <a:schemeClr val="accent1"/>
        </a:fillRef>
        <a:effectRef idx="1">
          <a:schemeClr val="accent1"/>
        </a:effectRef>
        <a:fontRef idx="minor">
          <a:schemeClr val="dk1"/>
        </a:fontRef>
      </dsp:style>
      <dsp:txBody>
        <a:bodyPr spcFirstLastPara="0" vert="horz" wrap="square" lIns="36830" tIns="18415" rIns="0" bIns="18415" numCol="1" spcCol="1270" anchor="ctr" anchorCtr="0">
          <a:noAutofit/>
        </a:bodyPr>
        <a:lstStyle/>
        <a:p>
          <a:pPr marL="0" lvl="0" indent="0" algn="ctr" defTabSz="1289050" rtl="0">
            <a:lnSpc>
              <a:spcPct val="90000"/>
            </a:lnSpc>
            <a:spcBef>
              <a:spcPct val="0"/>
            </a:spcBef>
            <a:spcAft>
              <a:spcPct val="35000"/>
            </a:spcAft>
            <a:buNone/>
          </a:pPr>
          <a:r>
            <a:rPr lang="en-US" sz="2900" kern="1200" dirty="0">
              <a:latin typeface="Times New Roman" panose="02020603050405020304" pitchFamily="18" charset="0"/>
              <a:cs typeface="Times New Roman" panose="02020603050405020304" pitchFamily="18" charset="0"/>
            </a:rPr>
            <a:t>Omnivores eat both plants and animals.</a:t>
          </a:r>
        </a:p>
      </dsp:txBody>
      <dsp:txXfrm>
        <a:off x="8498608" y="1724660"/>
        <a:ext cx="2218525" cy="147901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47D402-0617-4B73-9692-62CE0B3E595F}" type="datetimeFigureOut">
              <a:rPr lang="en-US" smtClean="0"/>
              <a:pPr/>
              <a:t>5/20/2020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5BAF2B-6E02-42F8-8835-E98DBCF0C242}" type="slidenum">
              <a:rPr lang="en-US" smtClean="0"/>
              <a:pPr/>
              <a:t>‹#›</a:t>
            </a:fld>
            <a:endParaRPr lang="en-US"/>
          </a:p>
        </p:txBody>
      </p:sp>
    </p:spTree>
    <p:extLst>
      <p:ext uri="{BB962C8B-B14F-4D97-AF65-F5344CB8AC3E}">
        <p14:creationId xmlns="" xmlns:p14="http://schemas.microsoft.com/office/powerpoint/2010/main" val="2024806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5BAF2B-6E02-42F8-8835-E98DBCF0C242}" type="slidenum">
              <a:rPr lang="en-US" smtClean="0"/>
              <a:pPr/>
              <a:t>15</a:t>
            </a:fld>
            <a:endParaRPr lang="en-US"/>
          </a:p>
        </p:txBody>
      </p:sp>
    </p:spTree>
    <p:extLst>
      <p:ext uri="{BB962C8B-B14F-4D97-AF65-F5344CB8AC3E}">
        <p14:creationId xmlns="" xmlns:p14="http://schemas.microsoft.com/office/powerpoint/2010/main" val="3879082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0188C5-2D46-4084-B970-031343BBFE7B}"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7E00B-57CF-4E6B-8EF9-B2FA3A47EA83}" type="slidenum">
              <a:rPr lang="en-US" smtClean="0"/>
              <a:pPr/>
              <a:t>‹#›</a:t>
            </a:fld>
            <a:endParaRPr lang="en-US"/>
          </a:p>
        </p:txBody>
      </p:sp>
    </p:spTree>
    <p:extLst>
      <p:ext uri="{BB962C8B-B14F-4D97-AF65-F5344CB8AC3E}">
        <p14:creationId xmlns="" xmlns:p14="http://schemas.microsoft.com/office/powerpoint/2010/main" val="2163533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0188C5-2D46-4084-B970-031343BBFE7B}"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7E00B-57CF-4E6B-8EF9-B2FA3A47EA83}" type="slidenum">
              <a:rPr lang="en-US" smtClean="0"/>
              <a:pPr/>
              <a:t>‹#›</a:t>
            </a:fld>
            <a:endParaRPr lang="en-US"/>
          </a:p>
        </p:txBody>
      </p:sp>
    </p:spTree>
    <p:extLst>
      <p:ext uri="{BB962C8B-B14F-4D97-AF65-F5344CB8AC3E}">
        <p14:creationId xmlns="" xmlns:p14="http://schemas.microsoft.com/office/powerpoint/2010/main" val="85474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D0188C5-2D46-4084-B970-031343BBFE7B}"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7E00B-57CF-4E6B-8EF9-B2FA3A47EA83}" type="slidenum">
              <a:rPr lang="en-US" smtClean="0"/>
              <a:pPr/>
              <a:t>‹#›</a:t>
            </a:fld>
            <a:endParaRPr lang="en-US"/>
          </a:p>
        </p:txBody>
      </p:sp>
    </p:spTree>
    <p:extLst>
      <p:ext uri="{BB962C8B-B14F-4D97-AF65-F5344CB8AC3E}">
        <p14:creationId xmlns="" xmlns:p14="http://schemas.microsoft.com/office/powerpoint/2010/main" val="1844699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D0188C5-2D46-4084-B970-031343BBFE7B}"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7E00B-57CF-4E6B-8EF9-B2FA3A47EA83}"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 xmlns:p14="http://schemas.microsoft.com/office/powerpoint/2010/main" val="105006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0188C5-2D46-4084-B970-031343BBFE7B}"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7E00B-57CF-4E6B-8EF9-B2FA3A47EA83}" type="slidenum">
              <a:rPr lang="en-US" smtClean="0"/>
              <a:pPr/>
              <a:t>‹#›</a:t>
            </a:fld>
            <a:endParaRPr lang="en-US"/>
          </a:p>
        </p:txBody>
      </p:sp>
    </p:spTree>
    <p:extLst>
      <p:ext uri="{BB962C8B-B14F-4D97-AF65-F5344CB8AC3E}">
        <p14:creationId xmlns="" xmlns:p14="http://schemas.microsoft.com/office/powerpoint/2010/main" val="3759594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D0188C5-2D46-4084-B970-031343BBFE7B}" type="datetimeFigureOut">
              <a:rPr lang="en-US" smtClean="0"/>
              <a:pPr/>
              <a:t>5/20/2020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7E00B-57CF-4E6B-8EF9-B2FA3A47EA83}" type="slidenum">
              <a:rPr lang="en-US" smtClean="0"/>
              <a:pPr/>
              <a:t>‹#›</a:t>
            </a:fld>
            <a:endParaRPr lang="en-US"/>
          </a:p>
        </p:txBody>
      </p:sp>
    </p:spTree>
    <p:extLst>
      <p:ext uri="{BB962C8B-B14F-4D97-AF65-F5344CB8AC3E}">
        <p14:creationId xmlns="" xmlns:p14="http://schemas.microsoft.com/office/powerpoint/2010/main" val="564074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D0188C5-2D46-4084-B970-031343BBFE7B}" type="datetimeFigureOut">
              <a:rPr lang="en-US" smtClean="0"/>
              <a:pPr/>
              <a:t>5/20/2020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7E00B-57CF-4E6B-8EF9-B2FA3A47EA83}" type="slidenum">
              <a:rPr lang="en-US" smtClean="0"/>
              <a:pPr/>
              <a:t>‹#›</a:t>
            </a:fld>
            <a:endParaRPr lang="en-US"/>
          </a:p>
        </p:txBody>
      </p:sp>
    </p:spTree>
    <p:extLst>
      <p:ext uri="{BB962C8B-B14F-4D97-AF65-F5344CB8AC3E}">
        <p14:creationId xmlns="" xmlns:p14="http://schemas.microsoft.com/office/powerpoint/2010/main" val="4202045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0188C5-2D46-4084-B970-031343BBFE7B}"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7E00B-57CF-4E6B-8EF9-B2FA3A47EA83}" type="slidenum">
              <a:rPr lang="en-US" smtClean="0"/>
              <a:pPr/>
              <a:t>‹#›</a:t>
            </a:fld>
            <a:endParaRPr lang="en-US"/>
          </a:p>
        </p:txBody>
      </p:sp>
    </p:spTree>
    <p:extLst>
      <p:ext uri="{BB962C8B-B14F-4D97-AF65-F5344CB8AC3E}">
        <p14:creationId xmlns="" xmlns:p14="http://schemas.microsoft.com/office/powerpoint/2010/main" val="1393100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0188C5-2D46-4084-B970-031343BBFE7B}"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7E00B-57CF-4E6B-8EF9-B2FA3A47EA83}" type="slidenum">
              <a:rPr lang="en-US" smtClean="0"/>
              <a:pPr/>
              <a:t>‹#›</a:t>
            </a:fld>
            <a:endParaRPr lang="en-US"/>
          </a:p>
        </p:txBody>
      </p:sp>
    </p:spTree>
    <p:extLst>
      <p:ext uri="{BB962C8B-B14F-4D97-AF65-F5344CB8AC3E}">
        <p14:creationId xmlns="" xmlns:p14="http://schemas.microsoft.com/office/powerpoint/2010/main" val="73125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D0188C5-2D46-4084-B970-031343BBFE7B}"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7E00B-57CF-4E6B-8EF9-B2FA3A47EA83}" type="slidenum">
              <a:rPr lang="en-US" smtClean="0"/>
              <a:pPr/>
              <a:t>‹#›</a:t>
            </a:fld>
            <a:endParaRPr lang="en-US"/>
          </a:p>
        </p:txBody>
      </p:sp>
    </p:spTree>
    <p:extLst>
      <p:ext uri="{BB962C8B-B14F-4D97-AF65-F5344CB8AC3E}">
        <p14:creationId xmlns="" xmlns:p14="http://schemas.microsoft.com/office/powerpoint/2010/main" val="3152837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0188C5-2D46-4084-B970-031343BBFE7B}"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7E00B-57CF-4E6B-8EF9-B2FA3A47EA83}" type="slidenum">
              <a:rPr lang="en-US" smtClean="0"/>
              <a:pPr/>
              <a:t>‹#›</a:t>
            </a:fld>
            <a:endParaRPr lang="en-US"/>
          </a:p>
        </p:txBody>
      </p:sp>
    </p:spTree>
    <p:extLst>
      <p:ext uri="{BB962C8B-B14F-4D97-AF65-F5344CB8AC3E}">
        <p14:creationId xmlns="" xmlns:p14="http://schemas.microsoft.com/office/powerpoint/2010/main" val="2476009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0188C5-2D46-4084-B970-031343BBFE7B}"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7E00B-57CF-4E6B-8EF9-B2FA3A47EA83}" type="slidenum">
              <a:rPr lang="en-US" smtClean="0"/>
              <a:pPr/>
              <a:t>‹#›</a:t>
            </a:fld>
            <a:endParaRPr lang="en-US"/>
          </a:p>
        </p:txBody>
      </p:sp>
    </p:spTree>
    <p:extLst>
      <p:ext uri="{BB962C8B-B14F-4D97-AF65-F5344CB8AC3E}">
        <p14:creationId xmlns="" xmlns:p14="http://schemas.microsoft.com/office/powerpoint/2010/main" val="176169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0188C5-2D46-4084-B970-031343BBFE7B}" type="datetimeFigureOut">
              <a:rPr lang="en-US" smtClean="0"/>
              <a:pPr/>
              <a:t>5/20/2020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C7E00B-57CF-4E6B-8EF9-B2FA3A47EA83}" type="slidenum">
              <a:rPr lang="en-US" smtClean="0"/>
              <a:pPr/>
              <a:t>‹#›</a:t>
            </a:fld>
            <a:endParaRPr lang="en-US"/>
          </a:p>
        </p:txBody>
      </p:sp>
    </p:spTree>
    <p:extLst>
      <p:ext uri="{BB962C8B-B14F-4D97-AF65-F5344CB8AC3E}">
        <p14:creationId xmlns="" xmlns:p14="http://schemas.microsoft.com/office/powerpoint/2010/main" val="3099956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D0188C5-2D46-4084-B970-031343BBFE7B}" type="datetimeFigureOut">
              <a:rPr lang="en-US" smtClean="0"/>
              <a:pPr/>
              <a:t>5/20/2020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0C7E00B-57CF-4E6B-8EF9-B2FA3A47EA83}" type="slidenum">
              <a:rPr lang="en-US" smtClean="0"/>
              <a:pPr/>
              <a:t>‹#›</a:t>
            </a:fld>
            <a:endParaRPr lang="en-US"/>
          </a:p>
        </p:txBody>
      </p:sp>
    </p:spTree>
    <p:extLst>
      <p:ext uri="{BB962C8B-B14F-4D97-AF65-F5344CB8AC3E}">
        <p14:creationId xmlns="" xmlns:p14="http://schemas.microsoft.com/office/powerpoint/2010/main" val="3321808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D0188C5-2D46-4084-B970-031343BBFE7B}" type="datetimeFigureOut">
              <a:rPr lang="en-US" smtClean="0"/>
              <a:pPr/>
              <a:t>5/20/2020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0C7E00B-57CF-4E6B-8EF9-B2FA3A47EA83}" type="slidenum">
              <a:rPr lang="en-US" smtClean="0"/>
              <a:pPr/>
              <a:t>‹#›</a:t>
            </a:fld>
            <a:endParaRPr lang="en-US"/>
          </a:p>
        </p:txBody>
      </p:sp>
    </p:spTree>
    <p:extLst>
      <p:ext uri="{BB962C8B-B14F-4D97-AF65-F5344CB8AC3E}">
        <p14:creationId xmlns="" xmlns:p14="http://schemas.microsoft.com/office/powerpoint/2010/main" val="1683719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D0188C5-2D46-4084-B970-031343BBFE7B}" type="datetimeFigureOut">
              <a:rPr lang="en-US" smtClean="0"/>
              <a:pPr/>
              <a:t>5/20/2020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0C7E00B-57CF-4E6B-8EF9-B2FA3A47EA83}" type="slidenum">
              <a:rPr lang="en-US" smtClean="0"/>
              <a:pPr/>
              <a:t>‹#›</a:t>
            </a:fld>
            <a:endParaRPr lang="en-US"/>
          </a:p>
        </p:txBody>
      </p:sp>
    </p:spTree>
    <p:extLst>
      <p:ext uri="{BB962C8B-B14F-4D97-AF65-F5344CB8AC3E}">
        <p14:creationId xmlns="" xmlns:p14="http://schemas.microsoft.com/office/powerpoint/2010/main" val="3261167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0188C5-2D46-4084-B970-031343BBFE7B}"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7E00B-57CF-4E6B-8EF9-B2FA3A47EA83}" type="slidenum">
              <a:rPr lang="en-US" smtClean="0"/>
              <a:pPr/>
              <a:t>‹#›</a:t>
            </a:fld>
            <a:endParaRPr lang="en-US"/>
          </a:p>
        </p:txBody>
      </p:sp>
    </p:spTree>
    <p:extLst>
      <p:ext uri="{BB962C8B-B14F-4D97-AF65-F5344CB8AC3E}">
        <p14:creationId xmlns="" xmlns:p14="http://schemas.microsoft.com/office/powerpoint/2010/main" val="423277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D0188C5-2D46-4084-B970-031343BBFE7B}" type="datetimeFigureOut">
              <a:rPr lang="en-US" smtClean="0"/>
              <a:pPr/>
              <a:t>5/20/2020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0C7E00B-57CF-4E6B-8EF9-B2FA3A47EA83}" type="slidenum">
              <a:rPr lang="en-US" smtClean="0"/>
              <a:pPr/>
              <a:t>‹#›</a:t>
            </a:fld>
            <a:endParaRPr lang="en-US"/>
          </a:p>
        </p:txBody>
      </p:sp>
    </p:spTree>
    <p:extLst>
      <p:ext uri="{BB962C8B-B14F-4D97-AF65-F5344CB8AC3E}">
        <p14:creationId xmlns="" xmlns:p14="http://schemas.microsoft.com/office/powerpoint/2010/main" val="1518334601"/>
      </p:ext>
    </p:extLst>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a:solidFill>
                  <a:schemeClr val="tx1">
                    <a:lumMod val="95000"/>
                  </a:schemeClr>
                </a:solidFill>
                <a:latin typeface="Times New Roman" panose="02020603050405020304" pitchFamily="18" charset="0"/>
                <a:cs typeface="Times New Roman" panose="02020603050405020304" pitchFamily="18" charset="0"/>
              </a:rPr>
              <a:t/>
            </a:r>
            <a:br>
              <a:rPr lang="en-US" sz="3200">
                <a:solidFill>
                  <a:schemeClr val="tx1">
                    <a:lumMod val="95000"/>
                  </a:schemeClr>
                </a:solidFill>
                <a:latin typeface="Times New Roman" panose="02020603050405020304" pitchFamily="18" charset="0"/>
                <a:cs typeface="Times New Roman" panose="02020603050405020304" pitchFamily="18" charset="0"/>
              </a:rPr>
            </a:br>
            <a:r>
              <a:rPr lang="en-US" sz="3200" smtClean="0">
                <a:solidFill>
                  <a:schemeClr val="tx1">
                    <a:lumMod val="95000"/>
                  </a:schemeClr>
                </a:solidFill>
                <a:latin typeface="Times New Roman" panose="02020603050405020304" pitchFamily="18" charset="0"/>
                <a:cs typeface="Times New Roman" panose="02020603050405020304" pitchFamily="18" charset="0"/>
              </a:rPr>
              <a:t>Unit 1</a:t>
            </a:r>
            <a:r>
              <a:rPr lang="en-US" sz="3200" dirty="0">
                <a:solidFill>
                  <a:schemeClr val="tx1">
                    <a:lumMod val="95000"/>
                  </a:schemeClr>
                </a:solidFill>
                <a:latin typeface="Times New Roman" panose="02020603050405020304" pitchFamily="18" charset="0"/>
                <a:cs typeface="Times New Roman" panose="02020603050405020304" pitchFamily="18" charset="0"/>
              </a:rPr>
              <a:t>: Invertebrates Introduction</a:t>
            </a:r>
            <a:br>
              <a:rPr lang="en-US" sz="3200" dirty="0">
                <a:solidFill>
                  <a:schemeClr val="tx1">
                    <a:lumMod val="95000"/>
                  </a:schemeClr>
                </a:solidFill>
                <a:latin typeface="Times New Roman" panose="02020603050405020304" pitchFamily="18" charset="0"/>
                <a:cs typeface="Times New Roman" panose="02020603050405020304" pitchFamily="18" charset="0"/>
              </a:rPr>
            </a:br>
            <a:r>
              <a:rPr lang="en-US" sz="3200" dirty="0">
                <a:solidFill>
                  <a:schemeClr val="tx1">
                    <a:lumMod val="95000"/>
                  </a:schemeClr>
                </a:solidFill>
                <a:latin typeface="Times New Roman" panose="02020603050405020304" pitchFamily="18" charset="0"/>
                <a:cs typeface="Times New Roman" panose="02020603050405020304" pitchFamily="18" charset="0"/>
              </a:rPr>
              <a:t>Topic : Taxonomic Significance of Invertebrates</a:t>
            </a:r>
            <a:br>
              <a:rPr lang="en-US" sz="3200" dirty="0">
                <a:solidFill>
                  <a:schemeClr val="tx1">
                    <a:lumMod val="95000"/>
                  </a:schemeClr>
                </a:solidFill>
                <a:latin typeface="Times New Roman" panose="02020603050405020304" pitchFamily="18" charset="0"/>
                <a:cs typeface="Times New Roman" panose="02020603050405020304" pitchFamily="18" charset="0"/>
              </a:rPr>
            </a:br>
            <a:r>
              <a:rPr lang="en-US" sz="3200" dirty="0" err="1">
                <a:solidFill>
                  <a:schemeClr val="tx1">
                    <a:lumMod val="95000"/>
                  </a:schemeClr>
                </a:solidFill>
                <a:latin typeface="Times New Roman" panose="02020603050405020304" pitchFamily="18" charset="0"/>
                <a:cs typeface="Times New Roman" panose="02020603050405020304" pitchFamily="18" charset="0"/>
              </a:rPr>
              <a:t>B.Ed</a:t>
            </a:r>
            <a:r>
              <a:rPr lang="en-US" sz="3200" dirty="0">
                <a:solidFill>
                  <a:schemeClr val="tx1">
                    <a:lumMod val="9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schemeClr>
                </a:solidFill>
                <a:latin typeface="Times New Roman" panose="02020603050405020304" pitchFamily="18" charset="0"/>
                <a:cs typeface="Times New Roman" panose="02020603050405020304" pitchFamily="18" charset="0"/>
              </a:rPr>
              <a:t>Hons</a:t>
            </a:r>
            <a:r>
              <a:rPr lang="en-US" sz="3200" dirty="0">
                <a:solidFill>
                  <a:schemeClr val="tx1">
                    <a:lumMod val="95000"/>
                  </a:schemeClr>
                </a:solidFill>
                <a:latin typeface="Times New Roman" panose="02020603050405020304" pitchFamily="18" charset="0"/>
                <a:cs typeface="Times New Roman" panose="02020603050405020304" pitchFamily="18" charset="0"/>
              </a:rPr>
              <a:t>) </a:t>
            </a:r>
            <a:r>
              <a:rPr lang="en-US" sz="3200" dirty="0" smtClean="0">
                <a:solidFill>
                  <a:schemeClr val="tx1">
                    <a:lumMod val="95000"/>
                  </a:schemeClr>
                </a:solidFill>
                <a:latin typeface="Times New Roman" panose="02020603050405020304" pitchFamily="18" charset="0"/>
                <a:cs typeface="Times New Roman" panose="02020603050405020304" pitchFamily="18" charset="0"/>
              </a:rPr>
              <a:t>Secondary</a:t>
            </a:r>
            <a:r>
              <a:rPr lang="en-US" sz="3200" dirty="0">
                <a:solidFill>
                  <a:schemeClr val="tx1">
                    <a:lumMod val="95000"/>
                  </a:schemeClr>
                </a:solidFill>
                <a:latin typeface="Times New Roman" panose="02020603050405020304" pitchFamily="18" charset="0"/>
                <a:cs typeface="Times New Roman" panose="02020603050405020304" pitchFamily="18" charset="0"/>
              </a:rPr>
              <a:t/>
            </a:r>
            <a:br>
              <a:rPr lang="en-US" sz="3200" dirty="0">
                <a:solidFill>
                  <a:schemeClr val="tx1">
                    <a:lumMod val="95000"/>
                  </a:schemeClr>
                </a:solidFill>
                <a:latin typeface="Times New Roman" panose="02020603050405020304" pitchFamily="18" charset="0"/>
                <a:cs typeface="Times New Roman" panose="02020603050405020304" pitchFamily="18" charset="0"/>
              </a:rPr>
            </a:br>
            <a:r>
              <a:rPr lang="en-US" sz="3200" dirty="0">
                <a:solidFill>
                  <a:schemeClr val="tx1">
                    <a:lumMod val="95000"/>
                  </a:schemeClr>
                </a:solidFill>
                <a:latin typeface="Times New Roman" panose="02020603050405020304" pitchFamily="18" charset="0"/>
                <a:cs typeface="Times New Roman" panose="02020603050405020304" pitchFamily="18" charset="0"/>
              </a:rPr>
              <a:t>Semester IV</a:t>
            </a:r>
            <a:br>
              <a:rPr lang="en-US" sz="3200" dirty="0">
                <a:solidFill>
                  <a:schemeClr val="tx1">
                    <a:lumMod val="95000"/>
                  </a:schemeClr>
                </a:solidFill>
                <a:latin typeface="Times New Roman" panose="02020603050405020304" pitchFamily="18" charset="0"/>
                <a:cs typeface="Times New Roman" panose="02020603050405020304" pitchFamily="18" charset="0"/>
              </a:rPr>
            </a:br>
            <a:r>
              <a:rPr lang="en-US" sz="3200" dirty="0">
                <a:solidFill>
                  <a:schemeClr val="tx1">
                    <a:lumMod val="95000"/>
                  </a:schemeClr>
                </a:solidFill>
                <a:latin typeface="Times New Roman" panose="02020603050405020304" pitchFamily="18" charset="0"/>
                <a:cs typeface="Times New Roman" panose="02020603050405020304" pitchFamily="18" charset="0"/>
              </a:rPr>
              <a:t>Subject: Biology IV(Minor)</a:t>
            </a:r>
            <a:br>
              <a:rPr lang="en-US" sz="3200" dirty="0">
                <a:solidFill>
                  <a:schemeClr val="tx1">
                    <a:lumMod val="95000"/>
                  </a:schemeClr>
                </a:solidFill>
                <a:latin typeface="Times New Roman" panose="02020603050405020304" pitchFamily="18" charset="0"/>
                <a:cs typeface="Times New Roman" panose="02020603050405020304" pitchFamily="18" charset="0"/>
              </a:rPr>
            </a:br>
            <a:r>
              <a:rPr lang="en-US" sz="3200" dirty="0">
                <a:solidFill>
                  <a:schemeClr val="tx1">
                    <a:lumMod val="95000"/>
                  </a:schemeClr>
                </a:solidFill>
                <a:latin typeface="Times New Roman" panose="02020603050405020304" pitchFamily="18" charset="0"/>
                <a:cs typeface="Times New Roman" panose="02020603050405020304" pitchFamily="18" charset="0"/>
              </a:rPr>
              <a:t>Course Title: Invertebrates Diversity</a:t>
            </a:r>
            <a:br>
              <a:rPr lang="en-US" sz="3200" dirty="0">
                <a:solidFill>
                  <a:schemeClr val="tx1">
                    <a:lumMod val="95000"/>
                  </a:schemeClr>
                </a:solidFill>
                <a:latin typeface="Times New Roman" panose="02020603050405020304" pitchFamily="18" charset="0"/>
                <a:cs typeface="Times New Roman" panose="02020603050405020304" pitchFamily="18" charset="0"/>
              </a:rPr>
            </a:br>
            <a:r>
              <a:rPr lang="en-US" sz="3200" dirty="0">
                <a:solidFill>
                  <a:schemeClr val="tx1">
                    <a:lumMod val="95000"/>
                  </a:schemeClr>
                </a:solidFill>
                <a:latin typeface="Times New Roman" panose="02020603050405020304" pitchFamily="18" charset="0"/>
                <a:cs typeface="Times New Roman" panose="02020603050405020304" pitchFamily="18" charset="0"/>
              </a:rPr>
              <a:t>Represented By: Ms </a:t>
            </a:r>
            <a:r>
              <a:rPr lang="en-US" sz="3200" dirty="0" err="1">
                <a:solidFill>
                  <a:schemeClr val="tx1">
                    <a:lumMod val="95000"/>
                  </a:schemeClr>
                </a:solidFill>
                <a:latin typeface="Times New Roman" panose="02020603050405020304" pitchFamily="18" charset="0"/>
                <a:cs typeface="Times New Roman" panose="02020603050405020304" pitchFamily="18" charset="0"/>
              </a:rPr>
              <a:t>SidraYounis</a:t>
            </a:r>
            <a:r>
              <a:rPr lang="en-US" sz="3200" dirty="0">
                <a:solidFill>
                  <a:schemeClr val="tx1">
                    <a:lumMod val="95000"/>
                  </a:schemeClr>
                </a:solidFill>
                <a:latin typeface="Times New Roman" panose="02020603050405020304" pitchFamily="18" charset="0"/>
                <a:cs typeface="Times New Roman" panose="02020603050405020304" pitchFamily="18" charset="0"/>
              </a:rPr>
              <a:t/>
            </a:r>
            <a:br>
              <a:rPr lang="en-US" sz="3200" dirty="0">
                <a:solidFill>
                  <a:schemeClr val="tx1">
                    <a:lumMod val="95000"/>
                  </a:schemeClr>
                </a:solidFill>
                <a:latin typeface="Times New Roman" panose="02020603050405020304" pitchFamily="18" charset="0"/>
                <a:cs typeface="Times New Roman" panose="02020603050405020304" pitchFamily="18" charset="0"/>
              </a:rPr>
            </a:br>
            <a:r>
              <a:rPr lang="en-US" sz="3200" dirty="0">
                <a:solidFill>
                  <a:schemeClr val="tx1">
                    <a:lumMod val="95000"/>
                  </a:schemeClr>
                </a:solidFill>
                <a:latin typeface="Times New Roman" panose="02020603050405020304" pitchFamily="18" charset="0"/>
                <a:cs typeface="Times New Roman" panose="02020603050405020304" pitchFamily="18" charset="0"/>
              </a:rPr>
              <a:t>Department of Education (Planning and Development)</a:t>
            </a:r>
            <a:br>
              <a:rPr lang="en-US" sz="3200" dirty="0">
                <a:solidFill>
                  <a:schemeClr val="tx1">
                    <a:lumMod val="95000"/>
                  </a:schemeClr>
                </a:solidFill>
                <a:latin typeface="Times New Roman" panose="02020603050405020304" pitchFamily="18" charset="0"/>
                <a:cs typeface="Times New Roman" panose="02020603050405020304" pitchFamily="18" charset="0"/>
              </a:rPr>
            </a:br>
            <a:r>
              <a:rPr lang="en-US" sz="3200" dirty="0">
                <a:solidFill>
                  <a:schemeClr val="tx1">
                    <a:lumMod val="95000"/>
                  </a:schemeClr>
                </a:solidFill>
                <a:latin typeface="Times New Roman" panose="02020603050405020304" pitchFamily="18" charset="0"/>
                <a:cs typeface="Times New Roman" panose="02020603050405020304" pitchFamily="18" charset="0"/>
              </a:rPr>
              <a:t>Lahore College for Women University , Lahore</a:t>
            </a:r>
            <a:endParaRPr lang="en-US" sz="3200" dirty="0"/>
          </a:p>
        </p:txBody>
      </p:sp>
    </p:spTree>
    <p:extLst>
      <p:ext uri="{BB962C8B-B14F-4D97-AF65-F5344CB8AC3E}">
        <p14:creationId xmlns="" xmlns:p14="http://schemas.microsoft.com/office/powerpoint/2010/main" val="989234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84213"/>
            <a:ext cx="8683625" cy="858837"/>
          </a:xfrm>
        </p:spPr>
        <p:txBody>
          <a:bodyPr/>
          <a:lstStyle/>
          <a:p>
            <a:r>
              <a:rPr lang="en-US" sz="4000" dirty="0">
                <a:solidFill>
                  <a:srgbClr val="FFC000"/>
                </a:solidFill>
                <a:latin typeface="Algerian" panose="04020705040A02060702" pitchFamily="82" charset="0"/>
              </a:rPr>
              <a:t>Why taxonomy is important?</a:t>
            </a:r>
          </a:p>
        </p:txBody>
      </p:sp>
      <p:sp>
        <p:nvSpPr>
          <p:cNvPr id="4" name="Snip Diagonal Corner Rectangle 3"/>
          <p:cNvSpPr/>
          <p:nvPr/>
        </p:nvSpPr>
        <p:spPr>
          <a:xfrm>
            <a:off x="1296537" y="1692322"/>
            <a:ext cx="9465248" cy="4103567"/>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Plantagenet Cherokee" pitchFamily="18" charset="0"/>
                <a:cs typeface="Times New Roman" panose="02020603050405020304" pitchFamily="18" charset="0"/>
              </a:rPr>
              <a:t>Taxonomy helps us to categorize organisms so we can more easily communicate biological information.</a:t>
            </a:r>
          </a:p>
          <a:p>
            <a:r>
              <a:rPr lang="en-US" sz="3200" dirty="0">
                <a:latin typeface="Plantagenet Cherokee" pitchFamily="18" charset="0"/>
                <a:cs typeface="Times New Roman" panose="02020603050405020304" pitchFamily="18" charset="0"/>
              </a:rPr>
              <a:t>Taxonomy uses hierarchical classification as a way to help scientists understand an organize the diversity of life on our planet.</a:t>
            </a:r>
          </a:p>
        </p:txBody>
      </p:sp>
    </p:spTree>
    <p:extLst>
      <p:ext uri="{BB962C8B-B14F-4D97-AF65-F5344CB8AC3E}">
        <p14:creationId xmlns="" xmlns:p14="http://schemas.microsoft.com/office/powerpoint/2010/main" val="2164697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139700"/>
            <a:ext cx="12077700" cy="6718300"/>
          </a:xfrm>
          <a:effectLst>
            <a:glow rad="228600">
              <a:schemeClr val="accent1">
                <a:satMod val="175000"/>
                <a:alpha val="40000"/>
              </a:schemeClr>
            </a:glow>
          </a:effectLst>
        </p:spPr>
        <p:txBody>
          <a:bodyPr/>
          <a:lstStyle/>
          <a:p>
            <a:pPr algn="ctr"/>
            <a:r>
              <a:rPr lang="en-US" b="1" dirty="0">
                <a:solidFill>
                  <a:schemeClr val="accent1">
                    <a:lumMod val="60000"/>
                    <a:lumOff val="40000"/>
                  </a:schemeClr>
                </a:solidFill>
                <a:latin typeface="Algerian" panose="04020705040A02060702" pitchFamily="82" charset="0"/>
              </a:rPr>
              <a:t>TAXONOMIC SIGNIFICANCE</a:t>
            </a:r>
          </a:p>
        </p:txBody>
      </p:sp>
      <p:sp>
        <p:nvSpPr>
          <p:cNvPr id="4" name="Flowchart: Alternate Process 3"/>
          <p:cNvSpPr/>
          <p:nvPr/>
        </p:nvSpPr>
        <p:spPr>
          <a:xfrm>
            <a:off x="203199" y="759655"/>
            <a:ext cx="11726204" cy="5666545"/>
          </a:xfrm>
          <a:prstGeom prst="flowChartAlternateProcess">
            <a:avLst/>
          </a:prstGeom>
          <a:effectLst>
            <a:softEdge rad="127000"/>
          </a:effectLst>
        </p:spPr>
        <p:style>
          <a:lnRef idx="3">
            <a:schemeClr val="lt1"/>
          </a:lnRef>
          <a:fillRef idx="1">
            <a:schemeClr val="accent4"/>
          </a:fillRef>
          <a:effectRef idx="1">
            <a:schemeClr val="accent4"/>
          </a:effectRef>
          <a:fontRef idx="minor">
            <a:schemeClr val="lt1"/>
          </a:fontRef>
        </p:style>
        <p:txBody>
          <a:bodyPr rtlCol="0" anchor="ctr"/>
          <a:lstStyle/>
          <a:p>
            <a:r>
              <a:rPr lang="en-US" sz="3200" dirty="0">
                <a:solidFill>
                  <a:schemeClr val="accent6">
                    <a:lumMod val="50000"/>
                  </a:schemeClr>
                </a:solidFill>
                <a:latin typeface="Times New Roman" panose="02020603050405020304" pitchFamily="18" charset="0"/>
                <a:cs typeface="Times New Roman" panose="02020603050405020304" pitchFamily="18" charset="0"/>
              </a:rPr>
              <a:t>According to this understanding, invertebrates do not possess a skeleton or bone, either internal or external. </a:t>
            </a:r>
          </a:p>
          <a:p>
            <a:r>
              <a:rPr lang="en-US" sz="3200" dirty="0">
                <a:solidFill>
                  <a:schemeClr val="accent6">
                    <a:lumMod val="50000"/>
                  </a:schemeClr>
                </a:solidFill>
                <a:latin typeface="Times New Roman" panose="02020603050405020304" pitchFamily="18" charset="0"/>
                <a:cs typeface="Times New Roman" panose="02020603050405020304" pitchFamily="18" charset="0"/>
              </a:rPr>
              <a:t>They include hugely varied body plans. </a:t>
            </a:r>
          </a:p>
          <a:p>
            <a:r>
              <a:rPr lang="en-US" sz="3200" dirty="0">
                <a:solidFill>
                  <a:schemeClr val="accent6">
                    <a:lumMod val="50000"/>
                  </a:schemeClr>
                </a:solidFill>
                <a:latin typeface="Times New Roman" panose="02020603050405020304" pitchFamily="18" charset="0"/>
                <a:cs typeface="Times New Roman" panose="02020603050405020304" pitchFamily="18" charset="0"/>
              </a:rPr>
              <a:t>Many have fluid filled, hydrostatic skeletons, like jellyfish or worms.</a:t>
            </a:r>
          </a:p>
          <a:p>
            <a:r>
              <a:rPr lang="en-US" sz="3200" dirty="0">
                <a:solidFill>
                  <a:schemeClr val="accent6">
                    <a:lumMod val="50000"/>
                  </a:schemeClr>
                </a:solidFill>
                <a:latin typeface="Times New Roman" panose="02020603050405020304" pitchFamily="18" charset="0"/>
                <a:cs typeface="Times New Roman" panose="02020603050405020304" pitchFamily="18" charset="0"/>
              </a:rPr>
              <a:t>Others have hard exoskeletons, outer shells like those of insects and crustaceans.</a:t>
            </a:r>
          </a:p>
          <a:p>
            <a:r>
              <a:rPr lang="en-US" sz="3200" dirty="0">
                <a:solidFill>
                  <a:schemeClr val="accent6">
                    <a:lumMod val="50000"/>
                  </a:schemeClr>
                </a:solidFill>
                <a:latin typeface="Times New Roman" panose="02020603050405020304" pitchFamily="18" charset="0"/>
                <a:cs typeface="Times New Roman" panose="02020603050405020304" pitchFamily="18" charset="0"/>
              </a:rPr>
              <a:t>The most familiar invertebrates include the Protozoa,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Porifera</a:t>
            </a:r>
            <a:r>
              <a:rPr lang="en-US" sz="3200" dirty="0">
                <a:solidFill>
                  <a:schemeClr val="accent6">
                    <a:lumMod val="50000"/>
                  </a:schemeClr>
                </a:solidFill>
                <a:latin typeface="Times New Roman" panose="02020603050405020304" pitchFamily="18" charset="0"/>
                <a:cs typeface="Times New Roman" panose="02020603050405020304" pitchFamily="18" charset="0"/>
              </a:rPr>
              <a:t>, Coelenterate,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Platyhelminthes</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Nematoda,Annelida</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Mollusca</a:t>
            </a:r>
            <a:r>
              <a:rPr lang="en-US" sz="3200" dirty="0">
                <a:solidFill>
                  <a:schemeClr val="accent6">
                    <a:lumMod val="50000"/>
                  </a:schemeClr>
                </a:solidFill>
                <a:latin typeface="Times New Roman" panose="02020603050405020304" pitchFamily="18" charset="0"/>
                <a:cs typeface="Times New Roman" panose="02020603050405020304" pitchFamily="18" charset="0"/>
              </a:rPr>
              <a:t>,  Arthropod and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Echinodermata</a:t>
            </a:r>
            <a:r>
              <a:rPr lang="en-US" sz="3200" dirty="0">
                <a:solidFill>
                  <a:schemeClr val="accent6">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 xmlns:p14="http://schemas.microsoft.com/office/powerpoint/2010/main" val="2470181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851267" y="662649"/>
            <a:ext cx="9670173" cy="4708981"/>
          </a:xfrm>
          <a:prstGeom prst="rect">
            <a:avLst/>
          </a:prstGeom>
          <a:solidFill>
            <a:srgbClr val="92D050"/>
          </a:solidFill>
          <a:effectLst>
            <a:glow rad="228600">
              <a:schemeClr val="accent1">
                <a:satMod val="175000"/>
                <a:alpha val="40000"/>
              </a:schemeClr>
            </a:glow>
          </a:effectLst>
        </p:spPr>
        <p:style>
          <a:lnRef idx="1">
            <a:schemeClr val="accent4"/>
          </a:lnRef>
          <a:fillRef idx="2">
            <a:schemeClr val="accent4"/>
          </a:fillRef>
          <a:effectRef idx="1">
            <a:schemeClr val="accent4"/>
          </a:effectRef>
          <a:fontRef idx="minor">
            <a:schemeClr val="dk1"/>
          </a:fontRef>
        </p:style>
        <p:txBody>
          <a:bodyPr wrap="square">
            <a:spAutoFit/>
          </a:bodyPr>
          <a:lstStyle/>
          <a:p>
            <a:r>
              <a:rPr lang="en-US" sz="4400" dirty="0">
                <a:solidFill>
                  <a:schemeClr val="tx1"/>
                </a:solidFill>
                <a:latin typeface="Algerian" pitchFamily="82" charset="0"/>
                <a:ea typeface="Calibri" panose="020F0502020204030204" pitchFamily="34" charset="0"/>
                <a:cs typeface="Times New Roman" panose="02020603050405020304" pitchFamily="18" charset="0"/>
              </a:rPr>
              <a:t>CONT</a:t>
            </a:r>
            <a:r>
              <a:rPr lang="en-US" sz="4000" dirty="0">
                <a:solidFill>
                  <a:schemeClr val="tx1"/>
                </a:solidFill>
                <a:latin typeface="Algerian" pitchFamily="82" charset="0"/>
                <a:ea typeface="Calibri" panose="020F0502020204030204" pitchFamily="34" charset="0"/>
                <a:cs typeface="Times New Roman" panose="02020603050405020304" pitchFamily="18" charset="0"/>
              </a:rPr>
              <a:t>…</a:t>
            </a:r>
          </a:p>
          <a:p>
            <a:r>
              <a:rPr lang="en-US" sz="3200" dirty="0">
                <a:solidFill>
                  <a:schemeClr val="accent1">
                    <a:lumMod val="75000"/>
                  </a:schemeClr>
                </a:solidFill>
                <a:latin typeface="Plantagenet Cherokee" pitchFamily="18" charset="0"/>
                <a:ea typeface="Calibri" panose="020F0502020204030204" pitchFamily="34" charset="0"/>
                <a:cs typeface="Times New Roman" panose="02020603050405020304" pitchFamily="18" charset="0"/>
              </a:rPr>
              <a:t>The term invertebrates is not always precise among non-biologists since it does not accurately describe a taxon in the same way that </a:t>
            </a:r>
            <a:r>
              <a:rPr lang="en-US" sz="3200" dirty="0" err="1">
                <a:solidFill>
                  <a:schemeClr val="accent1">
                    <a:lumMod val="75000"/>
                  </a:schemeClr>
                </a:solidFill>
                <a:latin typeface="Plantagenet Cherokee" pitchFamily="18" charset="0"/>
                <a:ea typeface="Calibri" panose="020F0502020204030204" pitchFamily="34" charset="0"/>
                <a:cs typeface="Times New Roman" panose="02020603050405020304" pitchFamily="18" charset="0"/>
              </a:rPr>
              <a:t>Arthropoda</a:t>
            </a:r>
            <a:r>
              <a:rPr lang="en-US" sz="3200" dirty="0">
                <a:solidFill>
                  <a:schemeClr val="accent1">
                    <a:lumMod val="75000"/>
                  </a:schemeClr>
                </a:solidFill>
                <a:latin typeface="Plantagenet Cherokee" pitchFamily="18" charset="0"/>
                <a:ea typeface="Calibri" panose="020F0502020204030204" pitchFamily="34" charset="0"/>
                <a:cs typeface="Times New Roman" panose="02020603050405020304" pitchFamily="18" charset="0"/>
              </a:rPr>
              <a:t>, Vertebrata or </a:t>
            </a:r>
            <a:r>
              <a:rPr lang="en-US" sz="3200" dirty="0" err="1">
                <a:solidFill>
                  <a:schemeClr val="accent1">
                    <a:lumMod val="75000"/>
                  </a:schemeClr>
                </a:solidFill>
                <a:latin typeface="Plantagenet Cherokee" pitchFamily="18" charset="0"/>
                <a:ea typeface="Calibri" panose="020F0502020204030204" pitchFamily="34" charset="0"/>
                <a:cs typeface="Times New Roman" panose="02020603050405020304" pitchFamily="18" charset="0"/>
              </a:rPr>
              <a:t>Manidae</a:t>
            </a:r>
            <a:r>
              <a:rPr lang="en-US" sz="3200" dirty="0">
                <a:solidFill>
                  <a:schemeClr val="accent1">
                    <a:lumMod val="75000"/>
                  </a:schemeClr>
                </a:solidFill>
                <a:latin typeface="Plantagenet Cherokee" pitchFamily="18" charset="0"/>
                <a:ea typeface="Calibri" panose="020F0502020204030204" pitchFamily="34" charset="0"/>
                <a:cs typeface="Times New Roman" panose="02020603050405020304" pitchFamily="18" charset="0"/>
              </a:rPr>
              <a:t> do. Each of these terms describes a valid, </a:t>
            </a:r>
            <a:r>
              <a:rPr lang="en-US" sz="3200" dirty="0" err="1">
                <a:solidFill>
                  <a:schemeClr val="accent1">
                    <a:lumMod val="75000"/>
                  </a:schemeClr>
                </a:solidFill>
                <a:latin typeface="Plantagenet Cherokee" pitchFamily="18" charset="0"/>
                <a:ea typeface="Calibri" panose="020F0502020204030204" pitchFamily="34" charset="0"/>
                <a:cs typeface="Times New Roman" panose="02020603050405020304" pitchFamily="18" charset="0"/>
              </a:rPr>
              <a:t>Taxon</a:t>
            </a:r>
            <a:r>
              <a:rPr lang="en-US" sz="3200" dirty="0">
                <a:solidFill>
                  <a:schemeClr val="accent1">
                    <a:lumMod val="75000"/>
                  </a:schemeClr>
                </a:solidFill>
                <a:latin typeface="Plantagenet Cherokee" pitchFamily="18" charset="0"/>
                <a:ea typeface="Calibri" panose="020F0502020204030204" pitchFamily="34" charset="0"/>
                <a:cs typeface="Times New Roman" panose="02020603050405020304" pitchFamily="18" charset="0"/>
              </a:rPr>
              <a:t>, Phylum, Subphylum or Family.</a:t>
            </a:r>
          </a:p>
          <a:p>
            <a:r>
              <a:rPr lang="en-US" sz="3200" dirty="0">
                <a:solidFill>
                  <a:schemeClr val="accent1">
                    <a:lumMod val="75000"/>
                  </a:schemeClr>
                </a:solidFill>
                <a:latin typeface="Plantagenet Cherokee" pitchFamily="18" charset="0"/>
                <a:ea typeface="Calibri" panose="020F0502020204030204" pitchFamily="34" charset="0"/>
                <a:cs typeface="Times New Roman" panose="02020603050405020304" pitchFamily="18" charset="0"/>
              </a:rPr>
              <a:t> "</a:t>
            </a:r>
            <a:r>
              <a:rPr lang="en-US" sz="3200" dirty="0" err="1">
                <a:solidFill>
                  <a:schemeClr val="accent1">
                    <a:lumMod val="75000"/>
                  </a:schemeClr>
                </a:solidFill>
                <a:latin typeface="Plantagenet Cherokee" pitchFamily="18" charset="0"/>
                <a:ea typeface="Calibri" panose="020F0502020204030204" pitchFamily="34" charset="0"/>
                <a:cs typeface="Times New Roman" panose="02020603050405020304" pitchFamily="18" charset="0"/>
              </a:rPr>
              <a:t>Invertebrata</a:t>
            </a:r>
            <a:r>
              <a:rPr lang="en-US" sz="3200" dirty="0">
                <a:solidFill>
                  <a:schemeClr val="accent1">
                    <a:lumMod val="75000"/>
                  </a:schemeClr>
                </a:solidFill>
                <a:latin typeface="Plantagenet Cherokee" pitchFamily="18" charset="0"/>
                <a:ea typeface="Calibri" panose="020F0502020204030204" pitchFamily="34" charset="0"/>
                <a:cs typeface="Times New Roman" panose="02020603050405020304" pitchFamily="18" charset="0"/>
              </a:rPr>
              <a:t>" is a term of convenience, not a </a:t>
            </a:r>
            <a:r>
              <a:rPr lang="en-US" sz="3200" dirty="0" err="1">
                <a:solidFill>
                  <a:schemeClr val="accent1">
                    <a:lumMod val="75000"/>
                  </a:schemeClr>
                </a:solidFill>
                <a:latin typeface="Plantagenet Cherokee" pitchFamily="18" charset="0"/>
                <a:ea typeface="Calibri" panose="020F0502020204030204" pitchFamily="34" charset="0"/>
                <a:cs typeface="Times New Roman" panose="02020603050405020304" pitchFamily="18" charset="0"/>
              </a:rPr>
              <a:t>Taxon</a:t>
            </a:r>
            <a:r>
              <a:rPr lang="en-US" sz="3200" dirty="0">
                <a:solidFill>
                  <a:schemeClr val="accent1">
                    <a:lumMod val="75000"/>
                  </a:schemeClr>
                </a:solidFill>
                <a:latin typeface="Plantagenet Cherokee" pitchFamily="18" charset="0"/>
                <a:ea typeface="Calibri" panose="020F0502020204030204" pitchFamily="34" charset="0"/>
                <a:cs typeface="Times New Roman" panose="02020603050405020304" pitchFamily="18" charset="0"/>
              </a:rPr>
              <a:t>; it has </a:t>
            </a:r>
            <a:r>
              <a:rPr lang="en-US" sz="3200" dirty="0" smtClean="0">
                <a:solidFill>
                  <a:schemeClr val="accent1">
                    <a:lumMod val="75000"/>
                  </a:schemeClr>
                </a:solidFill>
                <a:latin typeface="Plantagenet Cherokee" pitchFamily="18" charset="0"/>
                <a:ea typeface="Calibri" panose="020F0502020204030204" pitchFamily="34" charset="0"/>
                <a:cs typeface="Times New Roman" panose="02020603050405020304" pitchFamily="18" charset="0"/>
              </a:rPr>
              <a:t>very little</a:t>
            </a:r>
            <a:r>
              <a:rPr lang="en-US" sz="3200" dirty="0">
                <a:solidFill>
                  <a:schemeClr val="accent1">
                    <a:lumMod val="75000"/>
                  </a:schemeClr>
                </a:solidFill>
                <a:latin typeface="Plantagenet Cherokee" pitchFamily="18" charset="0"/>
                <a:ea typeface="Calibri" panose="020F0502020204030204" pitchFamily="34" charset="0"/>
                <a:cs typeface="Times New Roman" panose="02020603050405020304" pitchFamily="18" charset="0"/>
              </a:rPr>
              <a:t> </a:t>
            </a:r>
            <a:r>
              <a:rPr lang="en-US" sz="3200" dirty="0" err="1">
                <a:solidFill>
                  <a:schemeClr val="accent1">
                    <a:lumMod val="75000"/>
                  </a:schemeClr>
                </a:solidFill>
                <a:latin typeface="Plantagenet Cherokee" pitchFamily="18" charset="0"/>
                <a:ea typeface="Calibri" panose="020F0502020204030204" pitchFamily="34" charset="0"/>
                <a:cs typeface="Times New Roman" panose="02020603050405020304" pitchFamily="18" charset="0"/>
              </a:rPr>
              <a:t>circumscriptional</a:t>
            </a:r>
            <a:r>
              <a:rPr lang="en-US" sz="3200" dirty="0">
                <a:solidFill>
                  <a:schemeClr val="accent1">
                    <a:lumMod val="75000"/>
                  </a:schemeClr>
                </a:solidFill>
                <a:latin typeface="Plantagenet Cherokee" pitchFamily="18" charset="0"/>
                <a:ea typeface="Calibri" panose="020F0502020204030204" pitchFamily="34" charset="0"/>
                <a:cs typeface="Times New Roman" panose="02020603050405020304" pitchFamily="18" charset="0"/>
              </a:rPr>
              <a:t> significance except within the </a:t>
            </a:r>
            <a:r>
              <a:rPr lang="en-US" sz="3200" dirty="0" err="1">
                <a:solidFill>
                  <a:schemeClr val="accent1">
                    <a:lumMod val="75000"/>
                  </a:schemeClr>
                </a:solidFill>
                <a:latin typeface="Plantagenet Cherokee" pitchFamily="18" charset="0"/>
                <a:ea typeface="Calibri" panose="020F0502020204030204" pitchFamily="34" charset="0"/>
                <a:cs typeface="Times New Roman" panose="02020603050405020304" pitchFamily="18" charset="0"/>
              </a:rPr>
              <a:t>Chordata</a:t>
            </a:r>
            <a:r>
              <a:rPr lang="en-US" sz="3200" dirty="0">
                <a:solidFill>
                  <a:schemeClr val="accent1">
                    <a:lumMod val="75000"/>
                  </a:schemeClr>
                </a:solidFill>
                <a:latin typeface="Plantagenet Cherokee" pitchFamily="18" charset="0"/>
                <a:ea typeface="Calibri" panose="020F0502020204030204" pitchFamily="34" charset="0"/>
                <a:cs typeface="Times New Roman" panose="02020603050405020304" pitchFamily="18" charset="0"/>
              </a:rPr>
              <a:t>.</a:t>
            </a:r>
            <a:endParaRPr lang="en-US" dirty="0">
              <a:solidFill>
                <a:schemeClr val="accent1">
                  <a:lumMod val="75000"/>
                </a:schemeClr>
              </a:solidFill>
              <a:latin typeface="Plantagenet Cherokee" pitchFamily="18" charset="0"/>
            </a:endParaRPr>
          </a:p>
        </p:txBody>
      </p:sp>
      <p:sp>
        <p:nvSpPr>
          <p:cNvPr id="19" name="Right Arrow 18"/>
          <p:cNvSpPr/>
          <p:nvPr/>
        </p:nvSpPr>
        <p:spPr>
          <a:xfrm>
            <a:off x="0" y="304027"/>
            <a:ext cx="1893471" cy="12555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763535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edefined Process 2"/>
          <p:cNvSpPr/>
          <p:nvPr/>
        </p:nvSpPr>
        <p:spPr>
          <a:xfrm>
            <a:off x="731521" y="703385"/>
            <a:ext cx="10353822" cy="5697415"/>
          </a:xfrm>
          <a:prstGeom prst="flowChartPredefinedProcess">
            <a:avLst/>
          </a:prstGeom>
          <a:solidFill>
            <a:schemeClr val="tx2">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Algerian" pitchFamily="82" charset="0"/>
                <a:cs typeface="Times New Roman" panose="02020603050405020304" pitchFamily="18" charset="0"/>
              </a:rPr>
              <a:t>CONT</a:t>
            </a:r>
            <a:r>
              <a:rPr lang="en-US" sz="3200" dirty="0">
                <a:latin typeface="Algerian" pitchFamily="82" charset="0"/>
                <a:cs typeface="Times New Roman" panose="02020603050405020304" pitchFamily="18" charset="0"/>
              </a:rPr>
              <a:t>…..</a:t>
            </a:r>
          </a:p>
          <a:p>
            <a:pPr algn="ctr"/>
            <a:r>
              <a:rPr lang="en-US" sz="3200" dirty="0">
                <a:solidFill>
                  <a:schemeClr val="accent3">
                    <a:lumMod val="60000"/>
                    <a:lumOff val="40000"/>
                  </a:schemeClr>
                </a:solidFill>
                <a:latin typeface="Plantagenet Cherokee" pitchFamily="18" charset="0"/>
                <a:cs typeface="Times New Roman" panose="02020603050405020304" pitchFamily="18" charset="0"/>
              </a:rPr>
              <a:t>Despite this, the concept of invertebrates as a </a:t>
            </a:r>
            <a:r>
              <a:rPr lang="en-US" sz="3200" dirty="0" err="1">
                <a:solidFill>
                  <a:schemeClr val="accent3">
                    <a:lumMod val="60000"/>
                    <a:lumOff val="40000"/>
                  </a:schemeClr>
                </a:solidFill>
                <a:latin typeface="Plantagenet Cherokee" pitchFamily="18" charset="0"/>
                <a:cs typeface="Times New Roman" panose="02020603050405020304" pitchFamily="18" charset="0"/>
              </a:rPr>
              <a:t>Taxon</a:t>
            </a:r>
            <a:r>
              <a:rPr lang="en-US" sz="3200" dirty="0">
                <a:solidFill>
                  <a:schemeClr val="accent3">
                    <a:lumMod val="60000"/>
                    <a:lumOff val="40000"/>
                  </a:schemeClr>
                </a:solidFill>
                <a:latin typeface="Plantagenet Cherokee" pitchFamily="18" charset="0"/>
                <a:cs typeface="Times New Roman" panose="02020603050405020304" pitchFamily="18" charset="0"/>
              </a:rPr>
              <a:t> of animals has persisted for over a century among within the zoological community and in its literature it remains in use as a term of convenience for animals that are not members of the Vertebrata.</a:t>
            </a:r>
          </a:p>
        </p:txBody>
      </p:sp>
    </p:spTree>
    <p:extLst>
      <p:ext uri="{BB962C8B-B14F-4D97-AF65-F5344CB8AC3E}">
        <p14:creationId xmlns="" xmlns:p14="http://schemas.microsoft.com/office/powerpoint/2010/main" val="3873156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700" y="452718"/>
            <a:ext cx="9394678" cy="5511984"/>
          </a:xfrm>
        </p:spPr>
        <p:txBody>
          <a:bodyPr/>
          <a:lstStyle/>
          <a:p>
            <a:pPr marL="571500" indent="-571500">
              <a:buFont typeface="Wingdings" panose="05000000000000000000" pitchFamily="2" charset="2"/>
              <a:buChar char="v"/>
            </a:pPr>
            <a:r>
              <a:rPr lang="en-US" sz="4000" b="1" dirty="0" err="1">
                <a:solidFill>
                  <a:schemeClr val="accent3">
                    <a:lumMod val="75000"/>
                  </a:schemeClr>
                </a:solidFill>
                <a:latin typeface="Algerian" panose="04020705040A02060702" pitchFamily="82" charset="0"/>
              </a:rPr>
              <a:t>Lamark</a:t>
            </a:r>
            <a:r>
              <a:rPr lang="en-US" sz="4000" b="1" dirty="0">
                <a:solidFill>
                  <a:schemeClr val="accent3">
                    <a:lumMod val="75000"/>
                  </a:schemeClr>
                </a:solidFill>
                <a:latin typeface="Algerian" panose="04020705040A02060702" pitchFamily="82" charset="0"/>
              </a:rPr>
              <a:t> theory</a:t>
            </a:r>
            <a:r>
              <a:rPr lang="en-US" sz="3200" dirty="0">
                <a:solidFill>
                  <a:schemeClr val="accent3">
                    <a:lumMod val="75000"/>
                  </a:schemeClr>
                </a:solidFill>
                <a:latin typeface="Algerian" panose="04020705040A02060702" pitchFamily="82" charset="0"/>
              </a:rPr>
              <a:t>:</a:t>
            </a:r>
            <a:br>
              <a:rPr lang="en-US" sz="3200" dirty="0">
                <a:solidFill>
                  <a:schemeClr val="accent3">
                    <a:lumMod val="75000"/>
                  </a:schemeClr>
                </a:solidFill>
                <a:latin typeface="Algerian" panose="04020705040A02060702" pitchFamily="82" charset="0"/>
              </a:rPr>
            </a:br>
            <a:r>
              <a:rPr lang="en-US" sz="3200" dirty="0"/>
              <a:t/>
            </a:r>
            <a:br>
              <a:rPr lang="en-US" sz="3200" dirty="0"/>
            </a:br>
            <a:r>
              <a:rPr lang="en-US" sz="3200" dirty="0">
                <a:latin typeface="Plantagenet Cherokee" pitchFamily="18" charset="0"/>
                <a:cs typeface="Times New Roman" panose="02020603050405020304" pitchFamily="18" charset="0"/>
              </a:rPr>
              <a:t>Lamarck is best known for his</a:t>
            </a:r>
            <a:r>
              <a:rPr lang="en-US" sz="3200" i="1" dirty="0">
                <a:latin typeface="Plantagenet Cherokee" pitchFamily="18" charset="0"/>
                <a:cs typeface="Times New Roman" panose="02020603050405020304" pitchFamily="18" charset="0"/>
              </a:rPr>
              <a:t> </a:t>
            </a:r>
            <a:r>
              <a:rPr lang="en-US" sz="3200" dirty="0">
                <a:latin typeface="Plantagenet Cherokee" pitchFamily="18" charset="0"/>
                <a:cs typeface="Times New Roman" panose="02020603050405020304" pitchFamily="18" charset="0"/>
              </a:rPr>
              <a:t>Theory of “Inheritance of Acquired Characteristics</a:t>
            </a:r>
            <a:r>
              <a:rPr lang="en-US" sz="3200" dirty="0" smtClean="0">
                <a:latin typeface="Plantagenet Cherokee" pitchFamily="18" charset="0"/>
                <a:cs typeface="Times New Roman" panose="02020603050405020304" pitchFamily="18" charset="0"/>
              </a:rPr>
              <a:t>” first </a:t>
            </a:r>
            <a:r>
              <a:rPr lang="en-US" sz="3200" dirty="0">
                <a:latin typeface="Plantagenet Cherokee" pitchFamily="18" charset="0"/>
                <a:cs typeface="Times New Roman" panose="02020603050405020304" pitchFamily="18" charset="0"/>
              </a:rPr>
              <a:t>presented in 1801 (Darwin's first book dealing with “Natural Selection” was published in 1859): If an organism changes during life in order to adapt to its environment, those changes are passed on to its offspring. He said that change is made by what the organisms want or need.</a:t>
            </a:r>
          </a:p>
        </p:txBody>
      </p:sp>
    </p:spTree>
    <p:extLst>
      <p:ext uri="{BB962C8B-B14F-4D97-AF65-F5344CB8AC3E}">
        <p14:creationId xmlns="" xmlns:p14="http://schemas.microsoft.com/office/powerpoint/2010/main" val="1306839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611" y="236818"/>
            <a:ext cx="9404723" cy="1400530"/>
          </a:xfrm>
        </p:spPr>
        <p:txBody>
          <a:bodyPr>
            <a:normAutofit fontScale="90000"/>
          </a:bodyPr>
          <a:lstStyle/>
          <a:p>
            <a:r>
              <a:rPr lang="en-US" sz="3200" dirty="0"/>
              <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latin typeface="Times New Roman" panose="02020603050405020304" pitchFamily="18" charset="0"/>
                <a:cs typeface="Times New Roman" panose="02020603050405020304" pitchFamily="18" charset="0"/>
              </a:rPr>
              <a:t>  </a:t>
            </a:r>
          </a:p>
        </p:txBody>
      </p:sp>
      <p:sp>
        <p:nvSpPr>
          <p:cNvPr id="3" name="Rectangle 2"/>
          <p:cNvSpPr/>
          <p:nvPr/>
        </p:nvSpPr>
        <p:spPr>
          <a:xfrm>
            <a:off x="3454399" y="434074"/>
            <a:ext cx="4864100" cy="1006018"/>
          </a:xfrm>
          <a:prstGeom prst="rect">
            <a:avLst/>
          </a:prstGeom>
          <a:solidFill>
            <a:schemeClr val="tx2">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Algerian" panose="04020705040A02060702" pitchFamily="82" charset="0"/>
              </a:rPr>
              <a:t>For Example</a:t>
            </a:r>
            <a:r>
              <a:rPr lang="en-US" sz="4000" dirty="0"/>
              <a:t>,</a:t>
            </a:r>
          </a:p>
        </p:txBody>
      </p:sp>
      <p:sp>
        <p:nvSpPr>
          <p:cNvPr id="6" name="Horizontal Scroll 5"/>
          <p:cNvSpPr/>
          <p:nvPr/>
        </p:nvSpPr>
        <p:spPr>
          <a:xfrm>
            <a:off x="1389855" y="1168400"/>
            <a:ext cx="8993189" cy="5435600"/>
          </a:xfrm>
          <a:prstGeom prst="horizontalScroll">
            <a:avLst/>
          </a:prstGeom>
          <a:solidFill>
            <a:schemeClr val="accent2">
              <a:lumMod val="60000"/>
              <a:lumOff val="40000"/>
            </a:schemeClr>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lumMod val="95000"/>
                    <a:lumOff val="5000"/>
                  </a:schemeClr>
                </a:solidFill>
              </a:rPr>
              <a:t> </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Lamarck believed that elephants all used to have short trunks. When there was no food or water that they could reach with their short trunks, they stretched their trunks to reach the water and branches, and their offspring inherited long trunks. Lamarck also said that body parts that are not being used, such as the human appendix and little toes are gradually disappearing. Eventually, people will be born without these parts. </a:t>
            </a:r>
          </a:p>
        </p:txBody>
      </p:sp>
    </p:spTree>
    <p:extLst>
      <p:ext uri="{BB962C8B-B14F-4D97-AF65-F5344CB8AC3E}">
        <p14:creationId xmlns="" xmlns:p14="http://schemas.microsoft.com/office/powerpoint/2010/main" val="3255700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96911" y="516218"/>
            <a:ext cx="9404723" cy="1400530"/>
          </a:xfrm>
        </p:spPr>
        <p:txBody>
          <a:bodyPr>
            <a:normAutofit fontScale="90000"/>
          </a:bodyPr>
          <a:lstStyle/>
          <a:p>
            <a:pPr marL="571500" indent="-571500">
              <a:buFont typeface="Wingdings" panose="05000000000000000000" pitchFamily="2" charset="2"/>
              <a:buChar char="v"/>
            </a:pPr>
            <a:r>
              <a:rPr lang="en-US" sz="4000" b="1" dirty="0">
                <a:solidFill>
                  <a:schemeClr val="accent3">
                    <a:lumMod val="75000"/>
                  </a:schemeClr>
                </a:solidFill>
                <a:latin typeface="Algerian" pitchFamily="82" charset="0"/>
              </a:rPr>
              <a:t>Darwin theory</a:t>
            </a:r>
            <a:r>
              <a:rPr lang="en-US" sz="4000" dirty="0">
                <a:solidFill>
                  <a:schemeClr val="accent3">
                    <a:lumMod val="75000"/>
                  </a:schemeClr>
                </a:solidFill>
                <a:latin typeface="Algerian" pitchFamily="82" charset="0"/>
              </a:rPr>
              <a:t>:</a:t>
            </a:r>
            <a:r>
              <a:rPr lang="en-US" sz="4000" dirty="0">
                <a:latin typeface="Algerian" pitchFamily="82" charset="0"/>
              </a:rPr>
              <a:t/>
            </a:r>
            <a:br>
              <a:rPr lang="en-US" sz="4000" dirty="0">
                <a:latin typeface="Algerian" pitchFamily="82" charset="0"/>
              </a:rPr>
            </a:br>
            <a:r>
              <a:rPr lang="en-US" dirty="0"/>
              <a:t/>
            </a:r>
            <a:br>
              <a:rPr lang="en-US" dirty="0"/>
            </a:br>
            <a:r>
              <a:rPr lang="en-US" sz="3200" dirty="0">
                <a:latin typeface="Plantagenet Cherokee" pitchFamily="18" charset="0"/>
                <a:cs typeface="Times New Roman" panose="02020603050405020304" pitchFamily="18" charset="0"/>
              </a:rPr>
              <a:t>Darwin believed that the desires of animals have nothing to do with how they evolve, and that changes in an organism during its life do not affect the evolution of the species. He said that organisms, even of the same species, are all different and that those which happen to have variations that help them to survive in their environments survive and have more offspring. </a:t>
            </a:r>
          </a:p>
        </p:txBody>
      </p:sp>
    </p:spTree>
    <p:extLst>
      <p:ext uri="{BB962C8B-B14F-4D97-AF65-F5344CB8AC3E}">
        <p14:creationId xmlns="" xmlns:p14="http://schemas.microsoft.com/office/powerpoint/2010/main" val="52524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1" y="452718"/>
            <a:ext cx="11658600" cy="602428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330200" y="549089"/>
            <a:ext cx="10020300" cy="939800"/>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The offspring are born with their parents' helpful traits, and as they reproduce, individuals with that trait make up more of the </a:t>
            </a:r>
            <a:r>
              <a:rPr lang="en-US" sz="2400" dirty="0" smtClean="0">
                <a:solidFill>
                  <a:schemeClr val="bg1"/>
                </a:solidFill>
                <a:latin typeface="Times New Roman" panose="02020603050405020304" pitchFamily="18" charset="0"/>
                <a:cs typeface="Times New Roman" panose="02020603050405020304" pitchFamily="18" charset="0"/>
              </a:rPr>
              <a:t>population</a:t>
            </a:r>
            <a:r>
              <a:rPr lang="en-US" sz="2400" dirty="0">
                <a:solidFill>
                  <a:schemeClr val="bg1"/>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330200" y="2006974"/>
            <a:ext cx="10020300" cy="939800"/>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2400" dirty="0">
                <a:solidFill>
                  <a:schemeClr val="bg1"/>
                </a:solidFill>
                <a:latin typeface="Times New Roman" panose="02020603050405020304" pitchFamily="18" charset="0"/>
                <a:cs typeface="Times New Roman" panose="02020603050405020304" pitchFamily="18" charset="0"/>
              </a:rPr>
              <a:t>Other individuals, that are not so well adapted, die off. Most elephants used to have short trunks, but some had longer trunks.</a:t>
            </a:r>
          </a:p>
        </p:txBody>
      </p:sp>
      <p:sp>
        <p:nvSpPr>
          <p:cNvPr id="5" name="Rectangle 4"/>
          <p:cNvSpPr/>
          <p:nvPr/>
        </p:nvSpPr>
        <p:spPr>
          <a:xfrm>
            <a:off x="342900" y="3464858"/>
            <a:ext cx="10007600" cy="939800"/>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2400" dirty="0">
                <a:solidFill>
                  <a:schemeClr val="bg1"/>
                </a:solidFill>
                <a:latin typeface="Times New Roman" panose="02020603050405020304" pitchFamily="18" charset="0"/>
                <a:cs typeface="Times New Roman" panose="02020603050405020304" pitchFamily="18" charset="0"/>
              </a:rPr>
              <a:t>When there was no food or water that they could reach with their short trunks, the ones with short trunks died off, and the ones with long trunks survived.</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342900" y="4920129"/>
            <a:ext cx="10007600" cy="1041400"/>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Eventually, all of the elephants had long trunks. Darwin also believed that evolution does not happen according to any sort of plan</a:t>
            </a:r>
          </a:p>
        </p:txBody>
      </p:sp>
    </p:spTree>
    <p:extLst>
      <p:ext uri="{BB962C8B-B14F-4D97-AF65-F5344CB8AC3E}">
        <p14:creationId xmlns="" xmlns:p14="http://schemas.microsoft.com/office/powerpoint/2010/main" val="1089431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lgerian" pitchFamily="82" charset="0"/>
              </a:rPr>
              <a:t>Significance of the group</a:t>
            </a:r>
            <a:r>
              <a:rPr lang="en-US" b="1" i="1" dirty="0"/>
              <a:t/>
            </a:r>
            <a:br>
              <a:rPr lang="en-US" b="1" i="1" dirty="0"/>
            </a:br>
            <a:endParaRPr lang="en-US" dirty="0"/>
          </a:p>
        </p:txBody>
      </p:sp>
      <p:sp>
        <p:nvSpPr>
          <p:cNvPr id="3" name="Content Placeholder 2"/>
          <p:cNvSpPr>
            <a:spLocks noGrp="1"/>
          </p:cNvSpPr>
          <p:nvPr>
            <p:ph idx="1"/>
          </p:nvPr>
        </p:nvSpPr>
        <p:spPr>
          <a:xfrm>
            <a:off x="1069144" y="1406770"/>
            <a:ext cx="10044333" cy="4841630"/>
          </a:xfrm>
        </p:spPr>
        <p:style>
          <a:lnRef idx="1">
            <a:schemeClr val="accent3"/>
          </a:lnRef>
          <a:fillRef idx="3">
            <a:schemeClr val="accent3"/>
          </a:fillRef>
          <a:effectRef idx="2">
            <a:schemeClr val="accent3"/>
          </a:effectRef>
          <a:fontRef idx="minor">
            <a:schemeClr val="lt1"/>
          </a:fontRef>
        </p:style>
        <p:txBody>
          <a:bodyPr/>
          <a:lstStyle/>
          <a:p>
            <a:r>
              <a:rPr lang="en-US" sz="2400" dirty="0">
                <a:solidFill>
                  <a:schemeClr val="bg1"/>
                </a:solidFill>
                <a:latin typeface="Plantagenet Cherokee" pitchFamily="18" charset="0"/>
              </a:rPr>
              <a:t>Invertebrates are animals that neither possess nor develop a vertebral column (commonly known as a backbone or spine), derived from the notochord.</a:t>
            </a:r>
          </a:p>
          <a:p>
            <a:r>
              <a:rPr lang="en-US" sz="2400" dirty="0">
                <a:solidFill>
                  <a:schemeClr val="bg1"/>
                </a:solidFill>
                <a:latin typeface="Plantagenet Cherokee" pitchFamily="18" charset="0"/>
              </a:rPr>
              <a:t>Over 90% of all species on Earth are invertebrates, and invertebrate species have been found in the fossil record as far back as 600 million years ago.</a:t>
            </a:r>
          </a:p>
          <a:p>
            <a:r>
              <a:rPr lang="en-US" sz="2400" dirty="0">
                <a:solidFill>
                  <a:schemeClr val="bg1"/>
                </a:solidFill>
                <a:latin typeface="Plantagenet Cherokee" pitchFamily="18" charset="0"/>
              </a:rPr>
              <a:t>Molecular Biology studies suggest that all invertebrates evolved from a single invertebrate group.</a:t>
            </a:r>
          </a:p>
          <a:p>
            <a:r>
              <a:rPr lang="en-US" sz="2400" dirty="0">
                <a:solidFill>
                  <a:schemeClr val="bg1"/>
                </a:solidFill>
                <a:latin typeface="Plantagenet Cherokee" pitchFamily="18" charset="0"/>
              </a:rPr>
              <a:t>Some invertebrates help to clear and clean up the environment by eating away fungi and bacteria, or decaying and dead matter, including things which we would find unpleasant or unhygienic.</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Algerian" pitchFamily="82" charset="0"/>
              </a:rPr>
              <a:t>Cont</a:t>
            </a:r>
            <a:r>
              <a:rPr lang="en-US" dirty="0">
                <a:latin typeface="Algerian" pitchFamily="82" charset="0"/>
              </a:rPr>
              <a:t>…..</a:t>
            </a:r>
          </a:p>
        </p:txBody>
      </p:sp>
      <p:sp>
        <p:nvSpPr>
          <p:cNvPr id="3" name="Content Placeholder 2"/>
          <p:cNvSpPr>
            <a:spLocks noGrp="1"/>
          </p:cNvSpPr>
          <p:nvPr>
            <p:ph idx="1"/>
          </p:nvPr>
        </p:nvSpPr>
        <p:spPr>
          <a:xfrm>
            <a:off x="984738" y="1223890"/>
            <a:ext cx="9566031" cy="5024510"/>
          </a:xfrm>
        </p:spPr>
        <p:style>
          <a:lnRef idx="1">
            <a:schemeClr val="accent3"/>
          </a:lnRef>
          <a:fillRef idx="3">
            <a:schemeClr val="accent3"/>
          </a:fillRef>
          <a:effectRef idx="2">
            <a:schemeClr val="accent3"/>
          </a:effectRef>
          <a:fontRef idx="minor">
            <a:schemeClr val="lt1"/>
          </a:fontRef>
        </p:style>
        <p:txBody>
          <a:bodyPr>
            <a:normAutofit/>
          </a:bodyPr>
          <a:lstStyle/>
          <a:p>
            <a:r>
              <a:rPr lang="en-US" sz="2400" dirty="0">
                <a:solidFill>
                  <a:schemeClr val="bg1"/>
                </a:solidFill>
                <a:latin typeface="Plantagenet Cherokee" pitchFamily="18" charset="0"/>
              </a:rPr>
              <a:t>Invertebrates feed on other invertebrates, but they are also a vital source of food for birds, fish and animals.  Some of these are in turn eaten by many humans.</a:t>
            </a:r>
          </a:p>
          <a:p>
            <a:r>
              <a:rPr lang="en-US" sz="2400" dirty="0">
                <a:solidFill>
                  <a:schemeClr val="bg1"/>
                </a:solidFill>
                <a:latin typeface="Plantagenet Cherokee" pitchFamily="18" charset="0"/>
              </a:rPr>
              <a:t>Some species of invertebrates are brilliant aerators of soil as well as creating it.  In other words, invertebrates not only help us to grow food crops through pollination, they help create and maintain soil quality.  This is important for growing in agriculture, as well as in gardens and allotments.</a:t>
            </a:r>
          </a:p>
          <a:p>
            <a:r>
              <a:rPr lang="en-US" sz="2400" dirty="0">
                <a:solidFill>
                  <a:schemeClr val="bg1"/>
                </a:solidFill>
                <a:latin typeface="Plantagenet Cherokee" pitchFamily="18" charset="0"/>
              </a:rPr>
              <a:t>It is consider that the vast majority of invertebrate species are important to biodiversity.</a:t>
            </a:r>
          </a:p>
          <a:p>
            <a:endParaRPr lang="en-US" sz="2400" dirty="0">
              <a:solidFill>
                <a:schemeClr val="bg1"/>
              </a:solidFill>
              <a:latin typeface="Plantagenet Cherokee"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878037" y="1330657"/>
            <a:ext cx="7150329" cy="5288908"/>
          </a:xfrm>
          <a:prstGeom prst="rect">
            <a:avLst/>
          </a:prstGeom>
        </p:spPr>
      </p:pic>
      <p:sp>
        <p:nvSpPr>
          <p:cNvPr id="5" name="Pentagon 4"/>
          <p:cNvSpPr/>
          <p:nvPr/>
        </p:nvSpPr>
        <p:spPr>
          <a:xfrm>
            <a:off x="0" y="409433"/>
            <a:ext cx="4878037" cy="1828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lgerian" panose="04020705040A02060702" pitchFamily="82" charset="0"/>
              </a:rPr>
              <a:t>How animals can be classify?</a:t>
            </a:r>
          </a:p>
        </p:txBody>
      </p:sp>
    </p:spTree>
    <p:extLst>
      <p:ext uri="{BB962C8B-B14F-4D97-AF65-F5344CB8AC3E}">
        <p14:creationId xmlns="" xmlns:p14="http://schemas.microsoft.com/office/powerpoint/2010/main" val="1999405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65277" y="545152"/>
            <a:ext cx="7309893" cy="762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oAutofit/>
          </a:bodyPr>
          <a:lstStyle/>
          <a:p>
            <a:r>
              <a:rPr lang="en-US" sz="4000" b="1" dirty="0">
                <a:solidFill>
                  <a:srgbClr val="FFFF00"/>
                </a:solidFill>
                <a:latin typeface="Algerian" panose="04020705040A02060702" pitchFamily="82" charset="0"/>
                <a:cs typeface="Times New Roman" panose="02020603050405020304" pitchFamily="18" charset="0"/>
              </a:rPr>
              <a:t>What is an invertebrate?</a:t>
            </a:r>
          </a:p>
        </p:txBody>
      </p:sp>
      <p:pic>
        <p:nvPicPr>
          <p:cNvPr id="2" name="Content Placeholder 1"/>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7069540" y="1610436"/>
            <a:ext cx="4804012" cy="4954137"/>
          </a:xfrm>
        </p:spPr>
      </p:pic>
      <p:sp>
        <p:nvSpPr>
          <p:cNvPr id="5" name="Text Placeholder 4"/>
          <p:cNvSpPr>
            <a:spLocks noGrp="1"/>
          </p:cNvSpPr>
          <p:nvPr>
            <p:ph type="body" sz="half" idx="2"/>
          </p:nvPr>
        </p:nvSpPr>
        <p:spPr>
          <a:xfrm>
            <a:off x="0" y="1610436"/>
            <a:ext cx="6845300" cy="4954137"/>
          </a:xfrm>
          <a:effectLst>
            <a:glow rad="228600">
              <a:schemeClr val="accent3">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marL="457200" indent="-457200">
              <a:buFont typeface="Wingdings" panose="05000000000000000000" pitchFamily="2" charset="2"/>
              <a:buChar char="v"/>
            </a:pPr>
            <a:r>
              <a:rPr lang="en-US" sz="3200" dirty="0">
                <a:solidFill>
                  <a:srgbClr val="FF0000"/>
                </a:solidFill>
                <a:effectLst>
                  <a:glow rad="38100">
                    <a:schemeClr val="bg1">
                      <a:lumMod val="50000"/>
                      <a:lumOff val="50000"/>
                      <a:alpha val="2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Invertebrates are the animals that do not have a backbone.</a:t>
            </a:r>
          </a:p>
          <a:p>
            <a:pPr marL="457200" indent="-457200">
              <a:buFont typeface="Wingdings" panose="05000000000000000000" pitchFamily="2" charset="2"/>
              <a:buChar char="v"/>
            </a:pPr>
            <a:r>
              <a:rPr lang="en-US" sz="3200" dirty="0">
                <a:solidFill>
                  <a:srgbClr val="FF0000"/>
                </a:solidFill>
                <a:effectLst>
                  <a:glow rad="38100">
                    <a:schemeClr val="bg1">
                      <a:lumMod val="50000"/>
                      <a:lumOff val="50000"/>
                      <a:alpha val="2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are usually smaller than vertebrates.</a:t>
            </a:r>
          </a:p>
          <a:p>
            <a:pPr marL="457200" indent="-457200">
              <a:buFont typeface="Wingdings" panose="05000000000000000000" pitchFamily="2" charset="2"/>
              <a:buChar char="v"/>
            </a:pPr>
            <a:r>
              <a:rPr lang="en-US" sz="3200" dirty="0">
                <a:solidFill>
                  <a:srgbClr val="FF0000"/>
                </a:solidFill>
                <a:effectLst>
                  <a:glow rad="38100">
                    <a:schemeClr val="bg1">
                      <a:lumMod val="50000"/>
                      <a:lumOff val="50000"/>
                      <a:alpha val="2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All vertebrates are oviparous.</a:t>
            </a:r>
          </a:p>
          <a:p>
            <a:pPr marL="457200" indent="-457200">
              <a:buFont typeface="Wingdings" panose="05000000000000000000" pitchFamily="2" charset="2"/>
              <a:buChar char="v"/>
            </a:pPr>
            <a:r>
              <a:rPr lang="en-US" sz="3200" dirty="0">
                <a:solidFill>
                  <a:srgbClr val="FF0000"/>
                </a:solidFill>
                <a:effectLst>
                  <a:glow rad="38100">
                    <a:schemeClr val="bg1">
                      <a:lumMod val="50000"/>
                      <a:lumOff val="50000"/>
                      <a:alpha val="2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Most animals on earth are Invertebrates.</a:t>
            </a:r>
          </a:p>
          <a:p>
            <a:pPr marL="457200" indent="-457200">
              <a:buFont typeface="Wingdings" panose="05000000000000000000" pitchFamily="2" charset="2"/>
              <a:buChar char="v"/>
            </a:pPr>
            <a:r>
              <a:rPr lang="en-US" sz="3200" dirty="0">
                <a:solidFill>
                  <a:srgbClr val="FF0000"/>
                </a:solidFill>
                <a:effectLst>
                  <a:glow rad="38100">
                    <a:schemeClr val="bg1">
                      <a:lumMod val="50000"/>
                      <a:lumOff val="50000"/>
                      <a:alpha val="2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live on land , water and soil.</a:t>
            </a:r>
          </a:p>
          <a:p>
            <a:endParaRPr lang="en-US" sz="3200" dirty="0">
              <a:solidFill>
                <a:srgbClr val="FF0000"/>
              </a:solidFill>
              <a:effectLst>
                <a:glow rad="38100">
                  <a:schemeClr val="bg1">
                    <a:lumMod val="50000"/>
                    <a:lumOff val="50000"/>
                    <a:alpha val="2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v"/>
            </a:pPr>
            <a:endParaRPr lang="en-US" sz="3200" dirty="0">
              <a:solidFill>
                <a:schemeClr val="accent6">
                  <a:lumMod val="50000"/>
                </a:schemeClr>
              </a:solidFill>
              <a:effectLst>
                <a:glow rad="38100">
                  <a:schemeClr val="bg1">
                    <a:lumMod val="50000"/>
                    <a:lumOff val="50000"/>
                    <a:alpha val="2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v"/>
            </a:pPr>
            <a:endParaRPr lang="en-US" sz="3200" dirty="0">
              <a:solidFill>
                <a:schemeClr val="accent6">
                  <a:lumMod val="50000"/>
                </a:schemeClr>
              </a:solidFill>
              <a:effectLst>
                <a:glow rad="38100">
                  <a:schemeClr val="bg1">
                    <a:lumMod val="50000"/>
                    <a:lumOff val="50000"/>
                    <a:alpha val="2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260951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181687" y="1645920"/>
            <a:ext cx="10366370" cy="5036234"/>
          </a:xfrm>
          <a:prstGeom prst="rect">
            <a:avLst/>
          </a:prstGeom>
        </p:spPr>
      </p:pic>
      <p:sp>
        <p:nvSpPr>
          <p:cNvPr id="6" name="Pentagon 5"/>
          <p:cNvSpPr/>
          <p:nvPr/>
        </p:nvSpPr>
        <p:spPr>
          <a:xfrm>
            <a:off x="0" y="349383"/>
            <a:ext cx="7680960" cy="129653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Algerian" panose="04020705040A02060702" pitchFamily="82" charset="0"/>
              </a:rPr>
              <a:t>Invertebrates Phylum's</a:t>
            </a:r>
            <a:endParaRPr lang="en-US" sz="3600" dirty="0">
              <a:latin typeface="Algerian" panose="04020705040A02060702" pitchFamily="82" charset="0"/>
            </a:endParaRPr>
          </a:p>
        </p:txBody>
      </p:sp>
    </p:spTree>
    <p:extLst>
      <p:ext uri="{BB962C8B-B14F-4D97-AF65-F5344CB8AC3E}">
        <p14:creationId xmlns="" xmlns:p14="http://schemas.microsoft.com/office/powerpoint/2010/main" val="2153203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6111" y="452718"/>
            <a:ext cx="9404723" cy="6125882"/>
          </a:xfrm>
        </p:spPr>
        <p:txBody>
          <a:bodyPr/>
          <a:lstStyle/>
          <a:p>
            <a:r>
              <a:rPr lang="en-US" dirty="0"/>
              <a:t/>
            </a:r>
            <a:br>
              <a:rPr lang="en-US" dirty="0"/>
            </a:br>
            <a:endParaRPr lang="en-US" dirty="0"/>
          </a:p>
        </p:txBody>
      </p:sp>
      <p:graphicFrame>
        <p:nvGraphicFramePr>
          <p:cNvPr id="13" name="Diagram 12"/>
          <p:cNvGraphicFramePr/>
          <p:nvPr>
            <p:extLst>
              <p:ext uri="{D42A27DB-BD31-4B8C-83A1-F6EECF244321}">
                <p14:modId xmlns="" xmlns:p14="http://schemas.microsoft.com/office/powerpoint/2010/main" val="3375776822"/>
              </p:ext>
            </p:extLst>
          </p:nvPr>
        </p:nvGraphicFramePr>
        <p:xfrm>
          <a:off x="0" y="2006600"/>
          <a:ext cx="11925300" cy="4851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13"/>
          <p:cNvSpPr/>
          <p:nvPr/>
        </p:nvSpPr>
        <p:spPr>
          <a:xfrm>
            <a:off x="1712217" y="630518"/>
            <a:ext cx="8030965" cy="1198282"/>
          </a:xfrm>
          <a:prstGeom prst="rect">
            <a:avLst/>
          </a:prstGeom>
          <a:ln>
            <a:noFill/>
          </a:ln>
          <a:effectLst>
            <a:outerShdw blurRad="50800" dist="38100" dir="5400000" algn="t" rotWithShape="0">
              <a:prstClr val="black">
                <a:alpha val="40000"/>
              </a:prstClr>
            </a:outerShdw>
            <a:reflection blurRad="6350" stA="50000" endA="300" endPos="38500" dist="50800" dir="5400000" sy="-100000" algn="bl" rotWithShape="0"/>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000" dirty="0">
                <a:latin typeface="Algerian" panose="04020705040A02060702" pitchFamily="82" charset="0"/>
              </a:rPr>
              <a:t>What do Invertebrates eat?</a:t>
            </a:r>
          </a:p>
        </p:txBody>
      </p:sp>
      <p:sp>
        <p:nvSpPr>
          <p:cNvPr id="15" name="Rectangle 14"/>
          <p:cNvSpPr/>
          <p:nvPr/>
        </p:nvSpPr>
        <p:spPr>
          <a:xfrm>
            <a:off x="1600200" y="2552700"/>
            <a:ext cx="8255000" cy="787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t>Not all Invertebrates eat same food</a:t>
            </a:r>
          </a:p>
        </p:txBody>
      </p:sp>
    </p:spTree>
    <p:extLst>
      <p:ext uri="{BB962C8B-B14F-4D97-AF65-F5344CB8AC3E}">
        <p14:creationId xmlns="" xmlns:p14="http://schemas.microsoft.com/office/powerpoint/2010/main" val="3013109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 y="203200"/>
            <a:ext cx="12103099" cy="6337300"/>
          </a:xfrm>
        </p:spPr>
        <p:txBody>
          <a:bodyPr/>
          <a:lstStyle/>
          <a:p>
            <a:pPr algn="ctr"/>
            <a:endParaRPr lang="en-US" dirty="0"/>
          </a:p>
        </p:txBody>
      </p:sp>
      <p:sp>
        <p:nvSpPr>
          <p:cNvPr id="11" name="Rectangle 10"/>
          <p:cNvSpPr/>
          <p:nvPr/>
        </p:nvSpPr>
        <p:spPr>
          <a:xfrm>
            <a:off x="1856095" y="1856094"/>
            <a:ext cx="7632700" cy="3835021"/>
          </a:xfrm>
          <a:prstGeom prst="rect">
            <a:avLst/>
          </a:prstGeom>
          <a:solidFill>
            <a:srgbClr val="92D050"/>
          </a:solidFill>
          <a:ln>
            <a:solidFill>
              <a:srgbClr val="FFFF00"/>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Times New Roman" panose="02020603050405020304" pitchFamily="18" charset="0"/>
                <a:cs typeface="Times New Roman" panose="02020603050405020304" pitchFamily="18" charset="0"/>
              </a:rPr>
              <a:t>The groups of invertebrates include: Jellyfish Sea anemones , Flatworms , Roundworms , Segmented worms , Mollusks , Starfish, Sea Urchins and Arthropods</a:t>
            </a:r>
          </a:p>
        </p:txBody>
      </p:sp>
      <p:sp>
        <p:nvSpPr>
          <p:cNvPr id="17" name="Flowchart: Terminator 16"/>
          <p:cNvSpPr/>
          <p:nvPr/>
        </p:nvSpPr>
        <p:spPr>
          <a:xfrm>
            <a:off x="982639" y="338290"/>
            <a:ext cx="9379612" cy="1190258"/>
          </a:xfrm>
          <a:prstGeom prst="flowChartTerminator">
            <a:avLst/>
          </a:prstGeom>
          <a:solidFill>
            <a:schemeClr val="accent1"/>
          </a:solidFill>
          <a:ln>
            <a:solidFill>
              <a:schemeClr val="accent3">
                <a:lumMod val="75000"/>
              </a:schemeClr>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lgerian" panose="04020705040A02060702" pitchFamily="82" charset="0"/>
              </a:rPr>
              <a:t>Which Animals are Invertebrates?</a:t>
            </a:r>
          </a:p>
        </p:txBody>
      </p:sp>
    </p:spTree>
    <p:extLst>
      <p:ext uri="{BB962C8B-B14F-4D97-AF65-F5344CB8AC3E}">
        <p14:creationId xmlns="" xmlns:p14="http://schemas.microsoft.com/office/powerpoint/2010/main" val="75735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04716" y="1003110"/>
            <a:ext cx="5759985" cy="5424986"/>
          </a:xfrm>
          <a:prstGeom prst="rect">
            <a:avLst/>
          </a:prstGeom>
        </p:spPr>
      </p:pic>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06905" y="1003110"/>
            <a:ext cx="5661932" cy="5424986"/>
          </a:xfrm>
          <a:prstGeom prst="rect">
            <a:avLst/>
          </a:prstGeom>
        </p:spPr>
      </p:pic>
    </p:spTree>
    <p:extLst>
      <p:ext uri="{BB962C8B-B14F-4D97-AF65-F5344CB8AC3E}">
        <p14:creationId xmlns="" xmlns:p14="http://schemas.microsoft.com/office/powerpoint/2010/main" val="1277886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9327"/>
            <a:ext cx="10762787" cy="1193202"/>
          </a:xfrm>
        </p:spPr>
        <p:txBody>
          <a:bodyPr/>
          <a:lstStyle/>
          <a:p>
            <a:r>
              <a:rPr lang="en-US" sz="4400" dirty="0">
                <a:solidFill>
                  <a:srgbClr val="FFC000"/>
                </a:solidFill>
                <a:latin typeface="Algerian" panose="04020705040A02060702" pitchFamily="82" charset="0"/>
              </a:rPr>
              <a:t>Characteristics of invertebrates</a:t>
            </a:r>
            <a:endParaRPr lang="en-US" dirty="0"/>
          </a:p>
        </p:txBody>
      </p:sp>
      <p:sp>
        <p:nvSpPr>
          <p:cNvPr id="3" name="Content Placeholder 2"/>
          <p:cNvSpPr>
            <a:spLocks noGrp="1"/>
          </p:cNvSpPr>
          <p:nvPr>
            <p:ph idx="1"/>
          </p:nvPr>
        </p:nvSpPr>
        <p:spPr>
          <a:xfrm>
            <a:off x="436098" y="1266092"/>
            <a:ext cx="11408899" cy="5219114"/>
          </a:xfrm>
        </p:spPr>
        <p:txBody>
          <a:bodyPr>
            <a:normAutofit/>
          </a:bodyPr>
          <a:lstStyle/>
          <a:p>
            <a:pPr lvl="0"/>
            <a:r>
              <a:rPr lang="en-US" sz="2400" dirty="0">
                <a:latin typeface="Plantagenet Cherokee" pitchFamily="18" charset="0"/>
                <a:cs typeface="Times New Roman" pitchFamily="18" charset="0"/>
              </a:rPr>
              <a:t>They do not have a backbone.</a:t>
            </a:r>
          </a:p>
          <a:p>
            <a:pPr lvl="0"/>
            <a:r>
              <a:rPr lang="en-US" sz="2400" dirty="0">
                <a:latin typeface="Plantagenet Cherokee" pitchFamily="18" charset="0"/>
                <a:cs typeface="Times New Roman" pitchFamily="18" charset="0"/>
              </a:rPr>
              <a:t>They have no cell walls, like all other animals.</a:t>
            </a:r>
          </a:p>
          <a:p>
            <a:pPr lvl="0"/>
            <a:r>
              <a:rPr lang="en-US" sz="2400" dirty="0">
                <a:latin typeface="Plantagenet Cherokee" pitchFamily="18" charset="0"/>
                <a:cs typeface="Times New Roman" pitchFamily="18" charset="0"/>
              </a:rPr>
              <a:t>They reproduce by two reproductive cells, or gametes, coming together to produce a new organism of their species.</a:t>
            </a:r>
          </a:p>
          <a:p>
            <a:pPr lvl="0"/>
            <a:r>
              <a:rPr lang="en-US" sz="2400" dirty="0">
                <a:latin typeface="Plantagenet Cherokee" pitchFamily="18" charset="0"/>
                <a:cs typeface="Times New Roman" pitchFamily="18" charset="0"/>
              </a:rPr>
              <a:t>Invertebrates are </a:t>
            </a:r>
            <a:r>
              <a:rPr lang="en-US" sz="2400" dirty="0" err="1">
                <a:latin typeface="Plantagenet Cherokee" pitchFamily="18" charset="0"/>
                <a:cs typeface="Times New Roman" pitchFamily="18" charset="0"/>
              </a:rPr>
              <a:t>ectotherms</a:t>
            </a:r>
            <a:r>
              <a:rPr lang="en-US" sz="2400" dirty="0">
                <a:latin typeface="Plantagenet Cherokee" pitchFamily="18" charset="0"/>
                <a:cs typeface="Times New Roman" pitchFamily="18" charset="0"/>
              </a:rPr>
              <a:t> (cold-blooded): they warm their bodies by absorbing heat from their surroundings. Most invertebrates live in water or spend at least some part of their life in water.</a:t>
            </a:r>
          </a:p>
          <a:p>
            <a:pPr lvl="0"/>
            <a:r>
              <a:rPr lang="en-US" sz="2400" dirty="0">
                <a:latin typeface="Plantagenet Cherokee" pitchFamily="18" charset="0"/>
                <a:cs typeface="Times New Roman" pitchFamily="18" charset="0"/>
              </a:rPr>
              <a:t>Some groups of invertebrates live on land. Common examples include worms, insects and spiders. These invertebrates need to have special structures to deal with life on land.</a:t>
            </a:r>
          </a:p>
          <a:p>
            <a:pPr lvl="0"/>
            <a:r>
              <a:rPr lang="en-US" sz="2400" dirty="0">
                <a:latin typeface="Plantagenet Cherokee" pitchFamily="18" charset="0"/>
                <a:cs typeface="Times New Roman" pitchFamily="18" charset="0"/>
              </a:rPr>
              <a:t>Most invertebrates change form as they grow, going through a process known as metamorphosis.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926" y="1023162"/>
            <a:ext cx="7014949" cy="1173707"/>
          </a:xfrm>
        </p:spPr>
        <p:txBody>
          <a:bodyPr/>
          <a:lstStyle/>
          <a:p>
            <a:r>
              <a:rPr lang="en-US" dirty="0">
                <a:solidFill>
                  <a:srgbClr val="FFC000"/>
                </a:solidFill>
                <a:latin typeface="Algerian" panose="04020705040A02060702" pitchFamily="82" charset="0"/>
              </a:rPr>
              <a:t>What is taxonomy?</a:t>
            </a:r>
          </a:p>
        </p:txBody>
      </p:sp>
      <p:sp>
        <p:nvSpPr>
          <p:cNvPr id="3" name="Text Placeholder 2"/>
          <p:cNvSpPr>
            <a:spLocks noGrp="1"/>
          </p:cNvSpPr>
          <p:nvPr>
            <p:ph type="body" sz="half" idx="2"/>
          </p:nvPr>
        </p:nvSpPr>
        <p:spPr>
          <a:xfrm>
            <a:off x="668740" y="1842448"/>
            <a:ext cx="11035579" cy="2906973"/>
          </a:xfrm>
        </p:spPr>
        <p:txBody>
          <a:bodyPr>
            <a:normAutofit/>
          </a:bodyPr>
          <a:lstStyle/>
          <a:p>
            <a:r>
              <a:rPr lang="en-US" sz="3200" dirty="0">
                <a:latin typeface="Plantagenet Cherokee" pitchFamily="18" charset="0"/>
                <a:cs typeface="Times New Roman" panose="02020603050405020304" pitchFamily="18" charset="0"/>
              </a:rPr>
              <a:t>Taxonomy is the classification of something especially organisms .It is the process of naming and classifying animals and plants into groups within  a larger system according to their similarities and differences .</a:t>
            </a:r>
          </a:p>
        </p:txBody>
      </p:sp>
    </p:spTree>
    <p:extLst>
      <p:ext uri="{BB962C8B-B14F-4D97-AF65-F5344CB8AC3E}">
        <p14:creationId xmlns="" xmlns:p14="http://schemas.microsoft.com/office/powerpoint/2010/main" val="24449749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1358</TotalTime>
  <Words>632</Words>
  <Application>Microsoft Office PowerPoint</Application>
  <PresentationFormat>Custom</PresentationFormat>
  <Paragraphs>60</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Ion</vt:lpstr>
      <vt:lpstr> Unit 1: Invertebrates Introduction Topic : Taxonomic Significance of Invertebrates B.Ed (Hons) Secondary Semester IV Subject: Biology IV(Minor) Course Title: Invertebrates Diversity Represented By: Ms SidraYounis Department of Education (Planning and Development) Lahore College for Women University , Lahore</vt:lpstr>
      <vt:lpstr>Slide 2</vt:lpstr>
      <vt:lpstr>What is an invertebrate?</vt:lpstr>
      <vt:lpstr>Slide 4</vt:lpstr>
      <vt:lpstr> </vt:lpstr>
      <vt:lpstr>Slide 6</vt:lpstr>
      <vt:lpstr>Slide 7</vt:lpstr>
      <vt:lpstr>Characteristics of invertebrates</vt:lpstr>
      <vt:lpstr>What is taxonomy?</vt:lpstr>
      <vt:lpstr>Why taxonomy is important?</vt:lpstr>
      <vt:lpstr>TAXONOMIC SIGNIFICANCE</vt:lpstr>
      <vt:lpstr>Slide 12</vt:lpstr>
      <vt:lpstr>Slide 13</vt:lpstr>
      <vt:lpstr>Lamark theory:  Lamarck is best known for his Theory of “Inheritance of Acquired Characteristics” first presented in 1801 (Darwin's first book dealing with “Natural Selection” was published in 1859): If an organism changes during life in order to adapt to its environment, those changes are passed on to its offspring. He said that change is made by what the organisms want or need.</vt:lpstr>
      <vt:lpstr>      </vt:lpstr>
      <vt:lpstr>Darwin theory:  Darwin believed that the desires of animals have nothing to do with how they evolve, and that changes in an organism during its life do not affect the evolution of the species. He said that organisms, even of the same species, are all different and that those which happen to have variations that help them to survive in their environments survive and have more offspring. </vt:lpstr>
      <vt:lpstr>Slide 17</vt:lpstr>
      <vt:lpstr>Significance of the group </vt:lpstr>
      <vt:lpstr>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fatima</dc:title>
  <dc:creator>Windows User</dc:creator>
  <cp:lastModifiedBy>User</cp:lastModifiedBy>
  <cp:revision>95</cp:revision>
  <dcterms:created xsi:type="dcterms:W3CDTF">2020-04-14T12:09:47Z</dcterms:created>
  <dcterms:modified xsi:type="dcterms:W3CDTF">2020-05-20T15:00:17Z</dcterms:modified>
</cp:coreProperties>
</file>