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8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86" r:id="rId10"/>
    <p:sldId id="288" r:id="rId11"/>
    <p:sldId id="280" r:id="rId12"/>
    <p:sldId id="281" r:id="rId13"/>
    <p:sldId id="282" r:id="rId14"/>
    <p:sldId id="283" r:id="rId15"/>
    <p:sldId id="265" r:id="rId16"/>
    <p:sldId id="266" r:id="rId17"/>
    <p:sldId id="267" r:id="rId18"/>
    <p:sldId id="273" r:id="rId19"/>
    <p:sldId id="268" r:id="rId20"/>
    <p:sldId id="269" r:id="rId21"/>
    <p:sldId id="270" r:id="rId22"/>
    <p:sldId id="271" r:id="rId23"/>
    <p:sldId id="275" r:id="rId24"/>
    <p:sldId id="276" r:id="rId25"/>
    <p:sldId id="277" r:id="rId26"/>
    <p:sldId id="278" r:id="rId27"/>
    <p:sldId id="279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Objects="1">
      <p:cViewPr varScale="1">
        <p:scale>
          <a:sx n="66" d="100"/>
          <a:sy n="6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93D1-2490-45D5-A533-A35CE12F89C1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8B9A-05DC-4D7C-94E0-EF1FC74A18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93D1-2490-45D5-A533-A35CE12F89C1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8B9A-05DC-4D7C-94E0-EF1FC74A18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93D1-2490-45D5-A533-A35CE12F89C1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8B9A-05DC-4D7C-94E0-EF1FC74A18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215"/>
            <a:ext cx="8230235" cy="1143635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30235" cy="4389755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4235" cy="365760"/>
          </a:xfrm>
        </p:spPr>
        <p:txBody>
          <a:bodyPr/>
          <a:lstStyle/>
          <a:p>
            <a:fld id="{544E93D1-2490-45D5-A533-A35CE12F89C1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3435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635" cy="365760"/>
          </a:xfrm>
        </p:spPr>
        <p:txBody>
          <a:bodyPr/>
          <a:lstStyle/>
          <a:p>
            <a:fld id="{12808B9A-05DC-4D7C-94E0-EF1FC74A18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93D1-2490-45D5-A533-A35CE12F89C1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8B9A-05DC-4D7C-94E0-EF1FC74A18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93D1-2490-45D5-A533-A35CE12F89C1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8B9A-05DC-4D7C-94E0-EF1FC74A18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93D1-2490-45D5-A533-A35CE12F89C1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8B9A-05DC-4D7C-94E0-EF1FC74A18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93D1-2490-45D5-A533-A35CE12F89C1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8B9A-05DC-4D7C-94E0-EF1FC74A18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93D1-2490-45D5-A533-A35CE12F89C1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8B9A-05DC-4D7C-94E0-EF1FC74A18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93D1-2490-45D5-A533-A35CE12F89C1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8B9A-05DC-4D7C-94E0-EF1FC74A18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93D1-2490-45D5-A533-A35CE12F89C1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2808B9A-05DC-4D7C-94E0-EF1FC74A188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6985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698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215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44E93D1-2490-45D5-A533-A35CE12F89C1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2808B9A-05DC-4D7C-94E0-EF1FC74A1881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50" y="202565"/>
            <a:ext cx="9180830" cy="648970"/>
            <a:chOff x="-19050" y="202565"/>
            <a:chExt cx="9180830" cy="648970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50" y="202565"/>
              <a:ext cx="9163050" cy="64897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3970" y="275590"/>
              <a:ext cx="9175750" cy="530225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6" r:id="rId1"/>
    <p:sldLayoutId id="2147484167" r:id="rId2"/>
    <p:sldLayoutId id="2147484168" r:id="rId3"/>
    <p:sldLayoutId id="2147484169" r:id="rId4"/>
    <p:sldLayoutId id="2147484170" r:id="rId5"/>
    <p:sldLayoutId id="2147484171" r:id="rId6"/>
    <p:sldLayoutId id="2147484172" r:id="rId7"/>
    <p:sldLayoutId id="2147484173" r:id="rId8"/>
    <p:sldLayoutId id="2147484174" r:id="rId9"/>
    <p:sldLayoutId id="2147484175" r:id="rId10"/>
    <p:sldLayoutId id="2147484176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609600" y="326571"/>
            <a:ext cx="8077199" cy="6302829"/>
          </a:xfrm>
          <a:prstGeom prst="rect">
            <a:avLst/>
          </a:prstGeom>
        </p:spPr>
        <p:txBody>
          <a:bodyPr vert="horz" wrap="square" lIns="0" tIns="45720" rIns="18415" bIns="45720" numCol="1" anchor="t">
            <a:normAutofit/>
          </a:bodyPr>
          <a:lstStyle/>
          <a:p>
            <a:pPr marL="0" marR="45720" indent="0" algn="r" defTabSz="91440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</a:pPr>
            <a:endParaRPr lang="ko-KR" altLang="en-US" sz="2800" dirty="0">
              <a:latin typeface="NanumGothic" charset="0"/>
              <a:ea typeface="Constantia" charset="0"/>
            </a:endParaRPr>
          </a:p>
          <a:p>
            <a:pPr marL="0" marR="45720" indent="0" algn="r" defTabSz="91440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</a:pPr>
            <a:endParaRPr lang="ko-KR" altLang="en-US" sz="2800" dirty="0">
              <a:solidFill>
                <a:srgbClr val="FFC000"/>
              </a:solidFill>
              <a:latin typeface="NanumGothic" charset="0"/>
              <a:ea typeface="Constantia" charset="0"/>
            </a:endParaRPr>
          </a:p>
          <a:p>
            <a:pPr marL="0" marR="45720" indent="0" algn="ctr" defTabSz="91440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</a:pPr>
            <a:r>
              <a:rPr lang="en-US" altLang="ko-KR" sz="24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NanumGothic" charset="0"/>
                <a:ea typeface="NanumGothic" charset="0"/>
              </a:rPr>
              <a:t>Unit </a:t>
            </a:r>
            <a:r>
              <a:rPr lang="en-US" altLang="ko-KR" sz="24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NanumGothic" charset="0"/>
                <a:ea typeface="NanumGothic" charset="0"/>
              </a:rPr>
              <a:t>3:Phylum </a:t>
            </a:r>
            <a:r>
              <a:rPr lang="en-US" altLang="ko-KR" sz="2400" b="1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NanumGothic" charset="0"/>
                <a:ea typeface="NanumGothic" charset="0"/>
              </a:rPr>
              <a:t>Cnidaria</a:t>
            </a:r>
            <a:r>
              <a:rPr lang="en-US" altLang="ko-KR" sz="24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NanumGothic" charset="0"/>
                <a:ea typeface="NanumGothic" charset="0"/>
              </a:rPr>
              <a:t>                                                                            </a:t>
            </a:r>
            <a:r>
              <a:rPr lang="en-US" altLang="ko-KR" sz="24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NanumGothic" charset="0"/>
                <a:ea typeface="NanumGothic" charset="0"/>
              </a:rPr>
              <a:t>Topic: General Characteristics and Life Processes of Phylum </a:t>
            </a:r>
            <a:r>
              <a:rPr lang="en-US" altLang="ko-KR" sz="2400" b="1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NanumGothic" charset="0"/>
                <a:ea typeface="NanumGothic" charset="0"/>
              </a:rPr>
              <a:t>C</a:t>
            </a:r>
            <a:r>
              <a:rPr lang="en-US" altLang="ko-KR" sz="2400" b="1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NanumGothic" charset="0"/>
                <a:ea typeface="NanumGothic" charset="0"/>
              </a:rPr>
              <a:t>nidaria</a:t>
            </a:r>
            <a:r>
              <a:rPr lang="en-US" altLang="ko-KR" sz="24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NanumGothic" charset="0"/>
                <a:ea typeface="NanumGothic" charset="0"/>
              </a:rPr>
              <a:t>                                                                                                   </a:t>
            </a:r>
            <a:r>
              <a:rPr lang="en-US" altLang="ko-KR" sz="2400" b="1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NanumGothic" charset="0"/>
                <a:ea typeface="NanumGothic" charset="0"/>
              </a:rPr>
              <a:t>B.Ed</a:t>
            </a:r>
            <a:r>
              <a:rPr lang="en-US" altLang="ko-KR" sz="24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NanumGothic" charset="0"/>
                <a:ea typeface="NanumGothic" charset="0"/>
              </a:rPr>
              <a:t> (</a:t>
            </a:r>
            <a:r>
              <a:rPr lang="en-US" altLang="ko-KR" sz="2400" b="1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NanumGothic" charset="0"/>
                <a:ea typeface="NanumGothic" charset="0"/>
              </a:rPr>
              <a:t>Hons</a:t>
            </a:r>
            <a:r>
              <a:rPr lang="en-US" altLang="ko-KR" sz="24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NanumGothic" charset="0"/>
                <a:ea typeface="NanumGothic" charset="0"/>
              </a:rPr>
              <a:t>) Secondary                                                                                              Semester IV                                                                                                                       Subject: Biology IV (Minor)                                                                                      Course Title: Invertebrates Diversity                                                                     Represented By: Ms Sidra </a:t>
            </a:r>
            <a:r>
              <a:rPr lang="en-US" altLang="ko-KR" sz="2400" b="1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NanumGothic" charset="0"/>
                <a:ea typeface="NanumGothic" charset="0"/>
              </a:rPr>
              <a:t>Younis</a:t>
            </a:r>
            <a:r>
              <a:rPr lang="en-US" altLang="ko-KR" sz="24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NanumGothic" charset="0"/>
                <a:ea typeface="NanumGothic" charset="0"/>
              </a:rPr>
              <a:t>                                                                               Department of Education(Planning and Development)                                                Lahore College for Women University, Lahore </a:t>
            </a:r>
            <a:endParaRPr lang="ko-KR" altLang="en-US" sz="2400" b="1" dirty="0">
              <a:solidFill>
                <a:schemeClr val="bg2">
                  <a:lumMod val="20000"/>
                  <a:lumOff val="80000"/>
                </a:schemeClr>
              </a:solidFill>
              <a:latin typeface="NanumGothic" charset="0"/>
              <a:ea typeface="NanumGothic" charset="0"/>
            </a:endParaRPr>
          </a:p>
          <a:p>
            <a:pPr marL="0" marR="45720" indent="0" algn="ctr" defTabSz="91440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endParaRPr lang="ko-KR" altLang="en-US" sz="2600" b="1" dirty="0">
              <a:solidFill>
                <a:schemeClr val="bg2">
                  <a:lumMod val="20000"/>
                  <a:lumOff val="80000"/>
                </a:schemeClr>
              </a:solidFill>
              <a:latin typeface="Times New Roman" charset="0"/>
              <a:ea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457200" y="704215"/>
            <a:ext cx="8230870" cy="1144270"/>
          </a:xfrm>
          <a:prstGeom prst="rect">
            <a:avLst/>
          </a:prstGeom>
        </p:spPr>
        <p:txBody>
          <a:bodyPr vert="horz" wrap="square" lIns="0" tIns="45720" rIns="0" bIns="0" numCol="1" anchor="b">
            <a:normAutofit/>
          </a:bodyPr>
          <a:lstStyle/>
          <a:p>
            <a:pPr marL="0" indent="0" algn="l" defTabSz="9144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5200" b="1" dirty="0" smtClean="0">
                <a:ln w="9525" cap="flat" cmpd="sng">
                  <a:noFill/>
                  <a:prstDash/>
                </a:ln>
                <a:solidFill>
                  <a:schemeClr val="tx2"/>
                </a:solidFill>
                <a:latin typeface="Times New Roman" charset="0"/>
                <a:ea typeface="Times New Roman" charset="0"/>
              </a:rPr>
              <a:t>Cont...</a:t>
            </a:r>
            <a:endParaRPr lang="ko-KR" altLang="en-US" sz="5200" b="1" dirty="0">
              <a:ln w="9525" cap="flat" cmpd="sng">
                <a:noFill/>
                <a:prstDash/>
              </a:ln>
              <a:solidFill>
                <a:schemeClr val="tx2"/>
              </a:solidFill>
              <a:latin typeface="Times New Roman" charset="0"/>
              <a:ea typeface="Times New Roman" charset="0"/>
            </a:endParaRP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57200" y="1935480"/>
            <a:ext cx="8551545" cy="4391660"/>
          </a:xfrm>
          <a:prstGeom prst="rect">
            <a:avLst/>
          </a:prstGeom>
          <a:solidFill>
            <a:srgbClr val="81DDFF"/>
          </a:solidFill>
        </p:spPr>
        <p:txBody>
          <a:bodyPr vert="horz" wrap="square" lIns="91440" tIns="45720" rIns="91440" bIns="45720" numCol="1" anchor="t">
            <a:normAutofit/>
          </a:bodyPr>
          <a:lstStyle/>
          <a:p>
            <a:pPr marL="0" indent="0" algn="l" defTabSz="91440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3200" b="1" dirty="0">
                <a:latin typeface="Times New Roman" charset="0"/>
                <a:ea typeface="Times New Roman" charset="0"/>
              </a:rPr>
              <a:t>Reproduction:</a:t>
            </a:r>
            <a:endParaRPr lang="ko-KR" altLang="en-US" sz="3200" b="1" dirty="0">
              <a:latin typeface="Times New Roman" charset="0"/>
              <a:ea typeface="Times New Roman" charset="0"/>
            </a:endParaRPr>
          </a:p>
          <a:p>
            <a:pPr marL="274320" indent="-274320" algn="l" defTabSz="91440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"/>
              <a:buChar char="Ø"/>
            </a:pPr>
            <a:r>
              <a:rPr lang="en-US" altLang="ko-KR" sz="2600" dirty="0">
                <a:latin typeface="Times New Roman" charset="0"/>
                <a:ea typeface="Times New Roman" charset="0"/>
              </a:rPr>
              <a:t>Asexual </a:t>
            </a:r>
            <a:r>
              <a:rPr lang="en-US" altLang="ko-KR" sz="2600" dirty="0">
                <a:latin typeface="NanumGothic" charset="0"/>
                <a:ea typeface="NanumGothic" charset="0"/>
              </a:rPr>
              <a:t>( </a:t>
            </a:r>
            <a:r>
              <a:rPr lang="en-US" altLang="ko-KR" sz="2600" dirty="0">
                <a:latin typeface="Times New Roman" charset="0"/>
                <a:ea typeface="Times New Roman" charset="0"/>
              </a:rPr>
              <a:t>budding</a:t>
            </a:r>
            <a:r>
              <a:rPr lang="en-US" altLang="ko-KR" sz="2600" dirty="0">
                <a:latin typeface="NanumGothic" charset="0"/>
                <a:ea typeface="NanumGothic" charset="0"/>
              </a:rPr>
              <a:t>)</a:t>
            </a:r>
            <a:endParaRPr lang="ko-KR" altLang="en-US" sz="2600" dirty="0">
              <a:latin typeface="NanumGothic" charset="0"/>
              <a:ea typeface="NanumGothic" charset="0"/>
            </a:endParaRPr>
          </a:p>
          <a:p>
            <a:pPr marL="274320" indent="-274320" algn="l" defTabSz="91440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"/>
              <a:buChar char="Ø"/>
            </a:pPr>
            <a:r>
              <a:rPr lang="en-US" altLang="ko-KR" sz="2600" dirty="0">
                <a:latin typeface="Times New Roman" charset="0"/>
                <a:ea typeface="Times New Roman" charset="0"/>
              </a:rPr>
              <a:t>Sexual (</a:t>
            </a:r>
            <a:r>
              <a:rPr lang="en-US" altLang="ko-KR" sz="2600" dirty="0" err="1">
                <a:latin typeface="Times New Roman" charset="0"/>
                <a:ea typeface="Times New Roman" charset="0"/>
              </a:rPr>
              <a:t>gametic</a:t>
            </a:r>
            <a:r>
              <a:rPr lang="en-US" altLang="ko-KR" sz="2600" dirty="0">
                <a:latin typeface="Times New Roman" charset="0"/>
                <a:ea typeface="Times New Roman" charset="0"/>
              </a:rPr>
              <a:t> fusion)</a:t>
            </a:r>
            <a:endParaRPr lang="ko-KR" altLang="en-US" sz="2600" dirty="0">
              <a:latin typeface="Times New Roman" charset="0"/>
              <a:ea typeface="Times New Roman" charset="0"/>
            </a:endParaRPr>
          </a:p>
          <a:p>
            <a:pPr marL="0" indent="0" algn="l" defTabSz="91440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3200" b="1" dirty="0">
                <a:latin typeface="Times New Roman" charset="0"/>
                <a:ea typeface="Times New Roman" charset="0"/>
              </a:rPr>
              <a:t>Fertilization:</a:t>
            </a:r>
            <a:endParaRPr lang="ko-KR" altLang="en-US" sz="3200" b="1" dirty="0">
              <a:latin typeface="Times New Roman" charset="0"/>
              <a:ea typeface="Times New Roman" charset="0"/>
            </a:endParaRPr>
          </a:p>
          <a:p>
            <a:pPr marL="274320" indent="-274320" algn="l" defTabSz="91440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"/>
              <a:buChar char="Ø"/>
            </a:pPr>
            <a:r>
              <a:rPr lang="en-US" altLang="ko-KR" sz="2600" dirty="0">
                <a:latin typeface="Times New Roman" charset="0"/>
                <a:ea typeface="Times New Roman" charset="0"/>
              </a:rPr>
              <a:t>Internal.</a:t>
            </a:r>
            <a:endParaRPr lang="ko-KR" altLang="en-US" sz="2600" dirty="0">
              <a:latin typeface="Times New Roman" charset="0"/>
              <a:ea typeface="Times New Roman" charset="0"/>
            </a:endParaRPr>
          </a:p>
          <a:p>
            <a:pPr marL="274320" indent="-274320" algn="l" defTabSz="91440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"/>
              <a:buChar char="Ø"/>
            </a:pPr>
            <a:r>
              <a:rPr lang="en-US" altLang="ko-KR" sz="2600" dirty="0">
                <a:latin typeface="Times New Roman" charset="0"/>
                <a:ea typeface="Times New Roman" charset="0"/>
              </a:rPr>
              <a:t>External.</a:t>
            </a:r>
            <a:endParaRPr lang="ko-KR" altLang="en-US" sz="2600" dirty="0">
              <a:latin typeface="Times New Roman" charset="0"/>
              <a:ea typeface="Times New Roman" charset="0"/>
            </a:endParaRPr>
          </a:p>
          <a:p>
            <a:pPr marL="0" indent="0" algn="l" defTabSz="91440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3200" b="1" dirty="0">
                <a:latin typeface="Times New Roman" charset="0"/>
                <a:ea typeface="Times New Roman" charset="0"/>
              </a:rPr>
              <a:t>Development:</a:t>
            </a:r>
            <a:endParaRPr lang="ko-KR" altLang="en-US" sz="3200" b="1" dirty="0">
              <a:latin typeface="Times New Roman" charset="0"/>
              <a:ea typeface="Times New Roman" charset="0"/>
            </a:endParaRPr>
          </a:p>
          <a:p>
            <a:pPr marL="274320" indent="-274320" algn="l" defTabSz="91440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"/>
              <a:buChar char="Ø"/>
            </a:pPr>
            <a:r>
              <a:rPr lang="en-US" altLang="ko-KR" sz="2600" dirty="0">
                <a:latin typeface="Times New Roman" charset="0"/>
                <a:ea typeface="Times New Roman" charset="0"/>
              </a:rPr>
              <a:t>Indirect with larval stage.</a:t>
            </a:r>
            <a:endParaRPr lang="ko-KR" altLang="en-US" sz="2600" dirty="0">
              <a:latin typeface="Times New Roman" charset="0"/>
              <a:ea typeface="Times New Roman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055" y="1975485"/>
            <a:ext cx="4394200" cy="30505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457200" y="1366520"/>
            <a:ext cx="8230870" cy="1144270"/>
          </a:xfrm>
          <a:prstGeom prst="rect">
            <a:avLst/>
          </a:prstGeom>
        </p:spPr>
        <p:txBody>
          <a:bodyPr vert="horz" wrap="square" lIns="0" tIns="45720" rIns="0" bIns="0" numCol="1" anchor="b">
            <a:normAutofit/>
          </a:bodyPr>
          <a:lstStyle/>
          <a:p>
            <a:pPr marL="0" indent="0" algn="l" defTabSz="9144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5000" b="0">
                <a:ln w="9525" cap="flat" cmpd="sng">
                  <a:noFill/>
                  <a:prstDash/>
                </a:ln>
                <a:solidFill>
                  <a:schemeClr val="tx2"/>
                </a:solidFill>
                <a:latin typeface="Calibri" charset="0"/>
                <a:ea typeface="Calibri" charset="0"/>
              </a:rPr>
              <a:t> </a:t>
            </a:r>
            <a:r>
              <a:rPr lang="en-US" altLang="ko-KR" sz="5300" b="1">
                <a:ln w="9525" cap="flat" cmpd="sng">
                  <a:noFill/>
                  <a:prstDash/>
                </a:ln>
                <a:solidFill>
                  <a:schemeClr val="tx2"/>
                </a:solidFill>
                <a:latin typeface="Times New Roman" charset="0"/>
                <a:ea typeface="Times New Roman" charset="0"/>
              </a:rPr>
              <a:t>Polymorphism:</a:t>
            </a:r>
            <a:endParaRPr lang="ko-KR" altLang="en-US" sz="5000" b="0">
              <a:ln w="9525" cap="flat" cmpd="sng">
                <a:noFill/>
                <a:prstDash/>
              </a:ln>
              <a:solidFill>
                <a:schemeClr val="tx2"/>
              </a:solidFill>
              <a:latin typeface="Calibri" charset="0"/>
              <a:ea typeface="Calibri" charset="0"/>
            </a:endParaRP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57200" y="2750185"/>
            <a:ext cx="8013700" cy="3576320"/>
          </a:xfrm>
          <a:prstGeom prst="rect">
            <a:avLst/>
          </a:prstGeom>
          <a:solidFill>
            <a:srgbClr val="81DDFF"/>
          </a:solidFill>
        </p:spPr>
        <p:txBody>
          <a:bodyPr vert="horz" wrap="square" lIns="91440" tIns="45720" rIns="91440" bIns="45720" numCol="1" anchor="ctr">
            <a:normAutofit/>
          </a:bodyPr>
          <a:lstStyle/>
          <a:p>
            <a:pPr marL="274320" indent="-274320" algn="just" defTabSz="91440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 2"/>
              <a:buChar char=""/>
            </a:pPr>
            <a:r>
              <a:rPr lang="en-US" altLang="ko-KR" sz="2700">
                <a:latin typeface="Times New Roman" charset="0"/>
                <a:ea typeface="Times New Roman" charset="0"/>
              </a:rPr>
              <a:t>Occurance of more than one structurally and functionally different individuals.</a:t>
            </a:r>
            <a:endParaRPr lang="ko-KR" altLang="en-US" sz="2700">
              <a:latin typeface="Times New Roman" charset="0"/>
              <a:ea typeface="Times New Roman" charset="0"/>
            </a:endParaRPr>
          </a:p>
          <a:p>
            <a:pPr marL="274320" indent="-274320" algn="just" defTabSz="91440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 2"/>
              <a:buChar char=""/>
            </a:pPr>
            <a:r>
              <a:rPr lang="en-US" altLang="ko-KR" sz="2700">
                <a:latin typeface="Times New Roman" charset="0"/>
                <a:ea typeface="Times New Roman" charset="0"/>
              </a:rPr>
              <a:t>Coelenterates have two basic zooids:</a:t>
            </a:r>
            <a:endParaRPr lang="ko-KR" altLang="en-US" sz="2700">
              <a:latin typeface="Times New Roman" charset="0"/>
              <a:ea typeface="Times New Roman" charset="0"/>
            </a:endParaRPr>
          </a:p>
          <a:p>
            <a:pPr marL="274320" indent="-274320" algn="just" defTabSz="91440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 2"/>
              <a:buChar char=""/>
            </a:pPr>
            <a:r>
              <a:rPr lang="en-US" altLang="ko-KR" sz="2700">
                <a:latin typeface="Times New Roman" charset="0"/>
                <a:ea typeface="Times New Roman" charset="0"/>
              </a:rPr>
              <a:t>Polyp.</a:t>
            </a:r>
            <a:endParaRPr lang="ko-KR" altLang="en-US" sz="2700">
              <a:latin typeface="Times New Roman" charset="0"/>
              <a:ea typeface="Times New Roman" charset="0"/>
            </a:endParaRPr>
          </a:p>
          <a:p>
            <a:pPr marL="274320" indent="-274320" algn="just" defTabSz="91440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 2"/>
              <a:buChar char=""/>
            </a:pPr>
            <a:r>
              <a:rPr lang="en-US" altLang="ko-KR" sz="2700">
                <a:latin typeface="Times New Roman" charset="0"/>
                <a:ea typeface="Times New Roman" charset="0"/>
              </a:rPr>
              <a:t>Medusa.</a:t>
            </a:r>
            <a:endParaRPr lang="ko-KR" altLang="en-US" sz="2700">
              <a:latin typeface="Times New Roman" charset="0"/>
              <a:ea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457200" y="704215"/>
            <a:ext cx="8232140" cy="1145540"/>
          </a:xfrm>
          <a:prstGeom prst="rect">
            <a:avLst/>
          </a:prstGeom>
        </p:spPr>
        <p:txBody>
          <a:bodyPr vert="horz" wrap="square" lIns="0" tIns="45720" rIns="0" bIns="0" numCol="1" anchor="b">
            <a:normAutofit/>
          </a:bodyPr>
          <a:lstStyle/>
          <a:p>
            <a:pPr marL="0" indent="0" algn="l" defTabSz="9144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5600" b="1">
                <a:ln w="9525" cap="flat" cmpd="sng">
                  <a:noFill/>
                  <a:prstDash/>
                </a:ln>
                <a:solidFill>
                  <a:schemeClr val="tx2"/>
                </a:solidFill>
                <a:latin typeface="Times New Roman" charset="0"/>
                <a:ea typeface="Times New Roman" charset="0"/>
              </a:rPr>
              <a:t>  Polyp:</a:t>
            </a:r>
            <a:endParaRPr lang="ko-KR" altLang="en-US" sz="5600" b="1">
              <a:ln w="9525" cap="flat" cmpd="sng">
                <a:noFill/>
                <a:prstDash/>
              </a:ln>
              <a:solidFill>
                <a:schemeClr val="tx2"/>
              </a:solidFill>
              <a:latin typeface="Times New Roman" charset="0"/>
              <a:ea typeface="Times New Roman" charset="0"/>
            </a:endParaRP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57200" y="1935480"/>
            <a:ext cx="8536305" cy="4753610"/>
          </a:xfrm>
          <a:prstGeom prst="rect">
            <a:avLst/>
          </a:prstGeom>
          <a:solidFill>
            <a:srgbClr val="81DDFF"/>
          </a:solidFill>
        </p:spPr>
        <p:txBody>
          <a:bodyPr vert="horz" wrap="square" lIns="91440" tIns="45720" rIns="91440" bIns="45720" numCol="1" anchor="t">
            <a:normAutofit/>
          </a:bodyPr>
          <a:lstStyle/>
          <a:p>
            <a:pPr marL="274320" indent="-274320" algn="l" defTabSz="91440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 2"/>
              <a:buChar char=""/>
            </a:pPr>
            <a:r>
              <a:rPr lang="en-US" altLang="ko-KR" sz="2700">
                <a:latin typeface="Times New Roman" charset="0"/>
                <a:ea typeface="Times New Roman" charset="0"/>
              </a:rPr>
              <a:t>Has tubular body with a mouth.</a:t>
            </a:r>
            <a:endParaRPr lang="ko-KR" altLang="en-US" sz="2700">
              <a:latin typeface="Times New Roman" charset="0"/>
              <a:ea typeface="Times New Roman" charset="0"/>
            </a:endParaRPr>
          </a:p>
          <a:p>
            <a:pPr marL="274320" indent="-274320" algn="l" defTabSz="91440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 2"/>
              <a:buChar char=""/>
            </a:pPr>
            <a:r>
              <a:rPr lang="en-US" altLang="ko-KR" sz="2700">
                <a:latin typeface="Times New Roman" charset="0"/>
                <a:ea typeface="Times New Roman" charset="0"/>
              </a:rPr>
              <a:t>Tentacles are present arround the mouth.</a:t>
            </a:r>
            <a:endParaRPr lang="ko-KR" altLang="en-US" sz="2700">
              <a:latin typeface="Times New Roman" charset="0"/>
              <a:ea typeface="Times New Roman" charset="0"/>
            </a:endParaRPr>
          </a:p>
          <a:p>
            <a:pPr marL="274320" indent="-274320" algn="l" defTabSz="91440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 2"/>
              <a:buChar char=""/>
            </a:pPr>
            <a:r>
              <a:rPr lang="en-US" altLang="ko-KR" sz="2700">
                <a:latin typeface="Times New Roman" charset="0"/>
                <a:ea typeface="Times New Roman" charset="0"/>
              </a:rPr>
              <a:t>The other end is blind.</a:t>
            </a:r>
            <a:endParaRPr lang="ko-KR" altLang="en-US" sz="2700">
              <a:latin typeface="Times New Roman" charset="0"/>
              <a:ea typeface="Times New Roman" charset="0"/>
            </a:endParaRPr>
          </a:p>
          <a:p>
            <a:pPr marL="274320" indent="-274320" algn="l" defTabSz="91440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 2"/>
              <a:buChar char=""/>
            </a:pPr>
            <a:r>
              <a:rPr lang="en-US" altLang="ko-KR" sz="2700">
                <a:latin typeface="Times New Roman" charset="0"/>
                <a:ea typeface="Times New Roman" charset="0"/>
              </a:rPr>
              <a:t>Usually attached by a disc to the</a:t>
            </a:r>
            <a:endParaRPr lang="ko-KR" altLang="en-US" sz="2700">
              <a:latin typeface="Times New Roman" charset="0"/>
              <a:ea typeface="Times New Roman" charset="0"/>
            </a:endParaRPr>
          </a:p>
          <a:p>
            <a:pPr marL="0" indent="0" algn="l" defTabSz="91440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2700">
                <a:latin typeface="Times New Roman" charset="0"/>
                <a:ea typeface="Times New Roman" charset="0"/>
              </a:rPr>
              <a:t> substratum</a:t>
            </a:r>
            <a:endParaRPr lang="ko-KR" altLang="en-US" sz="2700">
              <a:latin typeface="Times New Roman" charset="0"/>
              <a:ea typeface="Times New Roman" charset="0"/>
            </a:endParaRPr>
          </a:p>
          <a:p>
            <a:pPr marL="274320" indent="-274320" algn="l" defTabSz="91440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 2"/>
              <a:buChar char=""/>
            </a:pPr>
            <a:r>
              <a:rPr lang="en-US" altLang="ko-KR" sz="2700">
                <a:latin typeface="Times New Roman" charset="0"/>
                <a:ea typeface="Times New Roman" charset="0"/>
              </a:rPr>
              <a:t>Typically sessile.</a:t>
            </a:r>
            <a:endParaRPr lang="ko-KR" altLang="en-US" sz="2700">
              <a:latin typeface="Times New Roman" charset="0"/>
              <a:ea typeface="Times New Roman" charset="0"/>
            </a:endParaRPr>
          </a:p>
          <a:p>
            <a:pPr marL="274320" indent="-274320" algn="l" defTabSz="91440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 2"/>
              <a:buChar char=""/>
            </a:pPr>
            <a:r>
              <a:rPr lang="en-US" altLang="ko-KR" sz="2700">
                <a:latin typeface="Times New Roman" charset="0"/>
                <a:ea typeface="Times New Roman" charset="0"/>
              </a:rPr>
              <a:t>It is involved in feeding, protection </a:t>
            </a:r>
            <a:endParaRPr lang="ko-KR" altLang="en-US" sz="2700">
              <a:latin typeface="Times New Roman" charset="0"/>
              <a:ea typeface="Times New Roman" charset="0"/>
            </a:endParaRPr>
          </a:p>
          <a:p>
            <a:pPr marL="0" indent="0" algn="l" defTabSz="91440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2700">
                <a:latin typeface="Times New Roman" charset="0"/>
                <a:ea typeface="Times New Roman" charset="0"/>
              </a:rPr>
              <a:t>and asexual reproduction.</a:t>
            </a:r>
            <a:endParaRPr lang="ko-KR" altLang="en-US" sz="2700">
              <a:latin typeface="Times New Roman" charset="0"/>
              <a:ea typeface="Times New Roman" charset="0"/>
            </a:endParaRPr>
          </a:p>
          <a:p>
            <a:pPr marL="0" indent="0" algn="l" defTabSz="91440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endParaRPr lang="ko-KR" altLang="en-US" sz="2700">
              <a:latin typeface="Times New Roman" charset="0"/>
              <a:ea typeface="Times New Roman" charset="0"/>
            </a:endParaRPr>
          </a:p>
        </p:txBody>
      </p:sp>
      <p:pic>
        <p:nvPicPr>
          <p:cNvPr id="4" name="Picture 3" descr="/storage/emulated/0/.polaris_temp/fImage228912148126.jpeg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r="52833"/>
          <a:stretch>
            <a:fillRect/>
          </a:stretch>
        </p:blipFill>
        <p:spPr>
          <a:xfrm>
            <a:off x="5704840" y="3274695"/>
            <a:ext cx="2985770" cy="3190875"/>
          </a:xfrm>
          <a:prstGeom prst="rect">
            <a:avLst/>
          </a:prstGeom>
          <a:noFill/>
          <a:ln w="9525" cap="flat" cmpd="sng">
            <a:solidFill>
              <a:srgbClr val="002060">
                <a:alpha val="100000"/>
              </a:srgbClr>
            </a:solidFill>
            <a:prstDash val="solid"/>
            <a:round/>
          </a:ln>
          <a:effectLst>
            <a:outerShdw blurRad="292100" dist="139700" dir="2700000" algn="tl" rotWithShape="0">
              <a:srgbClr val="000000">
                <a:alpha val="63921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457200" y="704215"/>
            <a:ext cx="8230870" cy="1144270"/>
          </a:xfrm>
          <a:prstGeom prst="rect">
            <a:avLst/>
          </a:prstGeom>
        </p:spPr>
        <p:txBody>
          <a:bodyPr vert="horz" wrap="square" lIns="0" tIns="45720" rIns="0" bIns="0" numCol="1" anchor="b">
            <a:normAutofit/>
          </a:bodyPr>
          <a:lstStyle/>
          <a:p>
            <a:pPr marL="0" indent="0" algn="l" defTabSz="9144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5000" b="0">
                <a:ln w="9525" cap="flat" cmpd="sng">
                  <a:noFill/>
                  <a:prstDash/>
                </a:ln>
                <a:solidFill>
                  <a:schemeClr val="tx2"/>
                </a:solidFill>
                <a:latin typeface="Calibri" charset="0"/>
                <a:ea typeface="Calibri" charset="0"/>
              </a:rPr>
              <a:t> </a:t>
            </a:r>
            <a:r>
              <a:rPr lang="en-US" altLang="ko-KR" sz="5300" b="1">
                <a:ln w="9525" cap="flat" cmpd="sng">
                  <a:noFill/>
                  <a:prstDash/>
                </a:ln>
                <a:solidFill>
                  <a:schemeClr val="tx2"/>
                </a:solidFill>
                <a:latin typeface="Times New Roman" charset="0"/>
                <a:ea typeface="Times New Roman" charset="0"/>
              </a:rPr>
              <a:t>Medusa:</a:t>
            </a:r>
            <a:endParaRPr lang="ko-KR" altLang="en-US" sz="5000" b="0">
              <a:ln w="9525" cap="flat" cmpd="sng">
                <a:noFill/>
                <a:prstDash/>
              </a:ln>
              <a:solidFill>
                <a:schemeClr val="tx2"/>
              </a:solidFill>
              <a:latin typeface="Calibri" charset="0"/>
              <a:ea typeface="Calibri" charset="0"/>
            </a:endParaRP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57200" y="1935480"/>
            <a:ext cx="4476115" cy="4391660"/>
          </a:xfrm>
          <a:prstGeom prst="rect">
            <a:avLst/>
          </a:prstGeom>
          <a:solidFill>
            <a:srgbClr val="81DDFF"/>
          </a:solidFill>
        </p:spPr>
        <p:txBody>
          <a:bodyPr vert="horz" wrap="square" lIns="91440" tIns="45720" rIns="91440" bIns="45720" numCol="1" anchor="t">
            <a:normAutofit/>
          </a:bodyPr>
          <a:lstStyle/>
          <a:p>
            <a:pPr marL="274320" indent="-274320" algn="l" defTabSz="91440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 2"/>
              <a:buChar char=""/>
            </a:pPr>
            <a:r>
              <a:rPr lang="en-US" altLang="ko-KR" sz="2700">
                <a:latin typeface="Times New Roman" charset="0"/>
                <a:ea typeface="Times New Roman" charset="0"/>
              </a:rPr>
              <a:t>Has a bowl or umbrella shaped body</a:t>
            </a:r>
            <a:endParaRPr lang="ko-KR" altLang="en-US" sz="2700">
              <a:latin typeface="Times New Roman" charset="0"/>
              <a:ea typeface="Times New Roman" charset="0"/>
            </a:endParaRPr>
          </a:p>
          <a:p>
            <a:pPr marL="274320" indent="-274320" algn="l" defTabSz="91440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 2"/>
              <a:buChar char=""/>
            </a:pPr>
            <a:r>
              <a:rPr lang="en-US" altLang="ko-KR" sz="2700">
                <a:latin typeface="Times New Roman" charset="0"/>
                <a:ea typeface="Times New Roman" charset="0"/>
              </a:rPr>
              <a:t>Mouth is located in manubrium.</a:t>
            </a:r>
            <a:endParaRPr lang="ko-KR" altLang="en-US" sz="2700">
              <a:latin typeface="Times New Roman" charset="0"/>
              <a:ea typeface="Times New Roman" charset="0"/>
            </a:endParaRPr>
          </a:p>
          <a:p>
            <a:pPr marL="274320" indent="-274320" algn="l" defTabSz="91440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 2"/>
              <a:buChar char=""/>
            </a:pPr>
            <a:r>
              <a:rPr lang="en-US" altLang="ko-KR" sz="2700">
                <a:latin typeface="Times New Roman" charset="0"/>
                <a:ea typeface="Times New Roman" charset="0"/>
              </a:rPr>
              <a:t>Are generally motile.</a:t>
            </a:r>
            <a:endParaRPr lang="ko-KR" altLang="en-US" sz="2700">
              <a:latin typeface="Times New Roman" charset="0"/>
              <a:ea typeface="Times New Roman" charset="0"/>
            </a:endParaRPr>
          </a:p>
          <a:p>
            <a:pPr marL="274320" indent="-274320" algn="l" defTabSz="91440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 2"/>
              <a:buChar char=""/>
            </a:pPr>
            <a:r>
              <a:rPr lang="en-US" altLang="ko-KR" sz="2700">
                <a:latin typeface="Times New Roman" charset="0"/>
                <a:ea typeface="Times New Roman" charset="0"/>
              </a:rPr>
              <a:t>It is involved in sexual reproduction.</a:t>
            </a:r>
            <a:endParaRPr lang="ko-KR" altLang="en-US" sz="2700">
              <a:latin typeface="Times New Roman" charset="0"/>
              <a:ea typeface="Times New Roman" charset="0"/>
            </a:endParaRPr>
          </a:p>
        </p:txBody>
      </p:sp>
      <p:pic>
        <p:nvPicPr>
          <p:cNvPr id="4" name="Picture 3" descr="/storage/emulated/0/.polaris_temp/fImage228912134062.jpeg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48013"/>
          <a:stretch>
            <a:fillRect/>
          </a:stretch>
        </p:blipFill>
        <p:spPr>
          <a:xfrm>
            <a:off x="5259705" y="2249170"/>
            <a:ext cx="3158490" cy="4080510"/>
          </a:xfrm>
          <a:prstGeom prst="rect">
            <a:avLst/>
          </a:prstGeom>
          <a:noFill/>
          <a:ln w="9525" cap="flat" cmpd="sng">
            <a:solidFill>
              <a:srgbClr val="002060">
                <a:alpha val="100000"/>
              </a:srgbClr>
            </a:solidFill>
            <a:prstDash val="solid"/>
            <a:round/>
          </a:ln>
          <a:effectLst>
            <a:outerShdw blurRad="50800" dist="38100" algn="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457200" y="704215"/>
            <a:ext cx="8232774" cy="1146175"/>
          </a:xfrm>
          <a:prstGeom prst="rect">
            <a:avLst/>
          </a:prstGeom>
        </p:spPr>
        <p:txBody>
          <a:bodyPr vert="horz" wrap="square" lIns="0" tIns="45720" rIns="0" bIns="0" numCol="1" anchor="b">
            <a:normAutofit/>
          </a:bodyPr>
          <a:lstStyle/>
          <a:p>
            <a:pPr marL="0" indent="0" algn="l" defTabSz="9144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5000" b="0" dirty="0">
                <a:ln w="9525" cap="flat" cmpd="sng">
                  <a:noFill/>
                  <a:prstDash/>
                </a:ln>
                <a:solidFill>
                  <a:schemeClr val="tx2"/>
                </a:solidFill>
                <a:latin typeface="Calibri" charset="0"/>
                <a:ea typeface="Calibri" charset="0"/>
              </a:rPr>
              <a:t> </a:t>
            </a:r>
            <a:r>
              <a:rPr lang="en-US" altLang="ko-KR" sz="4500" b="1" dirty="0">
                <a:ln w="9525" cap="flat" cmpd="sng">
                  <a:noFill/>
                  <a:prstDash/>
                </a:ln>
                <a:solidFill>
                  <a:schemeClr val="tx2"/>
                </a:solidFill>
                <a:latin typeface="Times New Roman" charset="0"/>
                <a:ea typeface="Times New Roman" charset="0"/>
              </a:rPr>
              <a:t>Polymorphism in </a:t>
            </a:r>
            <a:r>
              <a:rPr lang="en-US" altLang="ko-KR" sz="4500" b="1" dirty="0" err="1">
                <a:ln w="9525" cap="flat" cmpd="sng">
                  <a:noFill/>
                  <a:prstDash/>
                </a:ln>
                <a:latin typeface="Times New Roman" charset="0"/>
                <a:ea typeface="Times New Roman" charset="0"/>
              </a:rPr>
              <a:t>C</a:t>
            </a:r>
            <a:r>
              <a:rPr lang="en-US" altLang="ko-KR" sz="4500" b="1" dirty="0" err="1" smtClean="0">
                <a:ln w="9525" cap="flat" cmpd="sng">
                  <a:noFill/>
                  <a:prstDash/>
                </a:ln>
                <a:solidFill>
                  <a:schemeClr val="tx2"/>
                </a:solidFill>
                <a:latin typeface="Times New Roman" charset="0"/>
                <a:ea typeface="Times New Roman" charset="0"/>
              </a:rPr>
              <a:t>oelenterata</a:t>
            </a:r>
            <a:r>
              <a:rPr lang="en-US" altLang="ko-KR" sz="4500" b="1" dirty="0">
                <a:ln w="9525" cap="flat" cmpd="sng">
                  <a:noFill/>
                  <a:prstDash/>
                </a:ln>
                <a:solidFill>
                  <a:schemeClr val="tx2"/>
                </a:solidFill>
                <a:latin typeface="Times New Roman" charset="0"/>
                <a:ea typeface="Times New Roman" charset="0"/>
              </a:rPr>
              <a:t>:</a:t>
            </a:r>
            <a:endParaRPr lang="ko-KR" altLang="en-US" sz="4700" b="1" dirty="0">
              <a:ln w="9525" cap="flat" cmpd="sng">
                <a:noFill/>
                <a:prstDash/>
              </a:ln>
              <a:solidFill>
                <a:schemeClr val="tx2"/>
              </a:solidFill>
              <a:latin typeface="NanumGothic" charset="0"/>
              <a:ea typeface="Times New Roman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6590" y="2169160"/>
            <a:ext cx="7831455" cy="4389755"/>
          </a:xfrm>
          <a:prstGeom prst="rect">
            <a:avLst/>
          </a:prstGeom>
          <a:solidFill>
            <a:srgbClr val="EDEDED"/>
          </a:solidFill>
          <a:ln w="190500" cap="rnd" cmpd="sng">
            <a:solidFill>
              <a:srgbClr val="81DDFF">
                <a:alpha val="100000"/>
              </a:srgbClr>
            </a:solidFill>
            <a:prstDash val="solid"/>
            <a:round/>
          </a:ln>
          <a:effectLst>
            <a:outerShdw blurRad="50800" dist="38100" algn="l" rotWithShape="0">
              <a:srgbClr val="000000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 w="50800" h="12700"/>
            <a:bevelB w="0" h="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457200" y="704215"/>
            <a:ext cx="8230870" cy="1144270"/>
          </a:xfrm>
          <a:prstGeom prst="rect">
            <a:avLst/>
          </a:prstGeom>
        </p:spPr>
        <p:txBody>
          <a:bodyPr vert="horz" wrap="square" lIns="0" tIns="45720" rIns="0" bIns="0" numCol="1" anchor="b">
            <a:normAutofit/>
          </a:bodyPr>
          <a:lstStyle/>
          <a:p>
            <a:pPr marL="0" indent="0" algn="l" defTabSz="9144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5000" b="0">
                <a:ln w="9525" cap="flat" cmpd="sng">
                  <a:noFill/>
                  <a:prstDash/>
                </a:ln>
                <a:solidFill>
                  <a:schemeClr val="tx2"/>
                </a:solidFill>
                <a:latin typeface="Calibri" charset="0"/>
                <a:ea typeface="Calibri" charset="0"/>
              </a:rPr>
              <a:t> </a:t>
            </a:r>
            <a:r>
              <a:rPr lang="en-US" altLang="ko-KR" sz="5300" b="1">
                <a:ln w="9525" cap="flat" cmpd="sng">
                  <a:noFill/>
                  <a:prstDash/>
                </a:ln>
                <a:solidFill>
                  <a:schemeClr val="tx2"/>
                </a:solidFill>
                <a:latin typeface="Times New Roman" charset="0"/>
                <a:ea typeface="Times New Roman" charset="0"/>
              </a:rPr>
              <a:t>Body Wall:</a:t>
            </a:r>
            <a:endParaRPr lang="ko-KR" altLang="en-US" sz="5300" b="1">
              <a:ln w="9525" cap="flat" cmpd="sng">
                <a:noFill/>
                <a:prstDash/>
              </a:ln>
              <a:solidFill>
                <a:schemeClr val="tx2"/>
              </a:solidFill>
              <a:latin typeface="NanumGothic" charset="0"/>
              <a:ea typeface="Times New Roman" charset="0"/>
            </a:endParaRP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228600" y="2468245"/>
            <a:ext cx="4343400" cy="3774440"/>
          </a:xfrm>
          <a:prstGeom prst="rect">
            <a:avLst/>
          </a:prstGeom>
          <a:solidFill>
            <a:srgbClr val="81DDFF"/>
          </a:solidFill>
        </p:spPr>
        <p:txBody>
          <a:bodyPr vert="horz" wrap="square" lIns="91440" tIns="45720" rIns="91440" bIns="45720" numCol="1" anchor="t">
            <a:normAutofit/>
          </a:bodyPr>
          <a:lstStyle/>
          <a:p>
            <a:pPr marL="0" indent="0" algn="just" defTabSz="91440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2700" dirty="0">
                <a:latin typeface="Times New Roman" charset="0"/>
                <a:ea typeface="Times New Roman" charset="0"/>
              </a:rPr>
              <a:t>It is divided into three layers.</a:t>
            </a:r>
            <a:endParaRPr lang="ko-KR" altLang="en-US" sz="2700" dirty="0">
              <a:latin typeface="Times New Roman" charset="0"/>
              <a:ea typeface="Times New Roman" charset="0"/>
            </a:endParaRPr>
          </a:p>
          <a:p>
            <a:pPr marL="274320" indent="-274320" algn="just" defTabSz="91440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 2"/>
              <a:buChar char=""/>
            </a:pPr>
            <a:r>
              <a:rPr lang="en-US" altLang="ko-KR" sz="2700" dirty="0">
                <a:latin typeface="Times New Roman" charset="0"/>
                <a:ea typeface="Times New Roman" charset="0"/>
              </a:rPr>
              <a:t>Outer ectoderm.</a:t>
            </a:r>
            <a:endParaRPr lang="ko-KR" altLang="en-US" sz="2700" dirty="0">
              <a:latin typeface="Times New Roman" charset="0"/>
              <a:ea typeface="Times New Roman" charset="0"/>
            </a:endParaRPr>
          </a:p>
          <a:p>
            <a:pPr marL="274320" indent="-274320" algn="just" defTabSz="91440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 2"/>
              <a:buChar char=""/>
            </a:pPr>
            <a:r>
              <a:rPr lang="en-US" altLang="ko-KR" sz="2700" dirty="0">
                <a:latin typeface="Times New Roman" charset="0"/>
                <a:ea typeface="Times New Roman" charset="0"/>
              </a:rPr>
              <a:t>Inner endoderm.</a:t>
            </a:r>
            <a:endParaRPr lang="ko-KR" altLang="en-US" sz="2700" dirty="0">
              <a:latin typeface="Times New Roman" charset="0"/>
              <a:ea typeface="Times New Roman" charset="0"/>
            </a:endParaRPr>
          </a:p>
          <a:p>
            <a:pPr marL="274320" indent="-274320" algn="just" defTabSz="91440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 2"/>
              <a:buChar char=""/>
            </a:pPr>
            <a:r>
              <a:rPr lang="en-US" altLang="ko-KR" sz="2700" dirty="0" err="1">
                <a:latin typeface="Times New Roman" charset="0"/>
                <a:ea typeface="Times New Roman" charset="0"/>
              </a:rPr>
              <a:t>Gastroderm</a:t>
            </a:r>
            <a:r>
              <a:rPr lang="en-US" altLang="ko-KR" sz="2700" dirty="0">
                <a:latin typeface="Times New Roman" charset="0"/>
                <a:ea typeface="Times New Roman" charset="0"/>
              </a:rPr>
              <a:t>.(with a non-cellular </a:t>
            </a:r>
            <a:r>
              <a:rPr lang="en-US" altLang="ko-KR" sz="2700" dirty="0" err="1">
                <a:latin typeface="Times New Roman" charset="0"/>
                <a:ea typeface="Times New Roman" charset="0"/>
              </a:rPr>
              <a:t>mesoglea</a:t>
            </a:r>
            <a:r>
              <a:rPr lang="en-US" altLang="ko-KR" sz="2700" dirty="0">
                <a:latin typeface="Times New Roman" charset="0"/>
                <a:ea typeface="Times New Roman" charset="0"/>
              </a:rPr>
              <a:t>)</a:t>
            </a:r>
            <a:endParaRPr lang="ko-KR" altLang="en-US" sz="2700" dirty="0">
              <a:latin typeface="Times New Roman" charset="0"/>
              <a:ea typeface="Times New Roman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t="20702"/>
          <a:stretch>
            <a:fillRect/>
          </a:stretch>
        </p:blipFill>
        <p:spPr>
          <a:xfrm>
            <a:off x="4572000" y="2447925"/>
            <a:ext cx="4380230" cy="3794760"/>
          </a:xfrm>
          <a:prstGeom prst="rect">
            <a:avLst/>
          </a:prstGeom>
          <a:noFill/>
          <a:ln w="9525" cap="flat" cmpd="sng">
            <a:solidFill>
              <a:srgbClr val="000000">
                <a:alpha val="100000"/>
              </a:srgbClr>
            </a:solidFill>
            <a:prstDash val="solid"/>
            <a:rou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457200" y="704215"/>
            <a:ext cx="8230870" cy="1144270"/>
          </a:xfrm>
          <a:prstGeom prst="rect">
            <a:avLst/>
          </a:prstGeom>
        </p:spPr>
        <p:txBody>
          <a:bodyPr vert="horz" wrap="square" lIns="0" tIns="45720" rIns="0" bIns="0" numCol="1" anchor="b">
            <a:normAutofit/>
          </a:bodyPr>
          <a:lstStyle/>
          <a:p>
            <a:pPr marL="0" indent="0" algn="l" defTabSz="9144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5300" b="1" dirty="0" smtClean="0">
                <a:ln w="9525" cap="flat" cmpd="sng">
                  <a:noFill/>
                  <a:prstDash/>
                </a:ln>
                <a:solidFill>
                  <a:schemeClr val="tx2"/>
                </a:solidFill>
                <a:latin typeface="Times New Roman" charset="0"/>
                <a:ea typeface="Times New Roman" charset="0"/>
              </a:rPr>
              <a:t>Cont....</a:t>
            </a:r>
            <a:endParaRPr lang="ko-KR" altLang="en-US" sz="5300" b="1" dirty="0">
              <a:ln w="9525" cap="flat" cmpd="sng">
                <a:noFill/>
                <a:prstDash/>
              </a:ln>
              <a:solidFill>
                <a:schemeClr val="tx2"/>
              </a:solidFill>
              <a:latin typeface="Times New Roman" charset="0"/>
              <a:ea typeface="Times New Roman" charset="0"/>
            </a:endParaRP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263525" y="2117090"/>
            <a:ext cx="7787005" cy="4392295"/>
          </a:xfrm>
          <a:prstGeom prst="rect">
            <a:avLst/>
          </a:prstGeom>
          <a:solidFill>
            <a:srgbClr val="81DDFF"/>
          </a:solidFill>
        </p:spPr>
        <p:txBody>
          <a:bodyPr vert="horz" wrap="square" lIns="91440" tIns="45720" rIns="91440" bIns="45720" numCol="1" anchor="t">
            <a:normAutofit fontScale="25000" lnSpcReduction="20000"/>
          </a:bodyPr>
          <a:lstStyle/>
          <a:p>
            <a:pPr marL="0" indent="0" algn="just" defTabSz="914400" eaLnBrk="1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7200" b="1">
                <a:solidFill>
                  <a:srgbClr val="000000"/>
                </a:solidFill>
                <a:latin typeface="Times New Roman" charset="0"/>
                <a:ea typeface="Times New Roman" charset="0"/>
              </a:rPr>
              <a:t>Epidermis:</a:t>
            </a:r>
            <a:endParaRPr lang="ko-KR" altLang="en-US" sz="7200" b="1">
              <a:solidFill>
                <a:srgbClr val="000000"/>
              </a:solidFill>
              <a:latin typeface="Times New Roman" charset="0"/>
              <a:ea typeface="Times New Roman" charset="0"/>
            </a:endParaRPr>
          </a:p>
          <a:p>
            <a:pPr marL="274320" indent="-274320" algn="just" defTabSz="914400" eaLnBrk="1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Font typeface="Wingdings 2"/>
              <a:buChar char=""/>
            </a:pPr>
            <a:r>
              <a:rPr lang="en-US" altLang="ko-KR" sz="7200" b="0">
                <a:solidFill>
                  <a:srgbClr val="000000"/>
                </a:solidFill>
                <a:latin typeface="Times New Roman" charset="0"/>
                <a:ea typeface="Times New Roman" charset="0"/>
              </a:rPr>
              <a:t>The body wall is composed of an outer epithelium called as epidermis.</a:t>
            </a:r>
            <a:endParaRPr lang="ko-KR" altLang="en-US" sz="7200" b="0">
              <a:solidFill>
                <a:srgbClr val="000000"/>
              </a:solidFill>
              <a:latin typeface="Times New Roman" charset="0"/>
              <a:ea typeface="Times New Roman" charset="0"/>
            </a:endParaRPr>
          </a:p>
          <a:p>
            <a:pPr marL="0" indent="0" algn="just" defTabSz="914400" eaLnBrk="1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7200" b="1">
                <a:solidFill>
                  <a:srgbClr val="000000"/>
                </a:solidFill>
                <a:latin typeface="Times New Roman" charset="0"/>
                <a:ea typeface="Times New Roman" charset="0"/>
              </a:rPr>
              <a:t>Gastrodermis:</a:t>
            </a:r>
            <a:endParaRPr lang="ko-KR" altLang="en-US" sz="7200" b="1">
              <a:solidFill>
                <a:srgbClr val="000000"/>
              </a:solidFill>
              <a:latin typeface="Times New Roman" charset="0"/>
              <a:ea typeface="Times New Roman" charset="0"/>
            </a:endParaRPr>
          </a:p>
          <a:p>
            <a:pPr marL="274320" indent="-274320" algn="just" defTabSz="914400" eaLnBrk="1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Font typeface="Wingdings 2"/>
              <a:buChar char=""/>
            </a:pPr>
            <a:r>
              <a:rPr lang="en-US" altLang="ko-KR" sz="7200" b="0">
                <a:solidFill>
                  <a:srgbClr val="000000"/>
                </a:solidFill>
                <a:latin typeface="Times New Roman" charset="0"/>
                <a:ea typeface="Times New Roman" charset="0"/>
              </a:rPr>
              <a:t>Body wall is composed of an inner epithelium called as gastrodermis.</a:t>
            </a:r>
            <a:endParaRPr lang="ko-KR" altLang="en-US" sz="7200" b="0">
              <a:solidFill>
                <a:srgbClr val="000000"/>
              </a:solidFill>
              <a:latin typeface="Times New Roman" charset="0"/>
              <a:ea typeface="Times New Roman" charset="0"/>
            </a:endParaRPr>
          </a:p>
          <a:p>
            <a:pPr marL="274320" indent="-274320" algn="just" defTabSz="914400" eaLnBrk="1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Font typeface="Wingdings 2"/>
              <a:buChar char=""/>
            </a:pPr>
            <a:r>
              <a:rPr lang="en-US" altLang="ko-KR" sz="7200" b="0">
                <a:solidFill>
                  <a:srgbClr val="000000"/>
                </a:solidFill>
                <a:latin typeface="Times New Roman" charset="0"/>
                <a:ea typeface="Times New Roman" charset="0"/>
              </a:rPr>
              <a:t>A gelatinous mesoglea between the outer and inner epidermis.</a:t>
            </a:r>
            <a:endParaRPr lang="ko-KR" altLang="en-US" sz="7200" b="0">
              <a:solidFill>
                <a:srgbClr val="000000"/>
              </a:solidFill>
              <a:latin typeface="Times New Roman" charset="0"/>
              <a:ea typeface="Times New Roman" charset="0"/>
            </a:endParaRPr>
          </a:p>
          <a:p>
            <a:pPr marL="0" indent="0" algn="just" defTabSz="914400" eaLnBrk="1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7200" b="1">
                <a:solidFill>
                  <a:srgbClr val="000000"/>
                </a:solidFill>
                <a:latin typeface="Times New Roman" charset="0"/>
                <a:ea typeface="Times New Roman" charset="0"/>
              </a:rPr>
              <a:t>Mesoglea:</a:t>
            </a:r>
            <a:endParaRPr lang="ko-KR" altLang="en-US" sz="7200" b="1">
              <a:solidFill>
                <a:srgbClr val="000000"/>
              </a:solidFill>
              <a:latin typeface="Times New Roman" charset="0"/>
              <a:ea typeface="Times New Roman" charset="0"/>
            </a:endParaRPr>
          </a:p>
          <a:p>
            <a:pPr marL="274320" indent="-274320" algn="just" defTabSz="914400" eaLnBrk="1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Font typeface="Wingdings 2"/>
              <a:buChar char=""/>
            </a:pPr>
            <a:r>
              <a:rPr lang="en-US" altLang="ko-KR" sz="7200" b="0">
                <a:solidFill>
                  <a:srgbClr val="000000"/>
                </a:solidFill>
                <a:latin typeface="Times New Roman" charset="0"/>
                <a:ea typeface="Times New Roman" charset="0"/>
              </a:rPr>
              <a:t>Consist of amoeboid cells derived from ectoderm</a:t>
            </a:r>
            <a:endParaRPr lang="ko-KR" altLang="en-US" sz="7200" b="0">
              <a:solidFill>
                <a:srgbClr val="000000"/>
              </a:solidFill>
              <a:latin typeface="Times New Roman" charset="0"/>
              <a:ea typeface="Times New Roman" charset="0"/>
            </a:endParaRPr>
          </a:p>
          <a:p>
            <a:pPr marL="274320" indent="-274320" algn="just" defTabSz="914400" eaLnBrk="1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Font typeface="Wingdings 2"/>
              <a:buChar char=""/>
            </a:pPr>
            <a:r>
              <a:rPr lang="en-US" altLang="ko-KR" sz="7200" b="0">
                <a:solidFill>
                  <a:srgbClr val="000000"/>
                </a:solidFill>
                <a:latin typeface="Times New Roman" charset="0"/>
                <a:ea typeface="Times New Roman" charset="0"/>
              </a:rPr>
              <a:t>In Polyp, the mesoglea is thin.</a:t>
            </a:r>
            <a:endParaRPr lang="ko-KR" altLang="en-US" sz="7200" b="0">
              <a:solidFill>
                <a:srgbClr val="000000"/>
              </a:solidFill>
              <a:latin typeface="Times New Roman" charset="0"/>
              <a:ea typeface="Times New Roman" charset="0"/>
            </a:endParaRPr>
          </a:p>
          <a:p>
            <a:pPr marL="274320" indent="-274320" algn="just" defTabSz="914400" eaLnBrk="1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Font typeface="Wingdings 2"/>
              <a:buChar char=""/>
            </a:pPr>
            <a:r>
              <a:rPr lang="en-US" altLang="ko-KR" sz="7200" b="0">
                <a:solidFill>
                  <a:srgbClr val="000000"/>
                </a:solidFill>
                <a:latin typeface="Times New Roman" charset="0"/>
                <a:ea typeface="Times New Roman" charset="0"/>
              </a:rPr>
              <a:t>In Medusa, the mesoglea is thick.</a:t>
            </a:r>
            <a:endParaRPr lang="ko-KR" altLang="en-US" sz="7200" b="0">
              <a:solidFill>
                <a:srgbClr val="000000"/>
              </a:solidFill>
              <a:latin typeface="Times New Roman" charset="0"/>
              <a:ea typeface="Times New Roman" charset="0"/>
            </a:endParaRPr>
          </a:p>
          <a:p>
            <a:pPr marL="0" indent="0" algn="just" defTabSz="914400" eaLnBrk="1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endParaRPr lang="ko-KR" altLang="en-US" sz="7200" b="1">
              <a:latin typeface="Times New Roman" charset="0"/>
              <a:ea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457200" y="704215"/>
            <a:ext cx="8230870" cy="1144270"/>
          </a:xfrm>
          <a:prstGeom prst="rect">
            <a:avLst/>
          </a:prstGeom>
        </p:spPr>
        <p:txBody>
          <a:bodyPr vert="horz" wrap="square" lIns="0" tIns="45720" rIns="0" bIns="0" numCol="1" anchor="b">
            <a:normAutofit/>
          </a:bodyPr>
          <a:lstStyle/>
          <a:p>
            <a:pPr marL="0" indent="0" algn="l" defTabSz="9144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5300" b="1" dirty="0" smtClean="0">
                <a:ln w="9525" cap="flat" cmpd="sng">
                  <a:noFill/>
                  <a:prstDash/>
                </a:ln>
                <a:solidFill>
                  <a:schemeClr val="tx2"/>
                </a:solidFill>
                <a:latin typeface="Times New Roman" charset="0"/>
                <a:ea typeface="Times New Roman" charset="0"/>
              </a:rPr>
              <a:t>Cont....</a:t>
            </a:r>
            <a:endParaRPr lang="ko-KR" altLang="en-US" sz="5300" b="1" dirty="0">
              <a:ln w="9525" cap="flat" cmpd="sng">
                <a:noFill/>
                <a:prstDash/>
              </a:ln>
              <a:solidFill>
                <a:schemeClr val="tx2"/>
              </a:solidFill>
              <a:latin typeface="Times New Roman" charset="0"/>
              <a:ea typeface="Times New Roman" charset="0"/>
            </a:endParaRP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57200" y="1935480"/>
            <a:ext cx="8232140" cy="4391660"/>
          </a:xfrm>
          <a:prstGeom prst="rect">
            <a:avLst/>
          </a:prstGeom>
          <a:solidFill>
            <a:srgbClr val="81DDFF"/>
          </a:solidFill>
        </p:spPr>
        <p:txBody>
          <a:bodyPr vert="horz" wrap="square" lIns="91440" tIns="45720" rIns="91440" bIns="45720" numCol="1" anchor="t">
            <a:normAutofit/>
          </a:bodyPr>
          <a:lstStyle/>
          <a:p>
            <a:pPr marL="0" indent="0" algn="l" defTabSz="91440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2800" b="1">
                <a:latin typeface="Times New Roman" charset="0"/>
                <a:ea typeface="Times New Roman" charset="0"/>
              </a:rPr>
              <a:t>Cnidocytes:</a:t>
            </a:r>
            <a:endParaRPr lang="ko-KR" altLang="en-US" sz="2800" b="1">
              <a:latin typeface="Times New Roman" charset="0"/>
              <a:ea typeface="Times New Roman" charset="0"/>
            </a:endParaRPr>
          </a:p>
          <a:p>
            <a:pPr marL="274320" indent="-274320" algn="l" defTabSz="91440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 2"/>
              <a:buChar char=""/>
            </a:pPr>
            <a:r>
              <a:rPr lang="en-US" altLang="ko-KR" sz="2800" b="0">
                <a:latin typeface="Times New Roman" charset="0"/>
                <a:ea typeface="Times New Roman" charset="0"/>
              </a:rPr>
              <a:t>Body wall contain stinging cells.</a:t>
            </a:r>
            <a:endParaRPr lang="ko-KR" altLang="en-US" sz="2800" b="0">
              <a:latin typeface="Times New Roman" charset="0"/>
              <a:ea typeface="Times New Roman" charset="0"/>
            </a:endParaRPr>
          </a:p>
          <a:p>
            <a:pPr marL="274320" indent="-274320" algn="l" defTabSz="91440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 2"/>
              <a:buChar char=""/>
            </a:pPr>
            <a:r>
              <a:rPr lang="en-US" altLang="ko-KR" sz="2800" b="0">
                <a:latin typeface="Times New Roman" charset="0"/>
                <a:ea typeface="Times New Roman" charset="0"/>
              </a:rPr>
              <a:t>Fluid filled membranous capsule (cnida)</a:t>
            </a:r>
            <a:endParaRPr lang="ko-KR" altLang="en-US" sz="2800" b="0">
              <a:latin typeface="Times New Roman" charset="0"/>
              <a:ea typeface="Times New Roman" charset="0"/>
            </a:endParaRPr>
          </a:p>
          <a:p>
            <a:pPr marL="0" indent="0" algn="l" defTabSz="91440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2800" b="1">
                <a:latin typeface="Times New Roman" charset="0"/>
                <a:ea typeface="Times New Roman" charset="0"/>
              </a:rPr>
              <a:t>Functions:</a:t>
            </a:r>
            <a:endParaRPr lang="ko-KR" altLang="en-US" sz="2800" b="1">
              <a:latin typeface="Times New Roman" charset="0"/>
              <a:ea typeface="Times New Roman" charset="0"/>
            </a:endParaRPr>
          </a:p>
          <a:p>
            <a:pPr marL="274320" indent="-274320" algn="l" defTabSz="91440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 2"/>
              <a:buChar char=""/>
            </a:pPr>
            <a:r>
              <a:rPr lang="en-US" altLang="ko-KR" sz="2800" b="0">
                <a:latin typeface="Times New Roman" charset="0"/>
                <a:ea typeface="Times New Roman" charset="0"/>
              </a:rPr>
              <a:t>Help in defence.</a:t>
            </a:r>
            <a:endParaRPr lang="ko-KR" altLang="en-US" sz="2800" b="0">
              <a:latin typeface="Times New Roman" charset="0"/>
              <a:ea typeface="Times New Roman" charset="0"/>
            </a:endParaRPr>
          </a:p>
          <a:p>
            <a:pPr marL="274320" indent="-274320" algn="l" defTabSz="91440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 2"/>
              <a:buChar char=""/>
            </a:pPr>
            <a:r>
              <a:rPr lang="en-US" altLang="ko-KR" sz="2800" b="0">
                <a:latin typeface="Times New Roman" charset="0"/>
                <a:ea typeface="Times New Roman" charset="0"/>
              </a:rPr>
              <a:t>Capture of prey.</a:t>
            </a:r>
            <a:endParaRPr lang="ko-KR" altLang="en-US" sz="2800" b="0">
              <a:latin typeface="Times New Roman" charset="0"/>
              <a:ea typeface="Times New Roman" charset="0"/>
            </a:endParaRPr>
          </a:p>
          <a:p>
            <a:pPr marL="0" indent="0" algn="l" defTabSz="91440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endParaRPr lang="ko-KR" altLang="en-US" sz="2800" b="0">
              <a:latin typeface="Times New Roman" charset="0"/>
              <a:ea typeface="Times New Roman" charset="0"/>
            </a:endParaRPr>
          </a:p>
          <a:p>
            <a:pPr marL="274320" indent="-274320" algn="l" defTabSz="91440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/>
              <a:buChar char=""/>
            </a:pPr>
            <a:endParaRPr lang="ko-KR" altLang="en-US" sz="2800" b="1">
              <a:latin typeface="Times New Roman" charset="0"/>
              <a:ea typeface="Times New Roman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rightnessContrast bright="7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960" y="3639185"/>
            <a:ext cx="4682490" cy="2532380"/>
          </a:xfrm>
          <a:prstGeom prst="rect">
            <a:avLst/>
          </a:prstGeom>
          <a:noFill/>
          <a:ln w="9525" cap="flat" cmpd="sng">
            <a:solidFill>
              <a:srgbClr val="000000">
                <a:alpha val="100000"/>
              </a:srgbClr>
            </a:solidFill>
            <a:prstDash val="solid"/>
            <a:rou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512445" y="628015"/>
            <a:ext cx="8234680" cy="1148080"/>
          </a:xfrm>
          <a:prstGeom prst="rect">
            <a:avLst/>
          </a:prstGeom>
          <a:solidFill>
            <a:srgbClr val="81DDFF"/>
          </a:solidFill>
        </p:spPr>
        <p:txBody>
          <a:bodyPr vert="horz" wrap="square" lIns="0" tIns="45720" rIns="0" bIns="0" numCol="1" anchor="b">
            <a:normAutofit/>
          </a:bodyPr>
          <a:lstStyle/>
          <a:p>
            <a:pPr marL="0" indent="0" algn="l" defTabSz="9144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5000" b="0">
                <a:ln w="9525" cap="flat" cmpd="sng">
                  <a:noFill/>
                  <a:prstDash/>
                </a:ln>
                <a:solidFill>
                  <a:schemeClr val="tx2"/>
                </a:solidFill>
                <a:latin typeface="Calibri" charset="0"/>
                <a:ea typeface="Calibri" charset="0"/>
              </a:rPr>
              <a:t> </a:t>
            </a:r>
            <a:r>
              <a:rPr lang="en-US" altLang="ko-KR" sz="2900" b="1">
                <a:ln w="9525" cap="flat" cmpd="sng">
                  <a:noFill/>
                  <a:prstDash/>
                </a:ln>
                <a:solidFill>
                  <a:schemeClr val="tx2"/>
                </a:solidFill>
                <a:latin typeface="Times New Roman" charset="0"/>
                <a:ea typeface="Times New Roman" charset="0"/>
              </a:rPr>
              <a:t>  Cnidocyte structure and nematocyte diacharge:</a:t>
            </a:r>
            <a:endParaRPr lang="ko-KR" altLang="en-US" sz="2900" b="1">
              <a:ln w="9525" cap="flat" cmpd="sng">
                <a:noFill/>
                <a:prstDash/>
              </a:ln>
              <a:solidFill>
                <a:schemeClr val="tx2"/>
              </a:solidFill>
              <a:latin typeface="Times New Roman" charset="0"/>
              <a:ea typeface="Times New Roman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806" t="10706" r="5333" b="10836"/>
          <a:stretch>
            <a:fillRect/>
          </a:stretch>
        </p:blipFill>
        <p:spPr>
          <a:xfrm>
            <a:off x="314325" y="1762760"/>
            <a:ext cx="8418830" cy="49618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57200" y="1676400"/>
            <a:ext cx="4916805" cy="4651375"/>
          </a:xfrm>
          <a:prstGeom prst="rect">
            <a:avLst/>
          </a:prstGeom>
          <a:solidFill>
            <a:srgbClr val="81DDFF"/>
          </a:solidFill>
        </p:spPr>
        <p:txBody>
          <a:bodyPr vert="horz" wrap="square" lIns="91440" tIns="45720" rIns="91440" bIns="45720" numCol="1" anchor="t">
            <a:normAutofit fontScale="62500" lnSpcReduction="20000"/>
          </a:bodyPr>
          <a:lstStyle/>
          <a:p>
            <a:pPr marL="0" indent="0" algn="l" defTabSz="91440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6400" b="1" dirty="0">
                <a:latin typeface="Times New Roman" charset="0"/>
                <a:ea typeface="Times New Roman" charset="0"/>
              </a:rPr>
              <a:t>Coelenterons:</a:t>
            </a:r>
            <a:endParaRPr lang="ko-KR" altLang="en-US" sz="6400" b="1" dirty="0">
              <a:latin typeface="Times New Roman" charset="0"/>
              <a:ea typeface="Times New Roman" charset="0"/>
            </a:endParaRPr>
          </a:p>
          <a:p>
            <a:pPr marL="274320" indent="-274320" algn="just" defTabSz="914400" eaLnBrk="1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Wingdings 2"/>
              <a:buChar char=""/>
            </a:pPr>
            <a:r>
              <a:rPr lang="en-US" altLang="ko-KR" sz="4000" dirty="0">
                <a:latin typeface="NanumGothic" charset="0"/>
                <a:ea typeface="NanumGothic" charset="0"/>
              </a:rPr>
              <a:t>Blind sac like central cavity.</a:t>
            </a:r>
            <a:endParaRPr lang="ko-KR" altLang="en-US" sz="4000" dirty="0">
              <a:latin typeface="NanumGothic" charset="0"/>
              <a:ea typeface="NanumGothic" charset="0"/>
            </a:endParaRPr>
          </a:p>
          <a:p>
            <a:pPr marL="274320" indent="-274320" algn="just" defTabSz="914400" eaLnBrk="1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Wingdings 2"/>
              <a:buChar char=""/>
            </a:pPr>
            <a:r>
              <a:rPr lang="en-US" altLang="ko-KR" sz="4000" dirty="0">
                <a:latin typeface="Times New Roman" charset="0"/>
                <a:ea typeface="Times New Roman" charset="0"/>
              </a:rPr>
              <a:t>Opens out by mouth surrounded </a:t>
            </a:r>
            <a:endParaRPr lang="ko-KR" altLang="en-US" sz="4000" dirty="0">
              <a:latin typeface="Times New Roman" charset="0"/>
              <a:ea typeface="Times New Roman" charset="0"/>
            </a:endParaRPr>
          </a:p>
          <a:p>
            <a:pPr marL="0" indent="0" algn="just" defTabSz="914400" eaLnBrk="1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4000" dirty="0">
                <a:latin typeface="Times New Roman" charset="0"/>
                <a:ea typeface="Times New Roman" charset="0"/>
              </a:rPr>
              <a:t>by tentacles.</a:t>
            </a:r>
            <a:endParaRPr lang="ko-KR" altLang="en-US" sz="4000" dirty="0">
              <a:latin typeface="Times New Roman" charset="0"/>
              <a:ea typeface="Times New Roman" charset="0"/>
            </a:endParaRPr>
          </a:p>
          <a:p>
            <a:pPr marL="274320" indent="-274320" algn="just" defTabSz="914400" eaLnBrk="1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Wingdings 2"/>
              <a:buChar char=""/>
            </a:pPr>
            <a:r>
              <a:rPr lang="en-US" altLang="ko-KR" sz="4000" dirty="0">
                <a:latin typeface="Times New Roman" charset="0"/>
                <a:ea typeface="Times New Roman" charset="0"/>
              </a:rPr>
              <a:t>Mouth serves for </a:t>
            </a:r>
            <a:endParaRPr lang="ko-KR" altLang="en-US" sz="4000" dirty="0">
              <a:latin typeface="Times New Roman" charset="0"/>
              <a:ea typeface="Times New Roman" charset="0"/>
            </a:endParaRPr>
          </a:p>
          <a:p>
            <a:pPr marL="274320" indent="-274320" algn="just" defTabSz="914400" eaLnBrk="1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Wingdings"/>
              <a:buChar char="Ø"/>
            </a:pPr>
            <a:r>
              <a:rPr lang="en-US" altLang="ko-KR" sz="4000" dirty="0">
                <a:latin typeface="Times New Roman" charset="0"/>
                <a:ea typeface="Times New Roman" charset="0"/>
              </a:rPr>
              <a:t>Ingestion.</a:t>
            </a:r>
            <a:endParaRPr lang="ko-KR" altLang="en-US" sz="4000" dirty="0">
              <a:latin typeface="Times New Roman" charset="0"/>
              <a:ea typeface="Times New Roman" charset="0"/>
            </a:endParaRPr>
          </a:p>
          <a:p>
            <a:pPr marL="274320" indent="-274320" algn="just" defTabSz="914400" eaLnBrk="1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Wingdings"/>
              <a:buChar char="Ø"/>
            </a:pPr>
            <a:r>
              <a:rPr lang="en-US" altLang="ko-KR" sz="4000" dirty="0" err="1">
                <a:latin typeface="Times New Roman" charset="0"/>
                <a:ea typeface="Times New Roman" charset="0"/>
              </a:rPr>
              <a:t>Egestion</a:t>
            </a:r>
            <a:endParaRPr lang="ko-KR" altLang="en-US" sz="4000" dirty="0">
              <a:latin typeface="Times New Roman" charset="0"/>
              <a:ea typeface="Times New Roman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31790" y="1676400"/>
            <a:ext cx="3289935" cy="4651375"/>
          </a:xfrm>
          <a:prstGeom prst="rect">
            <a:avLst/>
          </a:prstGeom>
          <a:noFill/>
          <a:ln w="9525" cap="flat" cmpd="sng">
            <a:solidFill>
              <a:srgbClr val="000000">
                <a:alpha val="100000"/>
              </a:srgbClr>
            </a:solidFill>
            <a:prstDash val="solid"/>
            <a:rou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7810" cy="5642610"/>
          </a:xfrm>
        </p:spPr>
        <p:txBody>
          <a:bodyPr vert="horz" wrap="square" lIns="91440" tIns="45720" rIns="91440" bIns="45720" numCol="1" anchor="t">
            <a:normAutofit/>
          </a:bodyPr>
          <a:lstStyle/>
          <a:p>
            <a:pPr marL="274320" indent="-274320" algn="l" defTabSz="91440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Wingdings 2"/>
              <a:buChar char=""/>
            </a:pPr>
            <a:r>
              <a:rPr lang="en-US" altLang="ko-KR" sz="2400" b="1" dirty="0">
                <a:latin typeface="Times New Roman" charset="0"/>
                <a:ea typeface="Times New Roman" charset="0"/>
              </a:rPr>
              <a:t>LEARNING OUTCOMES</a:t>
            </a:r>
            <a:endParaRPr lang="ko-KR" altLang="en-US" sz="2400" b="1" dirty="0">
              <a:latin typeface="Times New Roman" charset="0"/>
              <a:ea typeface="Times New Roman" charset="0"/>
            </a:endParaRPr>
          </a:p>
          <a:p>
            <a:pPr marL="274320" indent="-274320" algn="l" defTabSz="91440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Font typeface="Wingdings 2"/>
              <a:buChar char=""/>
            </a:pPr>
            <a:r>
              <a:rPr lang="en-US" altLang="ko-KR" sz="2400" b="1" dirty="0">
                <a:latin typeface="Times New Roman" charset="0"/>
                <a:ea typeface="Times New Roman" charset="0"/>
              </a:rPr>
              <a:t>After this chapter students become enable to, </a:t>
            </a:r>
            <a:endParaRPr lang="ko-KR" altLang="en-US" sz="2400" b="1" dirty="0">
              <a:latin typeface="Times New Roman" charset="0"/>
              <a:ea typeface="Times New Roman" charset="0"/>
            </a:endParaRPr>
          </a:p>
          <a:p>
            <a:pPr marL="274320" indent="-274320" algn="l" defTabSz="91440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Font typeface="Wingdings 2"/>
              <a:buChar char=""/>
            </a:pPr>
            <a:r>
              <a:rPr lang="en-US" altLang="ko-KR" sz="2400" dirty="0">
                <a:latin typeface="Times New Roman" charset="0"/>
                <a:ea typeface="Times New Roman" charset="0"/>
              </a:rPr>
              <a:t>Explain the general characteristics of phylum </a:t>
            </a:r>
            <a:r>
              <a:rPr lang="en-US" altLang="ko-KR" sz="2400" dirty="0" err="1">
                <a:latin typeface="Times New Roman" charset="0"/>
                <a:ea typeface="Times New Roman" charset="0"/>
              </a:rPr>
              <a:t>cnidaria</a:t>
            </a:r>
            <a:r>
              <a:rPr lang="en-US" altLang="ko-KR" sz="2400" dirty="0">
                <a:latin typeface="Times New Roman" charset="0"/>
                <a:ea typeface="Times New Roman" charset="0"/>
              </a:rPr>
              <a:t>.</a:t>
            </a:r>
            <a:endParaRPr lang="ko-KR" altLang="en-US" sz="2400" dirty="0">
              <a:latin typeface="Times New Roman" charset="0"/>
              <a:ea typeface="Times New Roman" charset="0"/>
            </a:endParaRPr>
          </a:p>
          <a:p>
            <a:pPr marL="274320" indent="-274320" algn="l" defTabSz="91440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Font typeface="Wingdings 2"/>
              <a:buChar char=""/>
            </a:pPr>
            <a:r>
              <a:rPr lang="en-US" altLang="ko-KR" sz="2400" dirty="0">
                <a:latin typeface="Times New Roman" charset="0"/>
                <a:ea typeface="Times New Roman" charset="0"/>
              </a:rPr>
              <a:t>Understand the classification of phylum.</a:t>
            </a:r>
            <a:endParaRPr lang="ko-KR" altLang="en-US" sz="2400" dirty="0">
              <a:latin typeface="Times New Roman" charset="0"/>
              <a:ea typeface="Times New Roman" charset="0"/>
            </a:endParaRPr>
          </a:p>
          <a:p>
            <a:pPr marL="274320" indent="-274320" algn="l" defTabSz="91440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Font typeface="Wingdings 2"/>
              <a:buChar char=""/>
            </a:pPr>
            <a:r>
              <a:rPr lang="en-US" altLang="ko-KR" sz="2400" dirty="0">
                <a:latin typeface="Times New Roman" charset="0"/>
                <a:ea typeface="Times New Roman" charset="0"/>
              </a:rPr>
              <a:t>Identify the members of phylum on the basis of their characteristics and life form processes</a:t>
            </a:r>
            <a:endParaRPr lang="ko-KR" altLang="en-US" sz="2400" dirty="0">
              <a:latin typeface="Times New Roman" charset="0"/>
              <a:ea typeface="Times New Roman" charset="0"/>
            </a:endParaRPr>
          </a:p>
          <a:p>
            <a:pPr marL="274320" indent="-274320" algn="l" defTabSz="91440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Font typeface="Wingdings 2"/>
              <a:buChar char=""/>
            </a:pPr>
            <a:r>
              <a:rPr lang="en-US" altLang="ko-KR" sz="2400" dirty="0">
                <a:latin typeface="Times New Roman" charset="0"/>
                <a:ea typeface="Times New Roman" charset="0"/>
              </a:rPr>
              <a:t>Explain the distinguish features of phylum.</a:t>
            </a:r>
            <a:endParaRPr lang="ko-KR" altLang="en-US" sz="2400" dirty="0">
              <a:latin typeface="Times New Roman" charset="0"/>
              <a:ea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457200" y="704215"/>
            <a:ext cx="8231505" cy="1144905"/>
          </a:xfrm>
          <a:prstGeom prst="rect">
            <a:avLst/>
          </a:prstGeom>
          <a:noFill/>
        </p:spPr>
        <p:txBody>
          <a:bodyPr vert="horz" wrap="square" lIns="0" tIns="45720" rIns="0" bIns="0" numCol="1" anchor="b">
            <a:normAutofit/>
          </a:bodyPr>
          <a:lstStyle/>
          <a:p>
            <a:pPr marL="0" indent="0" algn="l" defTabSz="9144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5300" b="1" dirty="0" smtClean="0">
                <a:ln w="9525" cap="flat" cmpd="sng">
                  <a:noFill/>
                  <a:prstDash/>
                </a:ln>
                <a:solidFill>
                  <a:schemeClr val="tx2"/>
                </a:solidFill>
                <a:latin typeface="Times New Roman" charset="0"/>
                <a:ea typeface="Times New Roman" charset="0"/>
              </a:rPr>
              <a:t>Cont...</a:t>
            </a:r>
            <a:endParaRPr lang="ko-KR" altLang="en-US" sz="5300" b="1" dirty="0">
              <a:ln w="9525" cap="flat" cmpd="sng">
                <a:noFill/>
                <a:prstDash/>
              </a:ln>
              <a:solidFill>
                <a:schemeClr val="tx2"/>
              </a:solidFill>
              <a:latin typeface="Times New Roman" charset="0"/>
              <a:ea typeface="Times New Roman" charset="0"/>
            </a:endParaRP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57200" y="1920240"/>
            <a:ext cx="4039870" cy="4436110"/>
          </a:xfrm>
          <a:prstGeom prst="rect">
            <a:avLst/>
          </a:prstGeom>
          <a:solidFill>
            <a:srgbClr val="81DDFF"/>
          </a:solidFill>
          <a:ln w="9525" cap="flat" cmpd="sng">
            <a:solidFill>
              <a:srgbClr val="002060">
                <a:alpha val="100000"/>
              </a:srgbClr>
            </a:solidFill>
            <a:prstDash val="solid"/>
            <a:round/>
          </a:ln>
          <a:scene3d>
            <a:camera prst="orthographicFront"/>
            <a:lightRig rig="threePt" dir="t"/>
          </a:scene3d>
          <a:sp3d>
            <a:bevelT/>
            <a:contourClr>
              <a:srgbClr val="000000"/>
            </a:contourClr>
          </a:sp3d>
        </p:spPr>
        <p:txBody>
          <a:bodyPr vert="horz" wrap="square" lIns="91440" tIns="45720" rIns="91440" bIns="45720" numCol="1" anchor="t">
            <a:normAutofit/>
          </a:bodyPr>
          <a:lstStyle>
            <a:lvl1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2600">
                <a:latin typeface="NanumGothic" charset="0"/>
                <a:ea typeface="NanumGothic" charset="0"/>
              </a:defRPr>
            </a:lvl1pPr>
            <a:lvl2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2400">
                <a:latin typeface="NanumGothic" charset="0"/>
                <a:ea typeface="NanumGothic" charset="0"/>
              </a:defRPr>
            </a:lvl2pPr>
            <a:lvl3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2000">
                <a:latin typeface="NanumGothic" charset="0"/>
                <a:ea typeface="NanumGothic" charset="0"/>
              </a:defRPr>
            </a:lvl3pPr>
            <a:lvl4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1800">
                <a:latin typeface="NanumGothic" charset="0"/>
                <a:ea typeface="NanumGothic" charset="0"/>
              </a:defRPr>
            </a:lvl4pPr>
            <a:lvl5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1800">
                <a:latin typeface="NanumGothic" charset="0"/>
                <a:ea typeface="NanumGothic" charset="0"/>
              </a:defRPr>
            </a:lvl5pPr>
          </a:lstStyle>
          <a:p>
            <a:pPr marL="0" indent="0" algn="l" defTabSz="91440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2800" b="1">
                <a:latin typeface="Times New Roman" charset="0"/>
                <a:ea typeface="Times New Roman" charset="0"/>
              </a:rPr>
              <a:t>Gastroderm cell type:</a:t>
            </a:r>
            <a:endParaRPr lang="ko-KR" altLang="en-US" sz="2800" b="1">
              <a:latin typeface="Times New Roman" charset="0"/>
              <a:ea typeface="Times New Roman" charset="0"/>
            </a:endParaRPr>
          </a:p>
          <a:p>
            <a:pPr marL="274320" indent="-274320" algn="l" defTabSz="91440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 2"/>
              <a:buChar char=""/>
            </a:pPr>
            <a:r>
              <a:rPr lang="en-US" altLang="ko-KR" sz="2700">
                <a:latin typeface="Times New Roman" charset="0"/>
                <a:ea typeface="Times New Roman" charset="0"/>
              </a:rPr>
              <a:t>Endothelio-muscle cells.</a:t>
            </a:r>
            <a:endParaRPr lang="ko-KR" altLang="en-US" sz="2700">
              <a:latin typeface="Times New Roman" charset="0"/>
              <a:ea typeface="Times New Roman" charset="0"/>
            </a:endParaRPr>
          </a:p>
          <a:p>
            <a:pPr marL="274320" indent="-274320" algn="l" defTabSz="91440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 2"/>
              <a:buChar char=""/>
            </a:pPr>
            <a:r>
              <a:rPr lang="en-US" altLang="ko-KR" sz="2700">
                <a:latin typeface="Times New Roman" charset="0"/>
                <a:ea typeface="Times New Roman" charset="0"/>
              </a:rPr>
              <a:t>Nutritive cells.</a:t>
            </a:r>
            <a:endParaRPr lang="ko-KR" altLang="en-US" sz="2700">
              <a:latin typeface="Times New Roman" charset="0"/>
              <a:ea typeface="Times New Roman" charset="0"/>
            </a:endParaRPr>
          </a:p>
          <a:p>
            <a:pPr marL="274320" indent="-274320" algn="l" defTabSz="91440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 2"/>
              <a:buChar char=""/>
            </a:pPr>
            <a:r>
              <a:rPr lang="en-US" altLang="ko-KR" sz="2700">
                <a:latin typeface="Times New Roman" charset="0"/>
                <a:ea typeface="Times New Roman" charset="0"/>
              </a:rPr>
              <a:t>Endothelio-gland cells.</a:t>
            </a:r>
            <a:endParaRPr lang="ko-KR" altLang="en-US" sz="2700">
              <a:latin typeface="Times New Roman" charset="0"/>
              <a:ea typeface="Times New Roman" charset="0"/>
            </a:endParaRPr>
          </a:p>
          <a:p>
            <a:pPr marL="274320" indent="-274320" algn="l" defTabSz="91440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 2"/>
              <a:buChar char=""/>
            </a:pPr>
            <a:r>
              <a:rPr lang="en-US" altLang="ko-KR" sz="2700">
                <a:latin typeface="Times New Roman" charset="0"/>
                <a:ea typeface="Times New Roman" charset="0"/>
              </a:rPr>
              <a:t>Interstitial cells.</a:t>
            </a:r>
            <a:endParaRPr lang="ko-KR" altLang="en-US" sz="2700">
              <a:latin typeface="Times New Roman" charset="0"/>
              <a:ea typeface="Times New Roman" charset="0"/>
            </a:endParaRPr>
          </a:p>
          <a:p>
            <a:pPr marL="274320" indent="-274320" algn="l" defTabSz="91440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 2"/>
              <a:buChar char=""/>
            </a:pPr>
            <a:r>
              <a:rPr lang="en-US" altLang="ko-KR" sz="2700">
                <a:latin typeface="Times New Roman" charset="0"/>
                <a:ea typeface="Times New Roman" charset="0"/>
              </a:rPr>
              <a:t>Sensory cells.</a:t>
            </a:r>
            <a:endParaRPr lang="ko-KR" altLang="en-US" sz="2700">
              <a:latin typeface="Times New Roman" charset="0"/>
              <a:ea typeface="Times New Roman" charset="0"/>
            </a:endParaRPr>
          </a:p>
          <a:p>
            <a:pPr marL="274320" indent="-274320" algn="l" defTabSz="91440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 2"/>
              <a:buChar char=""/>
            </a:pPr>
            <a:r>
              <a:rPr lang="en-US" altLang="ko-KR" sz="2700">
                <a:latin typeface="Times New Roman" charset="0"/>
                <a:ea typeface="Times New Roman" charset="0"/>
              </a:rPr>
              <a:t>Nerve cells.</a:t>
            </a:r>
            <a:endParaRPr lang="ko-KR" altLang="en-US" sz="2700">
              <a:latin typeface="Times New Roman" charset="0"/>
              <a:ea typeface="Times New Roman" charset="0"/>
            </a:endParaRP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4648200" y="1920240"/>
            <a:ext cx="4040505" cy="4436745"/>
          </a:xfrm>
          <a:prstGeom prst="rect">
            <a:avLst/>
          </a:prstGeom>
          <a:solidFill>
            <a:srgbClr val="81DDFF"/>
          </a:solidFill>
          <a:ln w="25400" cap="flat" cmpd="sng">
            <a:prstDash/>
          </a:ln>
          <a:scene3d>
            <a:camera prst="orthographicFront"/>
            <a:lightRig rig="threePt" dir="t"/>
          </a:scene3d>
          <a:sp3d>
            <a:bevelT/>
            <a:contourClr>
              <a:srgbClr val="000000"/>
            </a:contourClr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>
            <a:normAutofit/>
          </a:bodyPr>
          <a:lstStyle>
            <a:lvl1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2600">
                <a:latin typeface="NanumGothic" charset="0"/>
                <a:ea typeface="NanumGothic" charset="0"/>
              </a:defRPr>
            </a:lvl1pPr>
            <a:lvl2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2400">
                <a:latin typeface="NanumGothic" charset="0"/>
                <a:ea typeface="NanumGothic" charset="0"/>
              </a:defRPr>
            </a:lvl2pPr>
            <a:lvl3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2000">
                <a:latin typeface="NanumGothic" charset="0"/>
                <a:ea typeface="NanumGothic" charset="0"/>
              </a:defRPr>
            </a:lvl3pPr>
            <a:lvl4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1800">
                <a:latin typeface="NanumGothic" charset="0"/>
                <a:ea typeface="NanumGothic" charset="0"/>
              </a:defRPr>
            </a:lvl4pPr>
            <a:lvl5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1800">
                <a:latin typeface="NanumGothic" charset="0"/>
                <a:ea typeface="NanumGothic" charset="0"/>
              </a:defRPr>
            </a:lvl5pPr>
          </a:lstStyle>
          <a:p>
            <a:pPr marL="0" indent="0" algn="l" defTabSz="91440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2800" b="1" dirty="0">
                <a:latin typeface="Times New Roman" charset="0"/>
                <a:ea typeface="Times New Roman" charset="0"/>
              </a:rPr>
              <a:t>Interstitial cells:</a:t>
            </a:r>
            <a:endParaRPr lang="ko-KR" altLang="en-US" sz="2800" b="1" dirty="0">
              <a:latin typeface="Times New Roman" charset="0"/>
              <a:ea typeface="Times New Roman" charset="0"/>
            </a:endParaRPr>
          </a:p>
          <a:p>
            <a:pPr marL="274320" indent="-274320" algn="l" defTabSz="91440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 2"/>
              <a:buChar char=""/>
            </a:pPr>
            <a:r>
              <a:rPr lang="en-US" altLang="ko-KR" sz="2800" b="0" dirty="0">
                <a:latin typeface="Times New Roman" charset="0"/>
                <a:ea typeface="Times New Roman" charset="0"/>
              </a:rPr>
              <a:t>Developing into other kind of cells like</a:t>
            </a:r>
            <a:endParaRPr lang="ko-KR" altLang="en-US" sz="2800" b="0" dirty="0">
              <a:latin typeface="Times New Roman" charset="0"/>
              <a:ea typeface="Times New Roman" charset="0"/>
            </a:endParaRPr>
          </a:p>
          <a:p>
            <a:pPr marL="274320" indent="-274320" algn="l" defTabSz="91440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 2"/>
              <a:buChar char=""/>
            </a:pPr>
            <a:r>
              <a:rPr lang="en-US" altLang="ko-KR" sz="2800" b="0" dirty="0">
                <a:latin typeface="Times New Roman" charset="0"/>
                <a:ea typeface="Times New Roman" charset="0"/>
              </a:rPr>
              <a:t>Reproductive.</a:t>
            </a:r>
            <a:endParaRPr lang="ko-KR" altLang="en-US" sz="2800" b="0" dirty="0">
              <a:latin typeface="Times New Roman" charset="0"/>
              <a:ea typeface="Times New Roman" charset="0"/>
            </a:endParaRPr>
          </a:p>
          <a:p>
            <a:pPr marL="274320" indent="-274320" algn="l" defTabSz="91440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 2"/>
              <a:buChar char=""/>
            </a:pPr>
            <a:r>
              <a:rPr lang="en-US" altLang="ko-KR" sz="2800" b="0" dirty="0">
                <a:latin typeface="Times New Roman" charset="0"/>
                <a:ea typeface="Times New Roman" charset="0"/>
              </a:rPr>
              <a:t>Glandular.</a:t>
            </a:r>
            <a:endParaRPr lang="ko-KR" altLang="en-US" sz="2800" b="0" dirty="0">
              <a:latin typeface="Times New Roman" charset="0"/>
              <a:ea typeface="Times New Roman" charset="0"/>
            </a:endParaRPr>
          </a:p>
          <a:p>
            <a:pPr marL="274320" indent="-274320" algn="l" defTabSz="91440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 2"/>
              <a:buChar char=""/>
            </a:pPr>
            <a:r>
              <a:rPr lang="en-US" altLang="ko-KR" sz="2800" b="0" dirty="0">
                <a:latin typeface="Times New Roman" charset="0"/>
                <a:ea typeface="Times New Roman" charset="0"/>
              </a:rPr>
              <a:t>Stinging.</a:t>
            </a:r>
            <a:endParaRPr lang="ko-KR" altLang="en-US" sz="2800" b="0" dirty="0">
              <a:latin typeface="Times New Roman" charset="0"/>
              <a:ea typeface="Times New Roman" charset="0"/>
            </a:endParaRPr>
          </a:p>
          <a:p>
            <a:pPr marL="0" indent="0" algn="l" defTabSz="91440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2800" b="0" dirty="0">
                <a:latin typeface="Times New Roman" charset="0"/>
                <a:ea typeface="Times New Roman" charset="0"/>
              </a:rPr>
              <a:t>Thus they are </a:t>
            </a:r>
            <a:r>
              <a:rPr lang="en-US" altLang="ko-KR" sz="2800" b="0" dirty="0" err="1">
                <a:latin typeface="Times New Roman" charset="0"/>
                <a:ea typeface="Times New Roman" charset="0"/>
              </a:rPr>
              <a:t>totipotent</a:t>
            </a:r>
            <a:r>
              <a:rPr lang="en-US" altLang="ko-KR" sz="2800" b="0" dirty="0">
                <a:latin typeface="Times New Roman" charset="0"/>
                <a:ea typeface="Times New Roman" charset="0"/>
              </a:rPr>
              <a:t>.</a:t>
            </a:r>
            <a:endParaRPr lang="ko-KR" altLang="en-US" sz="2800" b="0" dirty="0">
              <a:latin typeface="Times New Roman" charset="0"/>
              <a:ea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457200" y="704215"/>
            <a:ext cx="8230235" cy="1143635"/>
          </a:xfrm>
          <a:prstGeom prst="rect">
            <a:avLst/>
          </a:prstGeom>
        </p:spPr>
        <p:txBody>
          <a:bodyPr vert="horz" wrap="square" lIns="0" tIns="45720" rIns="0" bIns="0" numCol="1" anchor="b">
            <a:normAutofit/>
          </a:bodyPr>
          <a:lstStyle/>
          <a:p>
            <a:pPr marL="0" indent="0" algn="l" defTabSz="9144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5300" b="1" dirty="0">
                <a:ln w="9525" cap="flat" cmpd="sng">
                  <a:noFill/>
                  <a:prstDash/>
                </a:ln>
                <a:solidFill>
                  <a:schemeClr val="tx2"/>
                </a:solidFill>
                <a:latin typeface="Times New Roman" charset="0"/>
                <a:ea typeface="Times New Roman" charset="0"/>
              </a:rPr>
              <a:t>Mode </a:t>
            </a:r>
            <a:r>
              <a:rPr lang="en-US" altLang="ko-KR" sz="5300" b="1" dirty="0" smtClean="0">
                <a:ln w="9525" cap="flat" cmpd="sng">
                  <a:noFill/>
                  <a:prstDash/>
                </a:ln>
                <a:solidFill>
                  <a:schemeClr val="tx2"/>
                </a:solidFill>
                <a:latin typeface="Times New Roman" charset="0"/>
                <a:ea typeface="Times New Roman" charset="0"/>
              </a:rPr>
              <a:t>of </a:t>
            </a:r>
            <a:r>
              <a:rPr lang="en-US" altLang="ko-KR" sz="5300" b="1" dirty="0">
                <a:ln w="9525" cap="flat" cmpd="sng">
                  <a:noFill/>
                  <a:prstDash/>
                </a:ln>
                <a:solidFill>
                  <a:schemeClr val="tx2"/>
                </a:solidFill>
                <a:latin typeface="Times New Roman" charset="0"/>
                <a:ea typeface="Times New Roman" charset="0"/>
              </a:rPr>
              <a:t>Nutrition:</a:t>
            </a:r>
            <a:endParaRPr lang="ko-KR" altLang="en-US" sz="5300" b="1" dirty="0">
              <a:ln w="9525" cap="flat" cmpd="sng">
                <a:noFill/>
                <a:prstDash/>
              </a:ln>
              <a:solidFill>
                <a:schemeClr val="tx2"/>
              </a:solidFill>
              <a:latin typeface="Times New Roman" charset="0"/>
              <a:ea typeface="Times New Roman" charset="0"/>
            </a:endParaRP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57200" y="1935480"/>
            <a:ext cx="7671434" cy="3004185"/>
          </a:xfrm>
          <a:prstGeom prst="rect">
            <a:avLst/>
          </a:prstGeom>
          <a:solidFill>
            <a:srgbClr val="81DDFF"/>
          </a:solidFill>
        </p:spPr>
        <p:txBody>
          <a:bodyPr vert="horz" wrap="square" lIns="91440" tIns="45720" rIns="91440" bIns="45720" numCol="1" anchor="t">
            <a:normAutofit/>
          </a:bodyPr>
          <a:lstStyle/>
          <a:p>
            <a:pPr marL="274320" indent="-274320" algn="just" defTabSz="91440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 2"/>
              <a:buChar char=""/>
            </a:pPr>
            <a:r>
              <a:rPr lang="en-US" altLang="ko-KR" sz="2700">
                <a:latin typeface="Times New Roman" charset="0"/>
                <a:ea typeface="Times New Roman" charset="0"/>
              </a:rPr>
              <a:t>Acoelomate.</a:t>
            </a:r>
            <a:endParaRPr lang="ko-KR" altLang="en-US" sz="2700">
              <a:latin typeface="Times New Roman" charset="0"/>
              <a:ea typeface="Times New Roman" charset="0"/>
            </a:endParaRPr>
          </a:p>
          <a:p>
            <a:pPr marL="274320" indent="-274320" algn="just" defTabSz="91440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 2"/>
              <a:buChar char=""/>
            </a:pPr>
            <a:r>
              <a:rPr lang="en-US" altLang="ko-KR" sz="2700">
                <a:latin typeface="Times New Roman" charset="0"/>
                <a:ea typeface="Times New Roman" charset="0"/>
              </a:rPr>
              <a:t>Alimentary canal absent.</a:t>
            </a:r>
            <a:endParaRPr lang="ko-KR" altLang="en-US" sz="2700">
              <a:latin typeface="Times New Roman" charset="0"/>
              <a:ea typeface="Times New Roman" charset="0"/>
            </a:endParaRPr>
          </a:p>
          <a:p>
            <a:pPr marL="274320" indent="-274320" algn="just" defTabSz="91440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 2"/>
              <a:buChar char=""/>
            </a:pPr>
            <a:r>
              <a:rPr lang="en-US" altLang="ko-KR" sz="2700">
                <a:latin typeface="Times New Roman" charset="0"/>
                <a:ea typeface="Times New Roman" charset="0"/>
              </a:rPr>
              <a:t>Gut cavity present with one opening.(mouth)</a:t>
            </a:r>
            <a:endParaRPr lang="ko-KR" altLang="en-US" sz="2700">
              <a:latin typeface="Times New Roman" charset="0"/>
              <a:ea typeface="Times New Roman" charset="0"/>
            </a:endParaRPr>
          </a:p>
          <a:p>
            <a:pPr marL="274320" indent="-274320" algn="just" defTabSz="91440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 2"/>
              <a:buChar char=""/>
            </a:pPr>
            <a:r>
              <a:rPr lang="en-US" altLang="ko-KR" sz="2700">
                <a:latin typeface="Times New Roman" charset="0"/>
                <a:ea typeface="Times New Roman" charset="0"/>
              </a:rPr>
              <a:t>Mouth serve as ingestion and egestion.</a:t>
            </a:r>
            <a:endParaRPr lang="ko-KR" altLang="en-US" sz="2700">
              <a:latin typeface="Times New Roman" charset="0"/>
              <a:ea typeface="Times New Roman" charset="0"/>
            </a:endParaRPr>
          </a:p>
          <a:p>
            <a:pPr marL="274320" indent="-274320" algn="just" defTabSz="91440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 2"/>
              <a:buChar char=""/>
            </a:pPr>
            <a:r>
              <a:rPr lang="en-US" altLang="ko-KR" sz="2700">
                <a:latin typeface="Times New Roman" charset="0"/>
                <a:ea typeface="Times New Roman" charset="0"/>
              </a:rPr>
              <a:t>Carnivorous.</a:t>
            </a:r>
            <a:endParaRPr lang="ko-KR" altLang="en-US" sz="2700">
              <a:latin typeface="Times New Roman" charset="0"/>
              <a:ea typeface="Times New Roman" charset="0"/>
            </a:endParaRPr>
          </a:p>
          <a:p>
            <a:pPr marL="274320" indent="-274320" algn="just" defTabSz="91440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/>
              <a:buChar char=""/>
            </a:pPr>
            <a:endParaRPr lang="ko-KR" altLang="en-US" sz="2700">
              <a:latin typeface="Times New Roman" charset="0"/>
              <a:ea typeface="Times New Roman" charset="0"/>
            </a:endParaRPr>
          </a:p>
        </p:txBody>
      </p:sp>
      <p:pic>
        <p:nvPicPr>
          <p:cNvPr id="4" name="Picture 3" descr="/storage/emulated/0/.polaris_temp/fImage7472799589.jpeg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6724" y="4965065"/>
            <a:ext cx="7661910" cy="16370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457200" y="704215"/>
            <a:ext cx="8230870" cy="1144270"/>
          </a:xfrm>
          <a:prstGeom prst="rect">
            <a:avLst/>
          </a:prstGeom>
        </p:spPr>
        <p:txBody>
          <a:bodyPr vert="horz" wrap="square" lIns="0" tIns="45720" rIns="0" bIns="0" numCol="1" anchor="b">
            <a:normAutofit/>
          </a:bodyPr>
          <a:lstStyle/>
          <a:p>
            <a:pPr marL="0" indent="0" algn="l" defTabSz="9144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5000" b="0">
                <a:ln w="9525" cap="flat" cmpd="sng">
                  <a:noFill/>
                  <a:prstDash/>
                </a:ln>
                <a:solidFill>
                  <a:schemeClr val="tx2"/>
                </a:solidFill>
                <a:latin typeface="Calibri" charset="0"/>
                <a:ea typeface="Calibri" charset="0"/>
              </a:rPr>
              <a:t> </a:t>
            </a:r>
            <a:r>
              <a:rPr lang="en-US" altLang="ko-KR" sz="5300" b="1">
                <a:ln w="9525" cap="flat" cmpd="sng">
                  <a:noFill/>
                  <a:prstDash/>
                </a:ln>
                <a:solidFill>
                  <a:schemeClr val="tx2"/>
                </a:solidFill>
                <a:latin typeface="Times New Roman" charset="0"/>
                <a:ea typeface="Times New Roman" charset="0"/>
              </a:rPr>
              <a:t>Body Structure:</a:t>
            </a:r>
            <a:endParaRPr lang="ko-KR" altLang="en-US" sz="5000" b="0">
              <a:ln w="9525" cap="flat" cmpd="sng">
                <a:noFill/>
                <a:prstDash/>
              </a:ln>
              <a:solidFill>
                <a:schemeClr val="tx2"/>
              </a:solidFill>
              <a:latin typeface="Calibri" charset="0"/>
              <a:ea typeface="Calibri" charset="0"/>
            </a:endParaRP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57200" y="1935480"/>
            <a:ext cx="8232140" cy="4391660"/>
          </a:xfrm>
          <a:prstGeom prst="rect">
            <a:avLst/>
          </a:prstGeom>
          <a:solidFill>
            <a:srgbClr val="81DDFF"/>
          </a:solidFill>
        </p:spPr>
        <p:txBody>
          <a:bodyPr vert="horz" wrap="square" lIns="91440" tIns="45720" rIns="91440" bIns="45720" numCol="1" anchor="t">
            <a:normAutofit/>
          </a:bodyPr>
          <a:lstStyle/>
          <a:p>
            <a:pPr marL="274320" indent="-274320" algn="l" defTabSz="91440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 2"/>
              <a:buChar char=""/>
            </a:pPr>
            <a:r>
              <a:rPr lang="en-US" altLang="ko-KR" sz="2700">
                <a:latin typeface="Times New Roman" charset="0"/>
                <a:ea typeface="Times New Roman" charset="0"/>
              </a:rPr>
              <a:t>Body is short and slender having tentacles.</a:t>
            </a:r>
            <a:endParaRPr lang="ko-KR" altLang="en-US" sz="2700">
              <a:latin typeface="Times New Roman" charset="0"/>
              <a:ea typeface="Times New Roman" charset="0"/>
            </a:endParaRPr>
          </a:p>
          <a:p>
            <a:pPr marL="274320" indent="-274320" algn="l" defTabSz="91440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 2"/>
              <a:buChar char=""/>
            </a:pPr>
            <a:r>
              <a:rPr lang="en-US" altLang="ko-KR" sz="2700">
                <a:latin typeface="Times New Roman" charset="0"/>
                <a:ea typeface="Times New Roman" charset="0"/>
              </a:rPr>
              <a:t>Tentacles serve for food-intaking,capturing the prey and defence.</a:t>
            </a:r>
            <a:endParaRPr lang="ko-KR" altLang="en-US" sz="2700">
              <a:latin typeface="Times New Roman" charset="0"/>
              <a:ea typeface="Times New Roman" charset="0"/>
            </a:endParaRPr>
          </a:p>
          <a:p>
            <a:pPr marL="274320" indent="-274320" algn="l" defTabSz="91440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 2"/>
              <a:buChar char=""/>
            </a:pPr>
            <a:r>
              <a:rPr lang="en-US" altLang="ko-KR" sz="2700">
                <a:latin typeface="Times New Roman" charset="0"/>
                <a:ea typeface="Times New Roman" charset="0"/>
              </a:rPr>
              <a:t>In </a:t>
            </a:r>
            <a:r>
              <a:rPr lang="en-US" altLang="ko-KR" sz="2700" i="1">
                <a:latin typeface="Times New Roman" charset="0"/>
                <a:ea typeface="Times New Roman" charset="0"/>
              </a:rPr>
              <a:t>Hydra</a:t>
            </a:r>
            <a:r>
              <a:rPr lang="en-US" altLang="ko-KR" sz="2700">
                <a:latin typeface="Times New Roman" charset="0"/>
                <a:ea typeface="Times New Roman" charset="0"/>
              </a:rPr>
              <a:t>, tentacles are hollow.</a:t>
            </a:r>
            <a:endParaRPr lang="ko-KR" altLang="en-US" sz="2700">
              <a:latin typeface="Times New Roman" charset="0"/>
              <a:ea typeface="Times New Roman" charset="0"/>
            </a:endParaRPr>
          </a:p>
          <a:p>
            <a:pPr marL="274320" indent="-274320" algn="l" defTabSz="91440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 2"/>
              <a:buChar char=""/>
            </a:pPr>
            <a:r>
              <a:rPr lang="en-US" altLang="ko-KR" sz="2700">
                <a:latin typeface="Times New Roman" charset="0"/>
                <a:ea typeface="Times New Roman" charset="0"/>
              </a:rPr>
              <a:t>In </a:t>
            </a:r>
            <a:r>
              <a:rPr lang="en-US" altLang="ko-KR" sz="2700" i="1">
                <a:latin typeface="Times New Roman" charset="0"/>
                <a:ea typeface="Times New Roman" charset="0"/>
              </a:rPr>
              <a:t>Obelia</a:t>
            </a:r>
            <a:r>
              <a:rPr lang="en-US" altLang="ko-KR" sz="2700">
                <a:latin typeface="Times New Roman" charset="0"/>
                <a:ea typeface="Times New Roman" charset="0"/>
              </a:rPr>
              <a:t>, these are solid.</a:t>
            </a:r>
            <a:endParaRPr lang="ko-KR" altLang="en-US" sz="2700">
              <a:latin typeface="Times New Roman" charset="0"/>
              <a:ea typeface="Times New Roman" charset="0"/>
            </a:endParaRPr>
          </a:p>
          <a:p>
            <a:pPr marL="274320" indent="-274320" algn="l" defTabSz="91440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 2"/>
              <a:buChar char=""/>
            </a:pPr>
            <a:r>
              <a:rPr lang="en-US" altLang="ko-KR" sz="2700">
                <a:latin typeface="Times New Roman" charset="0"/>
                <a:ea typeface="Times New Roman" charset="0"/>
              </a:rPr>
              <a:t>Cnidaria shows polymorphism.i.e</a:t>
            </a:r>
            <a:endParaRPr lang="ko-KR" altLang="en-US" sz="2700">
              <a:latin typeface="Times New Roman" charset="0"/>
              <a:ea typeface="Times New Roman" charset="0"/>
            </a:endParaRPr>
          </a:p>
          <a:p>
            <a:pPr marL="254000" indent="-254000" algn="l" defTabSz="91440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"/>
              <a:buChar char="Ø"/>
            </a:pPr>
            <a:r>
              <a:rPr lang="en-US" altLang="ko-KR" sz="2700">
                <a:latin typeface="Times New Roman" charset="0"/>
                <a:ea typeface="Times New Roman" charset="0"/>
              </a:rPr>
              <a:t>Polyp.</a:t>
            </a:r>
            <a:endParaRPr lang="ko-KR" altLang="en-US" sz="2700">
              <a:latin typeface="Times New Roman" charset="0"/>
              <a:ea typeface="Times New Roman" charset="0"/>
            </a:endParaRPr>
          </a:p>
          <a:p>
            <a:pPr marL="254000" indent="-254000" algn="l" defTabSz="91440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"/>
              <a:buChar char="Ø"/>
            </a:pPr>
            <a:r>
              <a:rPr lang="en-US" altLang="ko-KR" sz="2700">
                <a:latin typeface="Times New Roman" charset="0"/>
                <a:ea typeface="Times New Roman" charset="0"/>
              </a:rPr>
              <a:t>Medusa.</a:t>
            </a:r>
            <a:endParaRPr lang="ko-KR" altLang="en-US" sz="2700">
              <a:latin typeface="Times New Roman" charset="0"/>
              <a:ea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457200" y="704215"/>
            <a:ext cx="8231505" cy="1144905"/>
          </a:xfrm>
          <a:prstGeom prst="rect">
            <a:avLst/>
          </a:prstGeom>
        </p:spPr>
        <p:txBody>
          <a:bodyPr vert="horz" wrap="square" lIns="0" tIns="45720" rIns="0" bIns="0" numCol="1" anchor="b">
            <a:normAutofit/>
          </a:bodyPr>
          <a:lstStyle/>
          <a:p>
            <a:pPr marL="0" indent="0" algn="l" defTabSz="9144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5000" b="0">
                <a:ln w="9525" cap="flat" cmpd="sng">
                  <a:noFill/>
                  <a:prstDash/>
                </a:ln>
                <a:solidFill>
                  <a:schemeClr val="tx2"/>
                </a:solidFill>
                <a:latin typeface="Calibri" charset="0"/>
                <a:ea typeface="Calibri" charset="0"/>
              </a:rPr>
              <a:t> </a:t>
            </a:r>
            <a:r>
              <a:rPr lang="en-US" altLang="ko-KR" sz="5300" b="1">
                <a:ln w="9525" cap="flat" cmpd="sng">
                  <a:noFill/>
                  <a:prstDash/>
                </a:ln>
                <a:solidFill>
                  <a:schemeClr val="tx2"/>
                </a:solidFill>
                <a:latin typeface="Times New Roman" charset="0"/>
                <a:ea typeface="Times New Roman" charset="0"/>
              </a:rPr>
              <a:t>Nervous System:</a:t>
            </a:r>
            <a:endParaRPr lang="ko-KR" altLang="en-US" sz="5300" b="0">
              <a:ln w="9525" cap="flat" cmpd="sng">
                <a:noFill/>
                <a:prstDash/>
              </a:ln>
              <a:solidFill>
                <a:schemeClr val="tx2"/>
              </a:solidFill>
              <a:latin typeface="NanumGothic" charset="0"/>
              <a:ea typeface="Times New Roman" charset="0"/>
            </a:endParaRP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57200" y="1935480"/>
            <a:ext cx="8232774" cy="2408555"/>
          </a:xfrm>
          <a:prstGeom prst="rect">
            <a:avLst/>
          </a:prstGeom>
          <a:solidFill>
            <a:srgbClr val="81DDFF"/>
          </a:solidFill>
        </p:spPr>
        <p:txBody>
          <a:bodyPr vert="horz" wrap="square" lIns="91440" tIns="45720" rIns="91440" bIns="45720" numCol="1" anchor="t">
            <a:normAutofit/>
          </a:bodyPr>
          <a:lstStyle/>
          <a:p>
            <a:pPr marL="274320" indent="-274320" algn="l" defTabSz="91440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 2"/>
              <a:buChar char=""/>
            </a:pPr>
            <a:r>
              <a:rPr lang="en-US" altLang="ko-KR" sz="2700">
                <a:latin typeface="Times New Roman" charset="0"/>
                <a:ea typeface="Times New Roman" charset="0"/>
              </a:rPr>
              <a:t>In diffused state (nerve cells are distributed throughout the body and transfer  message from one another).</a:t>
            </a:r>
            <a:endParaRPr lang="ko-KR" altLang="en-US" sz="2700">
              <a:latin typeface="Times New Roman" charset="0"/>
              <a:ea typeface="Times New Roman" charset="0"/>
            </a:endParaRPr>
          </a:p>
          <a:p>
            <a:pPr marL="274320" indent="-274320" algn="l" defTabSz="91440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 2"/>
              <a:buChar char=""/>
            </a:pPr>
            <a:r>
              <a:rPr lang="en-US" altLang="ko-KR" sz="2700">
                <a:latin typeface="Times New Roman" charset="0"/>
                <a:ea typeface="Times New Roman" charset="0"/>
              </a:rPr>
              <a:t>Brain absent.</a:t>
            </a:r>
            <a:endParaRPr lang="ko-KR" altLang="en-US" sz="2700">
              <a:latin typeface="Times New Roman" charset="0"/>
              <a:ea typeface="Times New Roman" charset="0"/>
            </a:endParaRPr>
          </a:p>
          <a:p>
            <a:pPr marL="274320" indent="-274320" algn="l" defTabSz="91440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 2"/>
              <a:buChar char=""/>
            </a:pPr>
            <a:r>
              <a:rPr lang="en-US" altLang="ko-KR" sz="2700">
                <a:latin typeface="Times New Roman" charset="0"/>
                <a:ea typeface="Times New Roman" charset="0"/>
              </a:rPr>
              <a:t>Contain nerve sets ,have sensory neurons.</a:t>
            </a:r>
            <a:endParaRPr lang="ko-KR" altLang="en-US" sz="2700">
              <a:latin typeface="Times New Roman" charset="0"/>
              <a:ea typeface="Times New Roman" charset="0"/>
            </a:endParaRPr>
          </a:p>
          <a:p>
            <a:pPr marL="274320" indent="-274320" algn="l" defTabSz="91440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 2"/>
              <a:buChar char=""/>
            </a:pPr>
            <a:r>
              <a:rPr lang="en-US" altLang="ko-KR" sz="2700">
                <a:latin typeface="Times New Roman" charset="0"/>
                <a:ea typeface="Times New Roman" charset="0"/>
              </a:rPr>
              <a:t>Neurons react differently according to stimuli.</a:t>
            </a:r>
            <a:endParaRPr lang="ko-KR" altLang="en-US" sz="2700">
              <a:latin typeface="Times New Roman" charset="0"/>
              <a:ea typeface="Times New Roman" charset="0"/>
            </a:endParaRPr>
          </a:p>
          <a:p>
            <a:pPr marL="274320" indent="-274320" algn="l" defTabSz="91440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/>
              <a:buChar char=""/>
            </a:pPr>
            <a:endParaRPr lang="ko-KR" altLang="en-US" sz="2700">
              <a:latin typeface="Times New Roman" charset="0"/>
              <a:ea typeface="Times New Roman" charset="0"/>
            </a:endParaRPr>
          </a:p>
        </p:txBody>
      </p:sp>
      <p:pic>
        <p:nvPicPr>
          <p:cNvPr id="4" name="Picture 3" descr="/storage/emulated/0/.polaris_temp/fImage13038693475.jpeg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76275" y="4491990"/>
            <a:ext cx="7644765" cy="2191385"/>
          </a:xfrm>
          <a:prstGeom prst="rect">
            <a:avLst/>
          </a:prstGeom>
          <a:noFill/>
          <a:ln w="9525" cap="flat" cmpd="sng">
            <a:solidFill>
              <a:srgbClr val="002060">
                <a:alpha val="100000"/>
              </a:srgbClr>
            </a:solidFill>
            <a:prstDash val="solid"/>
            <a:rou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457200" y="704215"/>
            <a:ext cx="8230235" cy="1143635"/>
          </a:xfrm>
          <a:prstGeom prst="rect">
            <a:avLst/>
          </a:prstGeom>
        </p:spPr>
        <p:txBody>
          <a:bodyPr vert="horz" wrap="square" lIns="0" tIns="45720" rIns="0" bIns="0" numCol="1" anchor="t">
            <a:normAutofit/>
          </a:bodyPr>
          <a:lstStyle/>
          <a:p>
            <a:pPr marL="0" indent="0" algn="l" defTabSz="9144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5000" b="0">
                <a:ln w="9525" cap="flat" cmpd="sng">
                  <a:noFill/>
                  <a:prstDash/>
                </a:ln>
                <a:solidFill>
                  <a:schemeClr val="tx2"/>
                </a:solidFill>
                <a:latin typeface="Calibri" charset="0"/>
                <a:ea typeface="Calibri" charset="0"/>
              </a:rPr>
              <a:t> </a:t>
            </a:r>
            <a:r>
              <a:rPr lang="en-US" altLang="ko-KR" sz="5300" b="1">
                <a:ln w="9525" cap="flat" cmpd="sng">
                  <a:noFill/>
                  <a:prstDash/>
                </a:ln>
                <a:solidFill>
                  <a:schemeClr val="tx2"/>
                </a:solidFill>
                <a:latin typeface="Times New Roman" charset="0"/>
                <a:ea typeface="Times New Roman" charset="0"/>
              </a:rPr>
              <a:t>Reproduction:</a:t>
            </a:r>
            <a:endParaRPr lang="ko-KR" altLang="en-US" sz="5000" b="0">
              <a:ln w="9525" cap="flat" cmpd="sng">
                <a:noFill/>
                <a:prstDash/>
              </a:ln>
              <a:solidFill>
                <a:schemeClr val="tx2"/>
              </a:solidFill>
              <a:latin typeface="Calibri" charset="0"/>
              <a:ea typeface="Calibri" charset="0"/>
            </a:endParaRP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520065" y="1642110"/>
            <a:ext cx="4039235" cy="1976119"/>
          </a:xfrm>
          <a:prstGeom prst="rect">
            <a:avLst/>
          </a:prstGeom>
          <a:solidFill>
            <a:srgbClr val="81DDFF"/>
          </a:solidFill>
          <a:ln w="9525" cap="flat" cmpd="sng">
            <a:solidFill>
              <a:srgbClr val="002060">
                <a:alpha val="100000"/>
              </a:srgbClr>
            </a:solidFill>
            <a:prstDash val="solid"/>
            <a:round/>
          </a:ln>
          <a:scene3d>
            <a:camera prst="orthographicFront"/>
            <a:lightRig rig="threePt" dir="t"/>
          </a:scene3d>
          <a:sp3d>
            <a:bevelT/>
            <a:contourClr>
              <a:srgbClr val="000000"/>
            </a:contourClr>
          </a:sp3d>
        </p:spPr>
        <p:txBody>
          <a:bodyPr vert="horz" wrap="square" lIns="91440" tIns="45720" rIns="91440" bIns="45720" numCol="1" anchor="t">
            <a:normAutofit/>
          </a:bodyPr>
          <a:lstStyle>
            <a:lvl1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2600">
                <a:latin typeface="NanumGothic" charset="0"/>
                <a:ea typeface="Arial" charset="0"/>
              </a:defRPr>
            </a:lvl1pPr>
            <a:lvl2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2400">
                <a:latin typeface="NanumGothic" charset="0"/>
                <a:ea typeface="Arial" charset="0"/>
              </a:defRPr>
            </a:lvl2pPr>
            <a:lvl3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2000">
                <a:latin typeface="NanumGothic" charset="0"/>
                <a:ea typeface="Arial" charset="0"/>
              </a:defRPr>
            </a:lvl3pPr>
            <a:lvl4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1800">
                <a:latin typeface="NanumGothic" charset="0"/>
                <a:ea typeface="Arial" charset="0"/>
              </a:defRPr>
            </a:lvl4pPr>
            <a:lvl5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1800">
                <a:latin typeface="NanumGothic" charset="0"/>
                <a:ea typeface="Arial" charset="0"/>
              </a:defRPr>
            </a:lvl5pPr>
          </a:lstStyle>
          <a:p>
            <a:pPr marL="0" indent="0" algn="l" defTabSz="91440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2700" b="1">
                <a:latin typeface="Times New Roman" charset="0"/>
                <a:ea typeface="Times New Roman" charset="0"/>
              </a:rPr>
              <a:t>Asexual reproduction:</a:t>
            </a:r>
            <a:endParaRPr lang="ko-KR" altLang="en-US" sz="2700" b="1">
              <a:latin typeface="Times New Roman" charset="0"/>
              <a:ea typeface="Times New Roman" charset="0"/>
            </a:endParaRPr>
          </a:p>
          <a:p>
            <a:pPr marL="274320" indent="-274320" algn="l" defTabSz="91440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 2"/>
              <a:buChar char=""/>
            </a:pPr>
            <a:r>
              <a:rPr lang="en-US" altLang="ko-KR" sz="2700">
                <a:latin typeface="Times New Roman" charset="0"/>
                <a:ea typeface="Times New Roman" charset="0"/>
              </a:rPr>
              <a:t>Budding.</a:t>
            </a:r>
            <a:endParaRPr lang="ko-KR" altLang="en-US" sz="2700">
              <a:latin typeface="Times New Roman" charset="0"/>
              <a:ea typeface="Times New Roman" charset="0"/>
            </a:endParaRPr>
          </a:p>
          <a:p>
            <a:pPr marL="274320" indent="-274320" algn="l" defTabSz="91440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 2"/>
              <a:buChar char=""/>
            </a:pPr>
            <a:r>
              <a:rPr lang="en-US" altLang="ko-KR" sz="2700">
                <a:latin typeface="Times New Roman" charset="0"/>
                <a:ea typeface="Times New Roman" charset="0"/>
              </a:rPr>
              <a:t>Fission.</a:t>
            </a:r>
            <a:endParaRPr lang="ko-KR" altLang="en-US" sz="2700">
              <a:latin typeface="Times New Roman" charset="0"/>
              <a:ea typeface="Times New Roman" charset="0"/>
            </a:endParaRPr>
          </a:p>
          <a:p>
            <a:pPr marL="274320" indent="-274320" algn="l" defTabSz="91440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 2"/>
              <a:buChar char=""/>
            </a:pPr>
            <a:r>
              <a:rPr lang="en-US" altLang="ko-KR" sz="2700">
                <a:latin typeface="Times New Roman" charset="0"/>
                <a:ea typeface="Times New Roman" charset="0"/>
              </a:rPr>
              <a:t>Fragmentation.</a:t>
            </a:r>
            <a:endParaRPr lang="ko-KR" altLang="en-US" sz="2700">
              <a:latin typeface="Times New Roman" charset="0"/>
              <a:ea typeface="Times New Roman" charset="0"/>
            </a:endParaRP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4648200" y="1667510"/>
            <a:ext cx="4039235" cy="1888490"/>
          </a:xfrm>
          <a:prstGeom prst="rect">
            <a:avLst/>
          </a:prstGeom>
          <a:solidFill>
            <a:srgbClr val="81DDFF"/>
          </a:solidFill>
          <a:ln w="9525" cap="flat" cmpd="sng">
            <a:solidFill>
              <a:srgbClr val="002060">
                <a:alpha val="100000"/>
              </a:srgbClr>
            </a:solidFill>
            <a:prstDash val="solid"/>
            <a:round/>
          </a:ln>
          <a:scene3d>
            <a:camera prst="orthographicFront"/>
            <a:lightRig rig="threePt" dir="t"/>
          </a:scene3d>
          <a:sp3d>
            <a:bevelT/>
            <a:contourClr>
              <a:srgbClr val="000000"/>
            </a:contourClr>
          </a:sp3d>
        </p:spPr>
        <p:txBody>
          <a:bodyPr vert="horz" wrap="square" lIns="91440" tIns="45720" rIns="91440" bIns="45720" numCol="1" anchor="t">
            <a:normAutofit/>
          </a:bodyPr>
          <a:lstStyle>
            <a:lvl1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2600">
                <a:latin typeface="NanumGothic" charset="0"/>
                <a:ea typeface="Arial" charset="0"/>
              </a:defRPr>
            </a:lvl1pPr>
            <a:lvl2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2400">
                <a:latin typeface="NanumGothic" charset="0"/>
                <a:ea typeface="Arial" charset="0"/>
              </a:defRPr>
            </a:lvl2pPr>
            <a:lvl3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2000">
                <a:latin typeface="NanumGothic" charset="0"/>
                <a:ea typeface="Arial" charset="0"/>
              </a:defRPr>
            </a:lvl3pPr>
            <a:lvl4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1800">
                <a:latin typeface="NanumGothic" charset="0"/>
                <a:ea typeface="Arial" charset="0"/>
              </a:defRPr>
            </a:lvl4pPr>
            <a:lvl5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1800">
                <a:latin typeface="NanumGothic" charset="0"/>
                <a:ea typeface="Arial" charset="0"/>
              </a:defRPr>
            </a:lvl5pPr>
          </a:lstStyle>
          <a:p>
            <a:pPr marL="0" indent="0" algn="l" defTabSz="91440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2700" b="1">
                <a:latin typeface="Times New Roman" charset="0"/>
                <a:ea typeface="Times New Roman" charset="0"/>
              </a:rPr>
              <a:t>Sexual reproduction:</a:t>
            </a:r>
            <a:endParaRPr lang="ko-KR" altLang="en-US" sz="2700" b="1">
              <a:latin typeface="Times New Roman" charset="0"/>
              <a:ea typeface="Times New Roman" charset="0"/>
            </a:endParaRPr>
          </a:p>
          <a:p>
            <a:pPr marL="274320" indent="-274320" algn="l" defTabSz="91440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 2"/>
              <a:buChar char=""/>
            </a:pPr>
            <a:r>
              <a:rPr lang="en-US" altLang="ko-KR" sz="2700">
                <a:latin typeface="Times New Roman" charset="0"/>
                <a:ea typeface="Times New Roman" charset="0"/>
              </a:rPr>
              <a:t>Ova.</a:t>
            </a:r>
            <a:endParaRPr lang="ko-KR" altLang="en-US" sz="2700">
              <a:latin typeface="Times New Roman" charset="0"/>
              <a:ea typeface="Times New Roman" charset="0"/>
            </a:endParaRPr>
          </a:p>
          <a:p>
            <a:pPr marL="274320" indent="-274320" algn="l" defTabSz="91440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 2"/>
              <a:buChar char=""/>
            </a:pPr>
            <a:r>
              <a:rPr lang="en-US" altLang="ko-KR" sz="2700">
                <a:latin typeface="Times New Roman" charset="0"/>
                <a:ea typeface="Times New Roman" charset="0"/>
              </a:rPr>
              <a:t>Sperm.</a:t>
            </a:r>
            <a:endParaRPr lang="ko-KR" altLang="en-US" sz="2700">
              <a:latin typeface="Times New Roman" charset="0"/>
              <a:ea typeface="Times New Roman" charset="0"/>
            </a:endParaRPr>
          </a:p>
        </p:txBody>
      </p:sp>
      <p:pic>
        <p:nvPicPr>
          <p:cNvPr id="5" name="Picture 4" descr="/storage/emulated/0/.polaris_temp/fImage171601833740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85" y="3622675"/>
            <a:ext cx="7716519" cy="30676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457200" y="704215"/>
            <a:ext cx="8231505" cy="1144905"/>
          </a:xfrm>
          <a:prstGeom prst="rect">
            <a:avLst/>
          </a:prstGeom>
        </p:spPr>
        <p:txBody>
          <a:bodyPr vert="horz" wrap="square" lIns="0" tIns="45720" rIns="0" bIns="0" numCol="1" anchor="b">
            <a:normAutofit/>
          </a:bodyPr>
          <a:lstStyle/>
          <a:p>
            <a:pPr marL="0" indent="0" algn="l" defTabSz="9144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5000" b="0" dirty="0">
                <a:ln w="9525" cap="flat" cmpd="sng">
                  <a:noFill/>
                  <a:prstDash/>
                </a:ln>
                <a:solidFill>
                  <a:schemeClr val="tx2"/>
                </a:solidFill>
                <a:latin typeface="Calibri" charset="0"/>
                <a:ea typeface="Calibri" charset="0"/>
              </a:rPr>
              <a:t> </a:t>
            </a:r>
            <a:r>
              <a:rPr lang="en-US" altLang="ko-KR" sz="5200" b="1" dirty="0" smtClean="0">
                <a:ln w="9525" cap="flat" cmpd="sng">
                  <a:noFill/>
                  <a:prstDash/>
                </a:ln>
                <a:solidFill>
                  <a:schemeClr val="tx2"/>
                </a:solidFill>
                <a:latin typeface="Times New Roman" charset="0"/>
                <a:ea typeface="Times New Roman" charset="0"/>
              </a:rPr>
              <a:t>Cont.....</a:t>
            </a:r>
            <a:endParaRPr lang="ko-KR" altLang="en-US" sz="5300" b="1" dirty="0">
              <a:ln w="9525" cap="flat" cmpd="sng">
                <a:noFill/>
                <a:prstDash/>
              </a:ln>
              <a:solidFill>
                <a:schemeClr val="tx2"/>
              </a:solidFill>
              <a:latin typeface="Times New Roman" charset="0"/>
              <a:ea typeface="Times New Roman" charset="0"/>
            </a:endParaRP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57200" y="1935480"/>
            <a:ext cx="8231505" cy="2969895"/>
          </a:xfrm>
          <a:prstGeom prst="rect">
            <a:avLst/>
          </a:prstGeom>
          <a:solidFill>
            <a:srgbClr val="81DDFF"/>
          </a:solidFill>
        </p:spPr>
        <p:txBody>
          <a:bodyPr vert="horz" wrap="square" lIns="91440" tIns="45720" rIns="91440" bIns="45720" numCol="1" anchor="t">
            <a:normAutofit/>
          </a:bodyPr>
          <a:lstStyle/>
          <a:p>
            <a:pPr marL="274320" indent="-274320" algn="l" defTabSz="91440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 2"/>
              <a:buChar char=""/>
            </a:pPr>
            <a:r>
              <a:rPr lang="en-US" altLang="ko-KR" sz="2700" dirty="0">
                <a:latin typeface="Times New Roman" charset="0"/>
                <a:ea typeface="Times New Roman" charset="0"/>
              </a:rPr>
              <a:t>Cnidarians are generally unisexual, some are bisexual.</a:t>
            </a:r>
            <a:endParaRPr lang="ko-KR" altLang="en-US" sz="2700" dirty="0">
              <a:latin typeface="Times New Roman" charset="0"/>
              <a:ea typeface="Times New Roman" charset="0"/>
            </a:endParaRPr>
          </a:p>
          <a:p>
            <a:pPr marL="274320" indent="-274320" algn="l" defTabSz="91440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 2"/>
              <a:buChar char=""/>
            </a:pPr>
            <a:r>
              <a:rPr lang="en-US" altLang="ko-KR" sz="2700" dirty="0">
                <a:latin typeface="Times New Roman" charset="0"/>
                <a:ea typeface="Times New Roman" charset="0"/>
              </a:rPr>
              <a:t>Fertilization is external.</a:t>
            </a:r>
            <a:endParaRPr lang="ko-KR" altLang="en-US" sz="2700" dirty="0">
              <a:latin typeface="Times New Roman" charset="0"/>
              <a:ea typeface="Times New Roman" charset="0"/>
            </a:endParaRPr>
          </a:p>
          <a:p>
            <a:pPr marL="274320" indent="-274320" algn="l" defTabSz="91440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 2"/>
              <a:buChar char=""/>
            </a:pPr>
            <a:r>
              <a:rPr lang="en-US" altLang="ko-KR" sz="2700" dirty="0">
                <a:latin typeface="Times New Roman" charset="0"/>
                <a:ea typeface="Times New Roman" charset="0"/>
              </a:rPr>
              <a:t>Cleavage is </a:t>
            </a:r>
            <a:r>
              <a:rPr lang="en-US" altLang="ko-KR" sz="2700" dirty="0" err="1">
                <a:latin typeface="Times New Roman" charset="0"/>
                <a:ea typeface="Times New Roman" charset="0"/>
              </a:rPr>
              <a:t>holoblastic</a:t>
            </a:r>
            <a:r>
              <a:rPr lang="en-US" altLang="ko-KR" sz="2700" dirty="0">
                <a:latin typeface="Times New Roman" charset="0"/>
                <a:ea typeface="Times New Roman" charset="0"/>
              </a:rPr>
              <a:t>.</a:t>
            </a:r>
            <a:endParaRPr lang="ko-KR" altLang="en-US" sz="2700" dirty="0">
              <a:latin typeface="Times New Roman" charset="0"/>
              <a:ea typeface="Times New Roman" charset="0"/>
            </a:endParaRPr>
          </a:p>
          <a:p>
            <a:pPr marL="274320" indent="-274320" algn="l" defTabSz="91440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 2"/>
              <a:buChar char=""/>
            </a:pPr>
            <a:r>
              <a:rPr lang="en-US" altLang="ko-KR" sz="2700" dirty="0">
                <a:latin typeface="Times New Roman" charset="0"/>
                <a:ea typeface="Times New Roman" charset="0"/>
              </a:rPr>
              <a:t>Development indirect.</a:t>
            </a:r>
            <a:endParaRPr lang="ko-KR" altLang="en-US" sz="2700" dirty="0">
              <a:latin typeface="Times New Roman" charset="0"/>
              <a:ea typeface="Times New Roman" charset="0"/>
            </a:endParaRPr>
          </a:p>
          <a:p>
            <a:pPr marL="274320" indent="-274320" algn="l" defTabSz="91440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 2"/>
              <a:buChar char=""/>
            </a:pPr>
            <a:r>
              <a:rPr lang="en-US" altLang="ko-KR" sz="2700" dirty="0">
                <a:latin typeface="Times New Roman" charset="0"/>
                <a:ea typeface="Times New Roman" charset="0"/>
              </a:rPr>
              <a:t>Common larva (</a:t>
            </a:r>
            <a:r>
              <a:rPr lang="en-US" altLang="ko-KR" sz="2700" dirty="0" err="1">
                <a:latin typeface="Times New Roman" charset="0"/>
                <a:ea typeface="Times New Roman" charset="0"/>
              </a:rPr>
              <a:t>planula</a:t>
            </a:r>
            <a:r>
              <a:rPr lang="en-US" altLang="ko-KR" sz="2700" dirty="0">
                <a:latin typeface="Times New Roman" charset="0"/>
                <a:ea typeface="Times New Roman" charset="0"/>
              </a:rPr>
              <a:t>).</a:t>
            </a:r>
            <a:endParaRPr lang="ko-KR" altLang="en-US" sz="2700" dirty="0">
              <a:latin typeface="Times New Roman" charset="0"/>
              <a:ea typeface="Times New Roman" charset="0"/>
            </a:endParaRPr>
          </a:p>
          <a:p>
            <a:pPr marL="274320" indent="-274320" algn="l" defTabSz="91440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 2"/>
              <a:buChar char=""/>
            </a:pPr>
            <a:r>
              <a:rPr lang="en-US" altLang="ko-KR" sz="2700" dirty="0">
                <a:latin typeface="Times New Roman" charset="0"/>
                <a:ea typeface="Times New Roman" charset="0"/>
              </a:rPr>
              <a:t>Important type of larva (</a:t>
            </a:r>
            <a:r>
              <a:rPr lang="en-US" altLang="ko-KR" sz="2700" dirty="0" err="1">
                <a:latin typeface="Times New Roman" charset="0"/>
                <a:ea typeface="Times New Roman" charset="0"/>
              </a:rPr>
              <a:t>Ephyra</a:t>
            </a:r>
            <a:r>
              <a:rPr lang="en-US" altLang="ko-KR" sz="2700" dirty="0">
                <a:latin typeface="Times New Roman" charset="0"/>
                <a:ea typeface="Times New Roman" charset="0"/>
              </a:rPr>
              <a:t>).</a:t>
            </a:r>
            <a:endParaRPr lang="ko-KR" altLang="en-US" sz="2700" dirty="0">
              <a:latin typeface="Times New Roman" charset="0"/>
              <a:ea typeface="Times New Roman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9118"/>
          <a:stretch>
            <a:fillRect/>
          </a:stretch>
        </p:blipFill>
        <p:spPr>
          <a:xfrm>
            <a:off x="604520" y="4985385"/>
            <a:ext cx="8032115" cy="1798320"/>
          </a:xfrm>
          <a:prstGeom prst="rect">
            <a:avLst/>
          </a:prstGeom>
          <a:solidFill>
            <a:srgbClr val="EDEDED"/>
          </a:solidFill>
          <a:ln w="88900" cap="sq" cmpd="sng">
            <a:solidFill>
              <a:srgbClr val="002060">
                <a:alpha val="100000"/>
              </a:srgbClr>
            </a:solidFill>
            <a:prstDash val="solid"/>
            <a:miter lim="800000"/>
          </a:ln>
          <a:effectLst>
            <a:outerShdw blurRad="54991" dist="1778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 w="25400" h="12700"/>
            <a:bevelB w="0" h="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457200" y="704215"/>
            <a:ext cx="8230870" cy="1144270"/>
          </a:xfrm>
          <a:prstGeom prst="rect">
            <a:avLst/>
          </a:prstGeom>
        </p:spPr>
        <p:txBody>
          <a:bodyPr vert="horz" wrap="square" lIns="0" tIns="45720" rIns="0" bIns="0" numCol="1" anchor="b">
            <a:normAutofit/>
          </a:bodyPr>
          <a:lstStyle/>
          <a:p>
            <a:pPr marL="0" indent="0" algn="l" defTabSz="9144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5000" b="0" dirty="0">
                <a:ln w="9525" cap="flat" cmpd="sng">
                  <a:noFill/>
                  <a:prstDash/>
                </a:ln>
                <a:solidFill>
                  <a:schemeClr val="tx2"/>
                </a:solidFill>
                <a:latin typeface="Calibri" charset="0"/>
                <a:ea typeface="Calibri" charset="0"/>
              </a:rPr>
              <a:t> </a:t>
            </a:r>
            <a:r>
              <a:rPr lang="en-US" altLang="ko-KR" sz="5300" b="1" dirty="0">
                <a:ln w="9525" cap="flat" cmpd="sng">
                  <a:noFill/>
                  <a:prstDash/>
                </a:ln>
                <a:solidFill>
                  <a:schemeClr val="tx2"/>
                </a:solidFill>
                <a:latin typeface="Times New Roman" charset="0"/>
                <a:ea typeface="Times New Roman" charset="0"/>
              </a:rPr>
              <a:t>Life Cycle </a:t>
            </a:r>
            <a:r>
              <a:rPr lang="en-US" altLang="ko-KR" sz="5300" b="1" dirty="0" smtClean="0">
                <a:ln w="9525" cap="flat" cmpd="sng">
                  <a:noFill/>
                  <a:prstDash/>
                </a:ln>
                <a:latin typeface="Times New Roman" charset="0"/>
                <a:ea typeface="Times New Roman" charset="0"/>
              </a:rPr>
              <a:t>o</a:t>
            </a:r>
            <a:r>
              <a:rPr lang="en-US" altLang="ko-KR" sz="5300" b="1" dirty="0" smtClean="0">
                <a:ln w="9525" cap="flat" cmpd="sng">
                  <a:noFill/>
                  <a:prstDash/>
                </a:ln>
                <a:solidFill>
                  <a:schemeClr val="tx2"/>
                </a:solidFill>
                <a:latin typeface="Times New Roman" charset="0"/>
                <a:ea typeface="Times New Roman" charset="0"/>
              </a:rPr>
              <a:t>f </a:t>
            </a:r>
            <a:r>
              <a:rPr lang="en-US" altLang="ko-KR" sz="5300" b="1" dirty="0">
                <a:ln w="9525" cap="flat" cmpd="sng">
                  <a:noFill/>
                  <a:prstDash/>
                </a:ln>
                <a:solidFill>
                  <a:schemeClr val="tx2"/>
                </a:solidFill>
                <a:latin typeface="Times New Roman" charset="0"/>
                <a:ea typeface="Times New Roman" charset="0"/>
              </a:rPr>
              <a:t>Cnidarians:</a:t>
            </a:r>
            <a:endParaRPr lang="ko-KR" altLang="en-US" sz="5000" b="0" dirty="0">
              <a:ln w="9525" cap="flat" cmpd="sng">
                <a:noFill/>
                <a:prstDash/>
              </a:ln>
              <a:solidFill>
                <a:schemeClr val="tx2"/>
              </a:solidFill>
              <a:latin typeface="Calibri" charset="0"/>
              <a:ea typeface="Calibri" charset="0"/>
            </a:endParaRP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57200" y="2091690"/>
            <a:ext cx="8232140" cy="3728719"/>
          </a:xfrm>
          <a:prstGeom prst="rect">
            <a:avLst/>
          </a:prstGeom>
          <a:solidFill>
            <a:srgbClr val="81DDFF"/>
          </a:solidFill>
        </p:spPr>
        <p:txBody>
          <a:bodyPr vert="horz" wrap="square" lIns="91440" tIns="45720" rIns="91440" bIns="45720" numCol="1" anchor="ctr">
            <a:normAutofit/>
          </a:bodyPr>
          <a:lstStyle/>
          <a:p>
            <a:pPr marL="274320" indent="-274320" algn="just" defTabSz="91440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 2"/>
              <a:buChar char=""/>
            </a:pPr>
            <a:r>
              <a:rPr lang="en-US" altLang="ko-KR" sz="2700">
                <a:latin typeface="Times New Roman" charset="0"/>
                <a:ea typeface="Times New Roman" charset="0"/>
              </a:rPr>
              <a:t>Shows alternation of generation</a:t>
            </a:r>
            <a:endParaRPr lang="ko-KR" altLang="en-US" sz="2700">
              <a:latin typeface="Times New Roman" charset="0"/>
              <a:ea typeface="Times New Roman" charset="0"/>
            </a:endParaRPr>
          </a:p>
          <a:p>
            <a:pPr marL="0" indent="0" algn="just" defTabSz="91440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2700">
                <a:latin typeface="Times New Roman" charset="0"/>
                <a:ea typeface="Times New Roman" charset="0"/>
              </a:rPr>
              <a:t>(in which sexual generation alternates with asexual generation)</a:t>
            </a:r>
            <a:endParaRPr lang="ko-KR" altLang="en-US" sz="2700">
              <a:latin typeface="Times New Roman" charset="0"/>
              <a:ea typeface="Times New Roman" charset="0"/>
            </a:endParaRPr>
          </a:p>
          <a:p>
            <a:pPr marL="274320" indent="-274320" algn="just" defTabSz="91440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 2"/>
              <a:buChar char=""/>
            </a:pPr>
            <a:r>
              <a:rPr lang="en-US" altLang="ko-KR" sz="2700">
                <a:latin typeface="Times New Roman" charset="0"/>
                <a:ea typeface="Times New Roman" charset="0"/>
              </a:rPr>
              <a:t>In species having polyp and medusa phases, metagenesis (asexual generation alternate with sexual generations) occurs.</a:t>
            </a:r>
            <a:endParaRPr lang="ko-KR" altLang="en-US" sz="2700">
              <a:latin typeface="Times New Roman" charset="0"/>
              <a:ea typeface="Times New Roman" charset="0"/>
            </a:endParaRPr>
          </a:p>
          <a:p>
            <a:pPr marL="274320" indent="-274320" algn="just" defTabSz="91440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 2"/>
              <a:buChar char=""/>
            </a:pPr>
            <a:r>
              <a:rPr lang="en-US" altLang="ko-KR" sz="2700">
                <a:latin typeface="Times New Roman" charset="0"/>
                <a:ea typeface="Times New Roman" charset="0"/>
              </a:rPr>
              <a:t>Have remarkable power of generation.</a:t>
            </a:r>
            <a:endParaRPr lang="ko-KR" altLang="en-US" sz="2700">
              <a:latin typeface="Times New Roman" charset="0"/>
              <a:ea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457200" y="704215"/>
            <a:ext cx="8231505" cy="1144905"/>
          </a:xfrm>
          <a:prstGeom prst="rect">
            <a:avLst/>
          </a:prstGeom>
        </p:spPr>
        <p:txBody>
          <a:bodyPr vert="horz" wrap="square" lIns="0" tIns="45720" rIns="0" bIns="0" numCol="1" anchor="b">
            <a:normAutofit/>
          </a:bodyPr>
          <a:lstStyle/>
          <a:p>
            <a:pPr marL="0" indent="0" algn="l" defTabSz="9144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5300" b="1" dirty="0" smtClean="0">
                <a:ln w="9525" cap="flat" cmpd="sng">
                  <a:noFill/>
                  <a:prstDash/>
                </a:ln>
                <a:latin typeface="Times New Roman" charset="0"/>
                <a:ea typeface="Times New Roman" charset="0"/>
              </a:rPr>
              <a:t>Life Cycle</a:t>
            </a:r>
            <a:endParaRPr lang="ko-KR" altLang="en-US" sz="5300" b="1" dirty="0">
              <a:ln w="9525" cap="flat" cmpd="sng">
                <a:noFill/>
                <a:prstDash/>
              </a:ln>
              <a:solidFill>
                <a:schemeClr val="tx2"/>
              </a:solidFill>
              <a:latin typeface="Times New Roman" charset="0"/>
              <a:ea typeface="Times New Roman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7462"/>
          <a:stretch>
            <a:fillRect/>
          </a:stretch>
        </p:blipFill>
        <p:spPr>
          <a:xfrm>
            <a:off x="415290" y="2402840"/>
            <a:ext cx="8132445" cy="3637915"/>
          </a:xfrm>
          <a:prstGeom prst="rect">
            <a:avLst/>
          </a:prstGeom>
          <a:solidFill>
            <a:srgbClr val="000000"/>
          </a:solidFill>
          <a:ln w="444500" cap="sq" cmpd="sng">
            <a:solidFill>
              <a:srgbClr val="81DDFF">
                <a:alpha val="100000"/>
              </a:srgbClr>
            </a:solidFill>
            <a:prstDash val="solid"/>
            <a:miter lim="800000"/>
          </a:ln>
          <a:effectLst>
            <a:outerShdw blurRad="254000" dist="190500" dir="270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340360" y="1047115"/>
            <a:ext cx="8449945" cy="859155"/>
          </a:xfrm>
          <a:prstGeom prst="rect">
            <a:avLst/>
          </a:prstGeom>
          <a:solidFill>
            <a:srgbClr val="81DDFF"/>
          </a:solidFill>
          <a:ln w="9525" cap="flat" cmpd="sng">
            <a:solidFill>
              <a:srgbClr val="002060">
                <a:alpha val="100000"/>
              </a:srgbClr>
            </a:solidFill>
            <a:prstDash val="solid"/>
            <a:round/>
          </a:ln>
          <a:scene3d>
            <a:camera prst="orthographicFront"/>
            <a:lightRig rig="threePt" dir="t"/>
          </a:scene3d>
          <a:sp3d>
            <a:bevelT/>
            <a:contourClr>
              <a:srgbClr val="000000"/>
            </a:contourClr>
          </a:sp3d>
        </p:spPr>
        <p:txBody>
          <a:bodyPr vert="horz" wrap="square" lIns="0" tIns="45720" rIns="0" bIns="0" numCol="1" anchor="b">
            <a:normAutofit fontScale="90000"/>
          </a:bodyPr>
          <a:lstStyle/>
          <a:p>
            <a:pPr marL="0" indent="0" algn="l" defTabSz="9144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5000" b="0">
                <a:ln w="9525" cap="flat" cmpd="sng">
                  <a:noFill/>
                  <a:prstDash/>
                </a:ln>
                <a:solidFill>
                  <a:schemeClr val="tx2"/>
                </a:solidFill>
                <a:latin typeface="NanumGothic" charset="0"/>
                <a:ea typeface="NanumGothic" charset="0"/>
              </a:rPr>
              <a:t>            </a:t>
            </a:r>
            <a:r>
              <a:rPr lang="en-US" altLang="ko-KR" sz="5500" b="1">
                <a:ln w="9525" cap="flat" cmpd="sng">
                  <a:noFill/>
                  <a:prstDash/>
                </a:ln>
                <a:solidFill>
                  <a:schemeClr val="tx2"/>
                </a:solidFill>
                <a:latin typeface="Times New Roman" charset="0"/>
                <a:ea typeface="Times New Roman" charset="0"/>
              </a:rPr>
              <a:t>Phylum Cnidaria</a:t>
            </a:r>
            <a:endParaRPr lang="ko-KR" altLang="en-US" sz="5500" b="1">
              <a:ln w="9525" cap="flat" cmpd="sng">
                <a:noFill/>
                <a:prstDash/>
              </a:ln>
              <a:solidFill>
                <a:schemeClr val="tx2"/>
              </a:solidFill>
              <a:latin typeface="NanumGothic" charset="0"/>
              <a:ea typeface="Times New Roman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2" cstate="hq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0975" y="1929130"/>
            <a:ext cx="8764905" cy="47739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457200" y="704215"/>
            <a:ext cx="8232140" cy="1145540"/>
          </a:xfrm>
          <a:prstGeom prst="rect">
            <a:avLst/>
          </a:prstGeom>
        </p:spPr>
        <p:txBody>
          <a:bodyPr vert="horz" wrap="square" lIns="0" tIns="45720" rIns="0" bIns="0" numCol="1" anchor="b">
            <a:normAutofit/>
          </a:bodyPr>
          <a:lstStyle/>
          <a:p>
            <a:pPr marL="0" indent="0" algn="l" defTabSz="9144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5000" b="0">
                <a:ln w="9525" cap="flat" cmpd="sng">
                  <a:noFill/>
                  <a:prstDash/>
                </a:ln>
                <a:solidFill>
                  <a:schemeClr val="tx2"/>
                </a:solidFill>
                <a:latin typeface="NanumGothic" charset="0"/>
                <a:ea typeface="NanumGothic" charset="0"/>
              </a:rPr>
              <a:t>  </a:t>
            </a:r>
            <a:r>
              <a:rPr lang="en-US" altLang="ko-KR" sz="5300" b="1">
                <a:ln w="9525" cap="flat" cmpd="sng">
                  <a:noFill/>
                  <a:prstDash/>
                </a:ln>
                <a:solidFill>
                  <a:schemeClr val="tx2"/>
                </a:solidFill>
                <a:latin typeface="NanumGothic" charset="0"/>
                <a:ea typeface="Times New Roman" charset="0"/>
              </a:rPr>
              <a:t>  </a:t>
            </a:r>
            <a:r>
              <a:rPr lang="en-US" altLang="ko-KR" sz="5300" b="1">
                <a:ln w="9525" cap="flat" cmpd="sng">
                  <a:noFill/>
                  <a:prstDash/>
                </a:ln>
                <a:solidFill>
                  <a:schemeClr val="tx2"/>
                </a:solidFill>
                <a:latin typeface="Times New Roman" charset="0"/>
                <a:ea typeface="Times New Roman" charset="0"/>
              </a:rPr>
              <a:t>Introduction</a:t>
            </a:r>
            <a:r>
              <a:rPr lang="en-US" altLang="ko-KR" sz="5200" b="1">
                <a:ln w="9525" cap="flat" cmpd="sng">
                  <a:noFill/>
                  <a:prstDash/>
                </a:ln>
                <a:solidFill>
                  <a:schemeClr val="tx2"/>
                </a:solidFill>
                <a:latin typeface="Times New Roman" charset="0"/>
                <a:ea typeface="Times New Roman" charset="0"/>
              </a:rPr>
              <a:t>:</a:t>
            </a:r>
            <a:endParaRPr lang="ko-KR" altLang="en-US" sz="5200" b="1">
              <a:ln w="9525" cap="flat" cmpd="sng">
                <a:noFill/>
                <a:prstDash/>
              </a:ln>
              <a:solidFill>
                <a:schemeClr val="tx2"/>
              </a:solidFill>
              <a:latin typeface="NanumGothic" charset="0"/>
              <a:ea typeface="Times New Roman" charset="0"/>
            </a:endParaRP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57200" y="2372360"/>
            <a:ext cx="8233410" cy="3956050"/>
          </a:xfrm>
          <a:prstGeom prst="rect">
            <a:avLst/>
          </a:prstGeom>
          <a:solidFill>
            <a:srgbClr val="81DDFF"/>
          </a:solidFill>
        </p:spPr>
        <p:txBody>
          <a:bodyPr vert="horz" wrap="square" lIns="91440" tIns="45720" rIns="91440" bIns="45720" numCol="1" anchor="t">
            <a:normAutofit/>
          </a:bodyPr>
          <a:lstStyle/>
          <a:p>
            <a:pPr marL="254000" indent="-254000" algn="just" defTabSz="91440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"/>
              <a:buChar char="§"/>
            </a:pPr>
            <a:r>
              <a:rPr lang="en-US" altLang="ko-KR" sz="2700">
                <a:latin typeface="Times New Roman" charset="0"/>
                <a:ea typeface="Times New Roman" charset="0"/>
              </a:rPr>
              <a:t>The name cnidaria comes from the greek word </a:t>
            </a:r>
            <a:r>
              <a:rPr lang="en-US" altLang="ko-KR" sz="2700" b="1">
                <a:latin typeface="Times New Roman" charset="0"/>
                <a:ea typeface="Times New Roman" charset="0"/>
              </a:rPr>
              <a:t>“cnidos” </a:t>
            </a:r>
            <a:r>
              <a:rPr lang="en-US" altLang="ko-KR" sz="2700">
                <a:latin typeface="Times New Roman" charset="0"/>
                <a:ea typeface="Times New Roman" charset="0"/>
              </a:rPr>
              <a:t>which means</a:t>
            </a:r>
            <a:r>
              <a:rPr lang="en-US" altLang="ko-KR" sz="2700" b="1">
                <a:latin typeface="Times New Roman" charset="0"/>
                <a:ea typeface="Times New Roman" charset="0"/>
              </a:rPr>
              <a:t> “stinging nettle”</a:t>
            </a:r>
            <a:r>
              <a:rPr lang="en-US" altLang="ko-KR" sz="2700">
                <a:latin typeface="Times New Roman" charset="0"/>
                <a:ea typeface="Times New Roman" charset="0"/>
              </a:rPr>
              <a:t>.</a:t>
            </a:r>
            <a:endParaRPr lang="ko-KR" altLang="en-US" sz="2700">
              <a:latin typeface="Times New Roman" charset="0"/>
              <a:ea typeface="Times New Roman" charset="0"/>
            </a:endParaRPr>
          </a:p>
          <a:p>
            <a:pPr marL="254000" indent="-254000" algn="just" defTabSz="91440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"/>
              <a:buChar char="§"/>
            </a:pPr>
            <a:r>
              <a:rPr lang="en-US" altLang="ko-KR" sz="2700">
                <a:latin typeface="Times New Roman" charset="0"/>
                <a:ea typeface="Times New Roman" charset="0"/>
              </a:rPr>
              <a:t>Many thousands of cnidarian species live in the world’s oceans, from the tropics to the poles, from the surface to the bottom. Some even burrow. A smaller number of species are found in rivers and fresh water lakes. </a:t>
            </a:r>
            <a:endParaRPr lang="ko-KR" altLang="en-US" sz="2700">
              <a:latin typeface="Times New Roman" charset="0"/>
              <a:ea typeface="Times New Roman" charset="0"/>
            </a:endParaRPr>
          </a:p>
          <a:p>
            <a:pPr marL="254000" indent="-254000" algn="just" defTabSz="91440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"/>
              <a:buChar char="§"/>
            </a:pPr>
            <a:r>
              <a:rPr lang="en-US" altLang="ko-KR" sz="2700">
                <a:latin typeface="Times New Roman" charset="0"/>
                <a:ea typeface="Times New Roman" charset="0"/>
              </a:rPr>
              <a:t>The cnidaria include over 9,000 species are mostly marine,and are important in coral reef ecosystems.</a:t>
            </a:r>
            <a:endParaRPr lang="ko-KR" altLang="en-US" sz="2700">
              <a:latin typeface="Times New Roman" charset="0"/>
              <a:ea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457200" y="704215"/>
            <a:ext cx="8231505" cy="1144905"/>
          </a:xfrm>
          <a:prstGeom prst="rect">
            <a:avLst/>
          </a:prstGeom>
        </p:spPr>
        <p:txBody>
          <a:bodyPr vert="horz" wrap="square" lIns="0" tIns="45720" rIns="0" bIns="0" numCol="1" anchor="b">
            <a:normAutofit/>
          </a:bodyPr>
          <a:lstStyle/>
          <a:p>
            <a:pPr marL="0" indent="0" algn="l" defTabSz="9144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5000" b="0" dirty="0">
                <a:ln w="9525" cap="flat" cmpd="sng">
                  <a:noFill/>
                  <a:prstDash/>
                </a:ln>
                <a:solidFill>
                  <a:schemeClr val="tx2"/>
                </a:solidFill>
                <a:latin typeface="NanumGothic" charset="0"/>
                <a:ea typeface="NanumGothic" charset="0"/>
              </a:rPr>
              <a:t> </a:t>
            </a:r>
            <a:r>
              <a:rPr lang="en-US" altLang="ko-KR" sz="5200" b="1" dirty="0" smtClean="0">
                <a:ln w="9525" cap="flat" cmpd="sng">
                  <a:noFill/>
                  <a:prstDash/>
                </a:ln>
                <a:solidFill>
                  <a:schemeClr val="tx2"/>
                </a:solidFill>
                <a:latin typeface="Times New Roman" charset="0"/>
                <a:ea typeface="Times New Roman" charset="0"/>
              </a:rPr>
              <a:t>Cont....</a:t>
            </a:r>
            <a:endParaRPr lang="ko-KR" altLang="en-US" sz="5000" b="1" dirty="0">
              <a:ln w="9525" cap="flat" cmpd="sng">
                <a:noFill/>
                <a:prstDash/>
              </a:ln>
              <a:solidFill>
                <a:schemeClr val="tx2"/>
              </a:solidFill>
              <a:latin typeface="NanumGothic" charset="0"/>
              <a:ea typeface="Times New Roman" charset="0"/>
            </a:endParaRP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57200" y="1853564"/>
            <a:ext cx="8231505" cy="4472940"/>
          </a:xfrm>
          <a:prstGeom prst="rect">
            <a:avLst/>
          </a:prstGeom>
          <a:solidFill>
            <a:srgbClr val="81DDFF"/>
          </a:solidFill>
        </p:spPr>
        <p:txBody>
          <a:bodyPr vert="horz" wrap="square" lIns="91440" tIns="45720" rIns="91440" bIns="45720" numCol="1" anchor="t">
            <a:normAutofit/>
          </a:bodyPr>
          <a:lstStyle/>
          <a:p>
            <a:pPr marL="0" indent="0" algn="l" defTabSz="91440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2700">
                <a:latin typeface="Times New Roman" charset="0"/>
                <a:ea typeface="Times New Roman" charset="0"/>
              </a:rPr>
              <a:t>Includes diverse animals like</a:t>
            </a:r>
            <a:endParaRPr lang="ko-KR" altLang="en-US" sz="2700">
              <a:latin typeface="Times New Roman" charset="0"/>
              <a:ea typeface="Times New Roman" charset="0"/>
            </a:endParaRPr>
          </a:p>
          <a:p>
            <a:pPr marL="274320" indent="-274320" algn="l" defTabSz="91440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 2"/>
              <a:buChar char=""/>
            </a:pPr>
            <a:r>
              <a:rPr lang="en-US" altLang="ko-KR" sz="2700">
                <a:latin typeface="Times New Roman" charset="0"/>
                <a:ea typeface="Times New Roman" charset="0"/>
              </a:rPr>
              <a:t>Jelly fish</a:t>
            </a:r>
            <a:endParaRPr lang="ko-KR" altLang="en-US" sz="2700">
              <a:latin typeface="Times New Roman" charset="0"/>
              <a:ea typeface="Times New Roman" charset="0"/>
            </a:endParaRPr>
          </a:p>
          <a:p>
            <a:pPr marL="274320" indent="-274320" algn="l" defTabSz="91440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 2"/>
              <a:buChar char=""/>
            </a:pPr>
            <a:r>
              <a:rPr lang="en-US" altLang="ko-KR" sz="2700">
                <a:latin typeface="Times New Roman" charset="0"/>
                <a:ea typeface="Times New Roman" charset="0"/>
              </a:rPr>
              <a:t>Sea anemones</a:t>
            </a:r>
            <a:endParaRPr lang="ko-KR" altLang="en-US" sz="2700">
              <a:latin typeface="Times New Roman" charset="0"/>
              <a:ea typeface="Times New Roman" charset="0"/>
            </a:endParaRPr>
          </a:p>
          <a:p>
            <a:pPr marL="274320" indent="-274320" algn="l" defTabSz="91440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 2"/>
              <a:buChar char=""/>
            </a:pPr>
            <a:r>
              <a:rPr lang="en-US" altLang="ko-KR" sz="2700">
                <a:latin typeface="Times New Roman" charset="0"/>
                <a:ea typeface="Times New Roman" charset="0"/>
              </a:rPr>
              <a:t>Corals</a:t>
            </a:r>
            <a:endParaRPr lang="ko-KR" altLang="en-US" sz="2700">
              <a:latin typeface="Times New Roman" charset="0"/>
              <a:ea typeface="Times New Roman" charset="0"/>
            </a:endParaRPr>
          </a:p>
          <a:p>
            <a:pPr marL="0" indent="0" algn="l" defTabSz="91440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endParaRPr lang="ko-KR" altLang="en-US" sz="2700">
              <a:latin typeface="Times New Roman" charset="0"/>
              <a:ea typeface="Times New Roman" charset="0"/>
            </a:endParaRPr>
          </a:p>
          <a:p>
            <a:pPr marL="20320" indent="-20320" algn="l" defTabSz="91440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2600">
                <a:latin typeface="NanumGothic" charset="0"/>
                <a:ea typeface="NanumGothic" charset="0"/>
              </a:rPr>
              <a:t> </a:t>
            </a:r>
            <a:endParaRPr lang="ko-KR" altLang="en-US" sz="2600">
              <a:latin typeface="NanumGothic" charset="0"/>
              <a:ea typeface="NanumGothic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13074" t="6236" r="8666" b="33929"/>
          <a:stretch>
            <a:fillRect/>
          </a:stretch>
        </p:blipFill>
        <p:spPr>
          <a:xfrm flipH="1">
            <a:off x="5716905" y="2489835"/>
            <a:ext cx="2880995" cy="3785235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955925" y="4083685"/>
            <a:ext cx="2774950" cy="2032635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2300" y="4330700"/>
            <a:ext cx="2326640" cy="17227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457200" y="704215"/>
            <a:ext cx="8230235" cy="1143635"/>
          </a:xfrm>
          <a:prstGeom prst="rect">
            <a:avLst/>
          </a:prstGeom>
        </p:spPr>
        <p:txBody>
          <a:bodyPr vert="horz" wrap="square" lIns="0" tIns="45720" rIns="0" bIns="0" numCol="1" anchor="b">
            <a:normAutofit/>
          </a:bodyPr>
          <a:lstStyle/>
          <a:p>
            <a:pPr marL="0" indent="0" algn="l" defTabSz="9144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5000" b="0">
                <a:ln w="9525" cap="flat" cmpd="sng">
                  <a:noFill/>
                  <a:prstDash/>
                </a:ln>
                <a:solidFill>
                  <a:schemeClr val="tx2"/>
                </a:solidFill>
                <a:latin typeface="Calibri" charset="0"/>
                <a:ea typeface="Calibri" charset="0"/>
              </a:rPr>
              <a:t> </a:t>
            </a:r>
            <a:r>
              <a:rPr lang="en-US" altLang="ko-KR" sz="5200" b="1">
                <a:ln w="9525" cap="flat" cmpd="sng">
                  <a:noFill/>
                  <a:prstDash/>
                </a:ln>
                <a:solidFill>
                  <a:schemeClr val="tx2"/>
                </a:solidFill>
                <a:latin typeface="Times New Roman" charset="0"/>
                <a:ea typeface="Times New Roman" charset="0"/>
              </a:rPr>
              <a:t>General characteristics:</a:t>
            </a:r>
            <a:endParaRPr lang="ko-KR" altLang="en-US" sz="5000" b="0">
              <a:ln w="9525" cap="flat" cmpd="sng">
                <a:noFill/>
                <a:prstDash/>
              </a:ln>
              <a:solidFill>
                <a:schemeClr val="tx2"/>
              </a:solidFill>
              <a:latin typeface="Calibri" charset="0"/>
              <a:ea typeface="Calibri" charset="0"/>
            </a:endParaRP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57200" y="1935480"/>
            <a:ext cx="5093970" cy="4392295"/>
          </a:xfrm>
          <a:prstGeom prst="rect">
            <a:avLst/>
          </a:prstGeom>
          <a:solidFill>
            <a:srgbClr val="81DDFF"/>
          </a:solidFill>
        </p:spPr>
        <p:txBody>
          <a:bodyPr vert="horz" wrap="square" lIns="91440" tIns="45720" rIns="91440" bIns="45720" numCol="1" anchor="t">
            <a:normAutofit/>
          </a:bodyPr>
          <a:lstStyle/>
          <a:p>
            <a:pPr marL="0" indent="0" algn="just" defTabSz="91440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3200" b="1">
                <a:latin typeface="Times New Roman" charset="0"/>
                <a:ea typeface="Times New Roman" charset="0"/>
              </a:rPr>
              <a:t>Kingdom:</a:t>
            </a:r>
            <a:endParaRPr lang="ko-KR" altLang="en-US" sz="3200" b="1">
              <a:latin typeface="Times New Roman" charset="0"/>
              <a:ea typeface="Times New Roman" charset="0"/>
            </a:endParaRPr>
          </a:p>
          <a:p>
            <a:pPr marL="274320" indent="-274320" algn="just" defTabSz="91440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 2"/>
              <a:buChar char=""/>
            </a:pPr>
            <a:r>
              <a:rPr lang="en-US" altLang="ko-KR" sz="2700">
                <a:latin typeface="Times New Roman" charset="0"/>
                <a:ea typeface="Times New Roman" charset="0"/>
              </a:rPr>
              <a:t>Belongs to Kingdom Animalia.</a:t>
            </a:r>
            <a:endParaRPr lang="ko-KR" altLang="en-US" sz="2700">
              <a:latin typeface="Times New Roman" charset="0"/>
              <a:ea typeface="Times New Roman" charset="0"/>
            </a:endParaRPr>
          </a:p>
          <a:p>
            <a:pPr marL="0" indent="0" algn="just" defTabSz="91440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3200" b="1">
                <a:latin typeface="Times New Roman" charset="0"/>
                <a:ea typeface="Times New Roman" charset="0"/>
              </a:rPr>
              <a:t>Habitat:</a:t>
            </a:r>
            <a:endParaRPr lang="ko-KR" altLang="en-US" sz="3200" b="1">
              <a:latin typeface="Times New Roman" charset="0"/>
              <a:ea typeface="Times New Roman" charset="0"/>
            </a:endParaRPr>
          </a:p>
          <a:p>
            <a:pPr marL="274320" indent="-274320" algn="just" defTabSz="91440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 2"/>
              <a:buChar char=""/>
            </a:pPr>
            <a:r>
              <a:rPr lang="en-US" altLang="ko-KR" sz="2700">
                <a:latin typeface="Times New Roman" charset="0"/>
                <a:ea typeface="Times New Roman" charset="0"/>
              </a:rPr>
              <a:t>Some are aquatic, mostly marine, and few live in fresh water.</a:t>
            </a:r>
            <a:endParaRPr lang="ko-KR" altLang="en-US" sz="2700">
              <a:latin typeface="Times New Roman" charset="0"/>
              <a:ea typeface="Times New Roman" charset="0"/>
            </a:endParaRPr>
          </a:p>
          <a:p>
            <a:pPr marL="0" indent="0" algn="just" defTabSz="91440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3200" b="1">
                <a:latin typeface="Times New Roman" charset="0"/>
                <a:ea typeface="Times New Roman" charset="0"/>
              </a:rPr>
              <a:t>Habit:</a:t>
            </a:r>
            <a:endParaRPr lang="ko-KR" altLang="en-US" sz="3200" b="1">
              <a:latin typeface="Times New Roman" charset="0"/>
              <a:ea typeface="Times New Roman" charset="0"/>
            </a:endParaRPr>
          </a:p>
          <a:p>
            <a:pPr marL="274320" indent="-274320" algn="just" defTabSz="91440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 2"/>
              <a:buChar char=""/>
            </a:pPr>
            <a:r>
              <a:rPr lang="en-US" altLang="ko-KR" sz="2700">
                <a:latin typeface="Times New Roman" charset="0"/>
                <a:ea typeface="Times New Roman" charset="0"/>
              </a:rPr>
              <a:t>Some are colonial and some are solitary.</a:t>
            </a:r>
            <a:endParaRPr lang="ko-KR" altLang="en-US" sz="2700">
              <a:latin typeface="Times New Roman" charset="0"/>
              <a:ea typeface="Times New Roman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751830" y="2654935"/>
            <a:ext cx="3350260" cy="3206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457200" y="704215"/>
            <a:ext cx="8230870" cy="1144270"/>
          </a:xfrm>
          <a:prstGeom prst="rect">
            <a:avLst/>
          </a:prstGeom>
        </p:spPr>
        <p:txBody>
          <a:bodyPr vert="horz" wrap="square" lIns="0" tIns="45720" rIns="0" bIns="0" numCol="1" anchor="b">
            <a:normAutofit/>
          </a:bodyPr>
          <a:lstStyle/>
          <a:p>
            <a:pPr marL="0" indent="0" algn="l" defTabSz="9144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5000" b="0" dirty="0">
                <a:ln w="9525" cap="flat" cmpd="sng">
                  <a:noFill/>
                  <a:prstDash/>
                </a:ln>
                <a:solidFill>
                  <a:schemeClr val="tx2"/>
                </a:solidFill>
                <a:latin typeface="Calibri" charset="0"/>
                <a:ea typeface="Calibri" charset="0"/>
              </a:rPr>
              <a:t> </a:t>
            </a:r>
            <a:r>
              <a:rPr lang="en-US" altLang="ko-KR" sz="5200" b="1" dirty="0" smtClean="0">
                <a:ln w="9525" cap="flat" cmpd="sng">
                  <a:noFill/>
                  <a:prstDash/>
                </a:ln>
                <a:solidFill>
                  <a:schemeClr val="tx2"/>
                </a:solidFill>
                <a:latin typeface="Times New Roman" charset="0"/>
                <a:ea typeface="Times New Roman" charset="0"/>
              </a:rPr>
              <a:t>Cont....</a:t>
            </a:r>
            <a:endParaRPr lang="ko-KR" altLang="en-US" sz="5200" b="1" dirty="0">
              <a:ln w="9525" cap="flat" cmpd="sng">
                <a:noFill/>
                <a:prstDash/>
              </a:ln>
              <a:solidFill>
                <a:schemeClr val="tx2"/>
              </a:solidFill>
              <a:latin typeface="Times New Roman" charset="0"/>
              <a:ea typeface="Times New Roman" charset="0"/>
            </a:endParaRP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57200" y="1935480"/>
            <a:ext cx="5601970" cy="4563745"/>
          </a:xfrm>
          <a:prstGeom prst="rect">
            <a:avLst/>
          </a:prstGeom>
          <a:solidFill>
            <a:srgbClr val="81DDFF"/>
          </a:solidFill>
        </p:spPr>
        <p:txBody>
          <a:bodyPr vert="horz" wrap="square" lIns="91440" tIns="45720" rIns="91440" bIns="45720" numCol="1" anchor="t">
            <a:normAutofit/>
          </a:bodyPr>
          <a:lstStyle/>
          <a:p>
            <a:pPr marL="0" indent="0" algn="l" defTabSz="91440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3500" b="1">
                <a:latin typeface="Times New Roman" charset="0"/>
                <a:ea typeface="Times New Roman" charset="0"/>
              </a:rPr>
              <a:t>Germ layers:</a:t>
            </a:r>
            <a:endParaRPr lang="ko-KR" altLang="en-US" sz="3500" b="1">
              <a:latin typeface="Times New Roman" charset="0"/>
              <a:ea typeface="Times New Roman" charset="0"/>
            </a:endParaRPr>
          </a:p>
          <a:p>
            <a:pPr marL="0" indent="0" algn="l" defTabSz="91440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2700" b="0">
                <a:latin typeface="Times New Roman" charset="0"/>
                <a:ea typeface="Times New Roman" charset="0"/>
              </a:rPr>
              <a:t>The members of phylum cnidaria are diploblastic in nature.</a:t>
            </a:r>
            <a:endParaRPr lang="ko-KR" altLang="en-US" sz="2700" b="0">
              <a:latin typeface="Times New Roman" charset="0"/>
              <a:ea typeface="Times New Roman" charset="0"/>
            </a:endParaRPr>
          </a:p>
          <a:p>
            <a:pPr marL="254000" indent="-254000" algn="l" defTabSz="91440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"/>
              <a:buChar char="l"/>
            </a:pPr>
            <a:r>
              <a:rPr lang="en-US" altLang="ko-KR" sz="2700" b="0">
                <a:latin typeface="Times New Roman" charset="0"/>
                <a:ea typeface="Times New Roman" charset="0"/>
              </a:rPr>
              <a:t> Outer ectoderm.</a:t>
            </a:r>
            <a:endParaRPr lang="ko-KR" altLang="en-US" sz="2700" b="0">
              <a:latin typeface="Times New Roman" charset="0"/>
              <a:ea typeface="Times New Roman" charset="0"/>
            </a:endParaRPr>
          </a:p>
          <a:p>
            <a:pPr marL="254000" indent="-254000" algn="l" defTabSz="91440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"/>
              <a:buChar char="l"/>
            </a:pPr>
            <a:r>
              <a:rPr lang="en-US" altLang="ko-KR" sz="2700" b="0">
                <a:latin typeface="Times New Roman" charset="0"/>
                <a:ea typeface="Times New Roman" charset="0"/>
              </a:rPr>
              <a:t> Inner endoderm.</a:t>
            </a:r>
            <a:endParaRPr lang="ko-KR" altLang="en-US" sz="2700" b="0">
              <a:latin typeface="Times New Roman" charset="0"/>
              <a:ea typeface="Times New Roman" charset="0"/>
            </a:endParaRPr>
          </a:p>
          <a:p>
            <a:pPr marL="254000" indent="-254000" algn="l" defTabSz="91440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"/>
              <a:buChar char="l"/>
            </a:pPr>
            <a:r>
              <a:rPr lang="en-US" altLang="ko-KR" sz="2700" b="0">
                <a:latin typeface="Times New Roman" charset="0"/>
                <a:ea typeface="Times New Roman" charset="0"/>
              </a:rPr>
              <a:t>Mesogloea separates these two layer.</a:t>
            </a:r>
            <a:endParaRPr lang="ko-KR" altLang="en-US" sz="2700" b="0">
              <a:latin typeface="Times New Roman" charset="0"/>
              <a:ea typeface="Times New Roman" charset="0"/>
            </a:endParaRPr>
          </a:p>
          <a:p>
            <a:pPr marL="254000" indent="-254000" algn="l" defTabSz="91440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"/>
              <a:buChar char="Ø"/>
            </a:pPr>
            <a:r>
              <a:rPr lang="en-US" altLang="ko-KR" sz="2700" b="0">
                <a:latin typeface="Times New Roman" charset="0"/>
                <a:ea typeface="Times New Roman" charset="0"/>
              </a:rPr>
              <a:t> The body has a single opening called </a:t>
            </a:r>
            <a:r>
              <a:rPr lang="en-US" altLang="ko-KR" sz="2700" b="1">
                <a:latin typeface="Times New Roman" charset="0"/>
                <a:ea typeface="Times New Roman" charset="0"/>
              </a:rPr>
              <a:t>Hypostome </a:t>
            </a:r>
            <a:r>
              <a:rPr lang="en-US" altLang="ko-KR" sz="2700" b="0">
                <a:latin typeface="Times New Roman" charset="0"/>
                <a:ea typeface="Times New Roman" charset="0"/>
              </a:rPr>
              <a:t>surrounded by sensory tentacles.</a:t>
            </a:r>
            <a:endParaRPr lang="ko-KR" altLang="en-US" sz="2700" b="0">
              <a:latin typeface="Times New Roman" charset="0"/>
              <a:ea typeface="Times New Roman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45162" t="16174"/>
          <a:stretch>
            <a:fillRect/>
          </a:stretch>
        </p:blipFill>
        <p:spPr>
          <a:xfrm>
            <a:off x="6015355" y="2048510"/>
            <a:ext cx="3085465" cy="3967480"/>
          </a:xfrm>
          <a:prstGeom prst="rect">
            <a:avLst/>
          </a:prstGeom>
          <a:noFill/>
          <a:ln w="9525" cap="flat" cmpd="sng">
            <a:solidFill>
              <a:srgbClr val="002060">
                <a:alpha val="100000"/>
              </a:srgbClr>
            </a:solidFill>
            <a:prstDash val="solid"/>
            <a:rou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457200" y="704215"/>
            <a:ext cx="8231505" cy="1144905"/>
          </a:xfrm>
          <a:prstGeom prst="rect">
            <a:avLst/>
          </a:prstGeom>
        </p:spPr>
        <p:txBody>
          <a:bodyPr vert="horz" wrap="square" lIns="0" tIns="45720" rIns="0" bIns="0" numCol="1" anchor="b">
            <a:normAutofit/>
          </a:bodyPr>
          <a:lstStyle/>
          <a:p>
            <a:pPr marL="0" indent="0" algn="l" defTabSz="9144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5000" b="0" dirty="0">
                <a:ln w="9525" cap="flat" cmpd="sng">
                  <a:noFill/>
                  <a:prstDash/>
                </a:ln>
                <a:solidFill>
                  <a:schemeClr val="tx2"/>
                </a:solidFill>
                <a:latin typeface="Calibri" charset="0"/>
                <a:ea typeface="Calibri" charset="0"/>
              </a:rPr>
              <a:t>  </a:t>
            </a:r>
            <a:r>
              <a:rPr lang="en-US" altLang="ko-KR" sz="5000" b="1" dirty="0" smtClean="0">
                <a:ln w="9525" cap="flat" cmpd="sng">
                  <a:noFill/>
                  <a:prstDash/>
                </a:ln>
                <a:solidFill>
                  <a:schemeClr val="tx2"/>
                </a:solidFill>
                <a:latin typeface="Times New Roman" charset="0"/>
                <a:ea typeface="Times New Roman" charset="0"/>
              </a:rPr>
              <a:t>Cont....</a:t>
            </a:r>
            <a:endParaRPr lang="ko-KR" altLang="en-US" sz="5200" b="1" dirty="0">
              <a:ln w="9525" cap="flat" cmpd="sng">
                <a:noFill/>
                <a:prstDash/>
              </a:ln>
              <a:solidFill>
                <a:schemeClr val="tx2"/>
              </a:solidFill>
              <a:latin typeface="Times New Roman" charset="0"/>
              <a:ea typeface="Times New Roman" charset="0"/>
            </a:endParaRP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57200" y="1935480"/>
            <a:ext cx="5208905" cy="4794250"/>
          </a:xfrm>
          <a:prstGeom prst="rect">
            <a:avLst/>
          </a:prstGeom>
          <a:solidFill>
            <a:srgbClr val="81DDFF"/>
          </a:solidFill>
        </p:spPr>
        <p:txBody>
          <a:bodyPr vert="horz" wrap="square" lIns="91440" tIns="45720" rIns="91440" bIns="45720" numCol="1" anchor="t">
            <a:normAutofit fontScale="92500" lnSpcReduction="10000"/>
          </a:bodyPr>
          <a:lstStyle/>
          <a:p>
            <a:pPr marL="0" indent="0" algn="just" defTabSz="914400" eaLnBrk="1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3200" b="1" dirty="0" err="1">
                <a:latin typeface="Times New Roman" charset="0"/>
                <a:ea typeface="Times New Roman" charset="0"/>
              </a:rPr>
              <a:t>Coelom</a:t>
            </a:r>
            <a:r>
              <a:rPr lang="en-US" altLang="ko-KR" sz="3200" b="1" dirty="0">
                <a:latin typeface="Times New Roman" charset="0"/>
                <a:ea typeface="Times New Roman" charset="0"/>
              </a:rPr>
              <a:t>:</a:t>
            </a:r>
            <a:endParaRPr lang="ko-KR" altLang="en-US" sz="3200" b="1" dirty="0">
              <a:latin typeface="Times New Roman" charset="0"/>
              <a:ea typeface="Times New Roman" charset="0"/>
            </a:endParaRPr>
          </a:p>
          <a:p>
            <a:pPr marL="274320" indent="-274320" algn="just" defTabSz="914400" eaLnBrk="1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Wingdings 2"/>
              <a:buChar char=""/>
            </a:pPr>
            <a:r>
              <a:rPr lang="en-US" altLang="ko-KR" sz="2700" dirty="0" err="1">
                <a:latin typeface="Times New Roman" charset="0"/>
                <a:ea typeface="Times New Roman" charset="0"/>
              </a:rPr>
              <a:t>Gastrovascular</a:t>
            </a:r>
            <a:r>
              <a:rPr lang="en-US" altLang="ko-KR" sz="2700" dirty="0">
                <a:latin typeface="Times New Roman" charset="0"/>
                <a:ea typeface="Times New Roman" charset="0"/>
              </a:rPr>
              <a:t> cavity or </a:t>
            </a:r>
            <a:r>
              <a:rPr lang="en-US" altLang="ko-KR" sz="2700" dirty="0" err="1">
                <a:latin typeface="Times New Roman" charset="0"/>
                <a:ea typeface="Times New Roman" charset="0"/>
              </a:rPr>
              <a:t>coelenteron</a:t>
            </a:r>
            <a:r>
              <a:rPr lang="en-US" altLang="ko-KR" sz="2700" dirty="0">
                <a:latin typeface="Times New Roman" charset="0"/>
                <a:ea typeface="Times New Roman" charset="0"/>
              </a:rPr>
              <a:t>.</a:t>
            </a:r>
            <a:endParaRPr lang="ko-KR" altLang="en-US" sz="2700" dirty="0">
              <a:latin typeface="Times New Roman" charset="0"/>
              <a:ea typeface="Times New Roman" charset="0"/>
            </a:endParaRPr>
          </a:p>
          <a:p>
            <a:pPr marL="0" indent="0" algn="just" defTabSz="914400" eaLnBrk="1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3200" b="1" dirty="0">
                <a:latin typeface="Times New Roman" charset="0"/>
                <a:ea typeface="Times New Roman" charset="0"/>
              </a:rPr>
              <a:t>Nematocyst:</a:t>
            </a:r>
            <a:endParaRPr lang="ko-KR" altLang="en-US" sz="3200" b="1" dirty="0">
              <a:latin typeface="Times New Roman" charset="0"/>
              <a:ea typeface="Times New Roman" charset="0"/>
            </a:endParaRPr>
          </a:p>
          <a:p>
            <a:pPr marL="274320" indent="-274320" algn="just" defTabSz="914400" eaLnBrk="1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Wingdings 2"/>
              <a:buChar char=""/>
            </a:pPr>
            <a:r>
              <a:rPr lang="en-US" altLang="ko-KR" sz="2700" dirty="0">
                <a:latin typeface="Times New Roman" charset="0"/>
                <a:ea typeface="Times New Roman" charset="0"/>
              </a:rPr>
              <a:t>Organ for capturing and paralyzing pray, present in tentacles.</a:t>
            </a:r>
            <a:endParaRPr lang="ko-KR" altLang="en-US" sz="2700" dirty="0">
              <a:latin typeface="Times New Roman" charset="0"/>
              <a:ea typeface="Times New Roman" charset="0"/>
            </a:endParaRPr>
          </a:p>
          <a:p>
            <a:pPr marL="0" indent="0" algn="just" defTabSz="914400" eaLnBrk="1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3500" b="1" dirty="0">
                <a:latin typeface="Times New Roman" charset="0"/>
                <a:ea typeface="Times New Roman" charset="0"/>
              </a:rPr>
              <a:t>Nutrition:</a:t>
            </a:r>
            <a:endParaRPr lang="ko-KR" altLang="en-US" sz="3500" b="1" dirty="0">
              <a:latin typeface="Times New Roman" charset="0"/>
              <a:ea typeface="Times New Roman" charset="0"/>
            </a:endParaRPr>
          </a:p>
          <a:p>
            <a:pPr marL="274320" indent="-274320" algn="just" defTabSz="914400" eaLnBrk="1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Wingdings 2"/>
              <a:buChar char=""/>
            </a:pPr>
            <a:r>
              <a:rPr lang="en-US" altLang="ko-KR" sz="2700" dirty="0" err="1">
                <a:latin typeface="Times New Roman" charset="0"/>
                <a:ea typeface="Times New Roman" charset="0"/>
              </a:rPr>
              <a:t>Holozoic</a:t>
            </a:r>
            <a:endParaRPr lang="ko-KR" altLang="en-US" sz="2700" dirty="0">
              <a:latin typeface="Times New Roman" charset="0"/>
              <a:ea typeface="Times New Roman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716905" y="2086610"/>
            <a:ext cx="3166745" cy="45694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457200" y="704215"/>
            <a:ext cx="8230870" cy="1144270"/>
          </a:xfrm>
          <a:prstGeom prst="rect">
            <a:avLst/>
          </a:prstGeom>
        </p:spPr>
        <p:txBody>
          <a:bodyPr vert="horz" wrap="square" lIns="0" tIns="45720" rIns="0" bIns="0" numCol="1" anchor="b">
            <a:normAutofit/>
          </a:bodyPr>
          <a:lstStyle/>
          <a:p>
            <a:pPr marL="0" indent="0" algn="l" defTabSz="9144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5000" b="1" dirty="0" smtClean="0">
                <a:ln w="9525" cap="flat" cmpd="sng">
                  <a:noFill/>
                  <a:prstDash/>
                </a:ln>
                <a:solidFill>
                  <a:schemeClr val="tx2"/>
                </a:solidFill>
                <a:latin typeface="Times New Roman" charset="0"/>
                <a:ea typeface="Times New Roman" charset="0"/>
              </a:rPr>
              <a:t>Cont...</a:t>
            </a:r>
            <a:endParaRPr lang="ko-KR" altLang="en-US" sz="5000" b="1" dirty="0">
              <a:ln w="9525" cap="flat" cmpd="sng">
                <a:noFill/>
                <a:prstDash/>
              </a:ln>
              <a:solidFill>
                <a:schemeClr val="tx2"/>
              </a:solidFill>
              <a:latin typeface="Times New Roman" charset="0"/>
              <a:ea typeface="Times New Roman" charset="0"/>
            </a:endParaRP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57200" y="1935480"/>
            <a:ext cx="8232140" cy="4391660"/>
          </a:xfrm>
          <a:prstGeom prst="rect">
            <a:avLst/>
          </a:prstGeom>
          <a:solidFill>
            <a:srgbClr val="81DDFF"/>
          </a:solidFill>
        </p:spPr>
        <p:txBody>
          <a:bodyPr vert="horz" wrap="square" lIns="91440" tIns="45720" rIns="91440" bIns="45720" numCol="1" anchor="t">
            <a:normAutofit/>
          </a:bodyPr>
          <a:lstStyle/>
          <a:p>
            <a:pPr marL="0" indent="0" algn="l" defTabSz="91440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3200" b="1">
                <a:latin typeface="Times New Roman" charset="0"/>
                <a:ea typeface="Times New Roman" charset="0"/>
              </a:rPr>
              <a:t>Respiration And Excretion:</a:t>
            </a:r>
            <a:endParaRPr lang="ko-KR" altLang="en-US" sz="3200" b="1">
              <a:latin typeface="Times New Roman" charset="0"/>
              <a:ea typeface="Times New Roman" charset="0"/>
            </a:endParaRPr>
          </a:p>
          <a:p>
            <a:pPr marL="274320" indent="-274320" algn="l" defTabSz="91440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 2"/>
              <a:buChar char=""/>
            </a:pPr>
            <a:r>
              <a:rPr lang="en-US" altLang="ko-KR" sz="2600">
                <a:latin typeface="NanumGothic" charset="0"/>
                <a:ea typeface="Times New Roman" charset="0"/>
              </a:rPr>
              <a:t>Respiration and excretion are accomplished by simple diffusion.</a:t>
            </a:r>
            <a:endParaRPr lang="ko-KR" altLang="en-US" sz="2600">
              <a:latin typeface="NanumGothic" charset="0"/>
              <a:ea typeface="Times New Roman" charset="0"/>
            </a:endParaRPr>
          </a:p>
          <a:p>
            <a:pPr marL="0" indent="0" algn="l" defTabSz="91440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3200" b="1">
                <a:latin typeface="Times New Roman" charset="0"/>
                <a:ea typeface="Times New Roman" charset="0"/>
              </a:rPr>
              <a:t>Circulatory System:</a:t>
            </a:r>
            <a:endParaRPr lang="ko-KR" altLang="en-US" sz="3200" b="1">
              <a:latin typeface="Times New Roman" charset="0"/>
              <a:ea typeface="Times New Roman" charset="0"/>
            </a:endParaRPr>
          </a:p>
          <a:p>
            <a:pPr marL="274320" indent="-274320" algn="l" defTabSz="91440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 2"/>
              <a:buChar char=""/>
            </a:pPr>
            <a:r>
              <a:rPr lang="en-US" altLang="ko-KR" sz="2600">
                <a:latin typeface="Times New Roman" charset="0"/>
                <a:ea typeface="Times New Roman" charset="0"/>
              </a:rPr>
              <a:t>Absent.</a:t>
            </a:r>
            <a:endParaRPr lang="ko-KR" altLang="en-US" sz="2600">
              <a:latin typeface="Times New Roman" charset="0"/>
              <a:ea typeface="Times New Roman" charset="0"/>
            </a:endParaRPr>
          </a:p>
          <a:p>
            <a:pPr marL="0" indent="0" algn="l" defTabSz="91440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3200" b="1">
                <a:latin typeface="Times New Roman" charset="0"/>
                <a:ea typeface="Times New Roman" charset="0"/>
              </a:rPr>
              <a:t>Nervous System:</a:t>
            </a:r>
            <a:endParaRPr lang="ko-KR" altLang="en-US" sz="3200" b="1">
              <a:latin typeface="Times New Roman" charset="0"/>
              <a:ea typeface="Times New Roman" charset="0"/>
            </a:endParaRPr>
          </a:p>
          <a:p>
            <a:pPr marL="274320" indent="-274320" algn="l" defTabSz="91440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 2"/>
              <a:buChar char=""/>
            </a:pPr>
            <a:r>
              <a:rPr lang="en-US" altLang="ko-KR" sz="2600">
                <a:latin typeface="Times New Roman" charset="0"/>
                <a:ea typeface="Times New Roman" charset="0"/>
              </a:rPr>
              <a:t>Poorly developed.</a:t>
            </a:r>
            <a:endParaRPr lang="ko-KR" altLang="en-US" sz="2600">
              <a:latin typeface="Times New Roman" charset="0"/>
              <a:ea typeface="Times New Roman" charset="0"/>
            </a:endParaRPr>
          </a:p>
          <a:p>
            <a:pPr marL="274320" indent="-274320" algn="l" defTabSz="91440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/>
              <a:buChar char=""/>
            </a:pPr>
            <a:endParaRPr lang="ko-KR" altLang="en-US" sz="2600">
              <a:latin typeface="Times New Roman" charset="0"/>
              <a:ea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Pages>28</Pages>
  <Words>855</Words>
  <Characters>0</Characters>
  <Application>Microsoft Office PowerPoint</Application>
  <DocSecurity>0</DocSecurity>
  <PresentationFormat>On-screen Show (4:3)</PresentationFormat>
  <Lines>0</Lines>
  <Paragraphs>162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Flow</vt:lpstr>
      <vt:lpstr>Slide 1</vt:lpstr>
      <vt:lpstr>Slide 2</vt:lpstr>
      <vt:lpstr>            Phylum Cnidaria</vt:lpstr>
      <vt:lpstr>    Introduction:</vt:lpstr>
      <vt:lpstr> Cont....</vt:lpstr>
      <vt:lpstr> General characteristics:</vt:lpstr>
      <vt:lpstr> Cont....</vt:lpstr>
      <vt:lpstr>  Cont....</vt:lpstr>
      <vt:lpstr>Cont...</vt:lpstr>
      <vt:lpstr>Cont...</vt:lpstr>
      <vt:lpstr> Polymorphism:</vt:lpstr>
      <vt:lpstr>  Polyp:</vt:lpstr>
      <vt:lpstr> Medusa:</vt:lpstr>
      <vt:lpstr> Polymorphism in Coelenterata:</vt:lpstr>
      <vt:lpstr> Body Wall:</vt:lpstr>
      <vt:lpstr>Cont....</vt:lpstr>
      <vt:lpstr>Cont....</vt:lpstr>
      <vt:lpstr>   Cnidocyte structure and nematocyte diacharge:</vt:lpstr>
      <vt:lpstr>Slide 19</vt:lpstr>
      <vt:lpstr>Cont...</vt:lpstr>
      <vt:lpstr>Mode of Nutrition:</vt:lpstr>
      <vt:lpstr> Body Structure:</vt:lpstr>
      <vt:lpstr> Nervous System:</vt:lpstr>
      <vt:lpstr> Reproduction:</vt:lpstr>
      <vt:lpstr> Cont.....</vt:lpstr>
      <vt:lpstr> Life Cycle of Cnidarians:</vt:lpstr>
      <vt:lpstr>Life Cycle</vt:lpstr>
    </vt:vector>
  </TitlesOfParts>
  <LinksUpToDate>false</LinksUpToDate>
  <CharactersWithSpaces>0</CharactersWithSpaces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10</cp:revision>
  <dcterms:modified xsi:type="dcterms:W3CDTF">2020-05-20T12:06:55Z</dcterms:modified>
</cp:coreProperties>
</file>