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4" r:id="rId14"/>
    <p:sldId id="282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94803" autoAdjust="0"/>
  </p:normalViewPr>
  <p:slideViewPr>
    <p:cSldViewPr snapToGrid="0">
      <p:cViewPr varScale="1">
        <p:scale>
          <a:sx n="69" d="100"/>
          <a:sy n="69" d="100"/>
        </p:scale>
        <p:origin x="-76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D20B7C-8A57-46BA-8F31-4FF38673B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755373"/>
            <a:ext cx="10199983" cy="5263289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Unit 2: 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Phylum </a:t>
            </a:r>
            <a:r>
              <a:rPr lang="en-GB" sz="3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Porifera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                       Topic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GB" sz="32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Classification </a:t>
            </a:r>
            <a:r>
              <a:rPr lang="en-GB" sz="3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of  Phylum Porifera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                                       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B.Ed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(Hons) Secondary                                                                                              Semester IV                                                                                                                       Subject: Biology IV (Minor)                                                                                      Course Title: Invertebrates Diversity                                                                     Represented By: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Ms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Sidra Younis                                                                        Department of Education(</a:t>
            </a:r>
            <a:r>
              <a:rPr lang="en-GB" sz="3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Planning and Development)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</a:t>
            </a:r>
            <a:r>
              <a:rPr lang="en-GB" sz="3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3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Lahore College for Women University, Lahore 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CF8EC21-FB2E-4D8E-968D-D3493C9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3761" y="6387151"/>
            <a:ext cx="5476851" cy="45719"/>
          </a:xfrm>
        </p:spPr>
        <p:txBody>
          <a:bodyPr>
            <a:normAutofit fontScale="25000" lnSpcReduction="20000"/>
          </a:bodyPr>
          <a:lstStyle/>
          <a:p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7318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4E4307-9C27-4A87-9301-B986CAB2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AMPHIBLASTULA: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185030-0022-4A5A-A4E2-2478E94E7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58" y="2292625"/>
            <a:ext cx="5353878" cy="43599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poriferan (sponge) larva in which the area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flagellated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 is equal to the area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non-flagellate</a:t>
            </a:r>
            <a:r>
              <a:rPr lang="en-GB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 metamorphosis the flagellated cells move to the interior and become choanocytes.</a:t>
            </a:r>
            <a:endParaRPr lang="x-none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08CD545-3885-4605-8350-2D115B5DBC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103165" y="3114261"/>
            <a:ext cx="4439478" cy="24516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568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54D904-A373-417F-B1B5-68A8832A7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CONT….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534045-DDE2-4343-9901-15A28D154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40" y="2292625"/>
            <a:ext cx="6294782" cy="4306957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Osculum narrow and placed.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Osculum provided with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oscular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fringe.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Comparatively large collared cells.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Spicules contain more CaCO3 (87%) than Magnesium carbonate. </a:t>
            </a:r>
          </a:p>
          <a:p>
            <a:pPr>
              <a:buFont typeface="Arial" panose="020B0604020202020204" pitchFamily="34" charset="0"/>
              <a:buChar char="•"/>
            </a:pP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49D532E-4589-4230-A32C-5CDE5CF289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617" y="2782957"/>
            <a:ext cx="5247861" cy="3101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57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03485F-0AAB-4065-B1AC-4D6DC259A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CONT....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0716B0-6A3F-4B33-8815-37669D6C2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327516" cy="37973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Megascleres are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monaxon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triaxon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tetraxon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Spicules are structural elements found in most sponges. They provide structural support and deter predators.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spicules that are visible to the naked eye are referred to as megascleres,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Smaller, microscopic ones are termed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microscleres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355628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8B48CB-ABF5-400E-9176-D4F94EC88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CONT....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33FC4C5-16B7-45F4-ABC7-D36C5DDCC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26" y="2332383"/>
            <a:ext cx="5976731" cy="43467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Canal system is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asconoid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syconoid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leuconoid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Asconoid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type of canal system is found only in the class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Calcarea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Sycnoid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ascnoid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water canal system generally have a radial symmetry(like star fish).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Leucnoid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water canal system has an asymmetrical body shape, they lack symmetry.</a:t>
            </a:r>
          </a:p>
          <a:p>
            <a:pPr>
              <a:buFont typeface="Arial" panose="020B0604020202020204" pitchFamily="34" charset="0"/>
              <a:buChar char="•"/>
            </a:pPr>
            <a:endParaRPr lang="x-none" dirty="0"/>
          </a:p>
        </p:txBody>
      </p:sp>
      <p:pic>
        <p:nvPicPr>
          <p:cNvPr id="1026" name="Picture 2" descr="C:\Users\User\Desktop\Three+Sponge+Body+Typ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98335" y="2339558"/>
            <a:ext cx="5414991" cy="38522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07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DA47BB-DF71-4DCB-9433-1E5ACC581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268" y="790788"/>
            <a:ext cx="8761413" cy="706964"/>
          </a:xfrm>
        </p:spPr>
        <p:txBody>
          <a:bodyPr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CLASS CALCAREA: </a:t>
            </a:r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phylum-porifera-17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5109" y="2259874"/>
            <a:ext cx="8961120" cy="4415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3016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FED4BE-40FF-4964-BACF-9A88F14A8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HEXACTINELLIDA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8C2285-4A85-4F4C-84AC-169396A4A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662" y="2305877"/>
            <a:ext cx="10880034" cy="443947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Glass sponges.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Hexactinellida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sponges are sponges with a skeleton made of four- and/or six-pointed siliceous spicules.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Moderate(Medium)size.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Habitat: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marine forms, living in deep water.</a:t>
            </a:r>
          </a:p>
          <a:p>
            <a:pPr>
              <a:buFont typeface="Arial" panose="020B0604020202020204" pitchFamily="34" charset="0"/>
              <a:buChar char="•"/>
            </a:pP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381120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5E6141-63EA-49F6-82FE-143BB5B5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CONT....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BA9563-C169-415D-943B-F944551B5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922" y="2372139"/>
            <a:ext cx="10800521" cy="4373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Skeleton: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Made up of six –rayed siliceous spicules.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sized sponge and on average 10 to 30 cm in height, live mainly in the deep waters of sea.</a:t>
            </a:r>
          </a:p>
          <a:p>
            <a:pPr>
              <a:buFont typeface="Arial" panose="020B0604020202020204" pitchFamily="34" charset="0"/>
              <a:buChar char="•"/>
            </a:pP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81F212E-9165-43BB-92E9-DDCD1741C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791" y="3876685"/>
            <a:ext cx="5398240" cy="27030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888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D02F09-15A4-41AE-B823-34061A8E5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CONT….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DC6028-2F88-4729-8695-5AB1D7CCD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18" y="2358887"/>
            <a:ext cx="5870712" cy="4333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en-GB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e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vase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in shape.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Lives in colonies or solitarily.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 development includes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trichemella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larva.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Choanocytes restricted to finger-like simple or folded chambers.</a:t>
            </a:r>
          </a:p>
          <a:p>
            <a:pPr>
              <a:buFont typeface="Arial" panose="020B0604020202020204" pitchFamily="34" charset="0"/>
              <a:buChar char="•"/>
            </a:pP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CFB799-FB7E-47F3-933F-CD7768B94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09" y="2812492"/>
            <a:ext cx="4186944" cy="34262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27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4F34D4-1062-479E-B95C-4380B7D4A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CONT....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ED0195-F441-4554-BD38-7ABFE5786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661" y="2305878"/>
            <a:ext cx="10866781" cy="437321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 encloses a spongocoel (- atrium) which opens by a wide osculum.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Canal system may be either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syconoid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leuconoid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type.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There is no cellular dermal epithelium.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Dermal epithelium is made up of closely packed epithelial cells, and the dermis, made of dense, irregular connective tissue that houses blood vessels, hair follicles, sweat glands, and other 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Commonly called “glass sponge”.</a:t>
            </a:r>
          </a:p>
          <a:p>
            <a:pPr>
              <a:buFont typeface="Arial" panose="020B0604020202020204" pitchFamily="34" charset="0"/>
              <a:buChar char="•"/>
            </a:pP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82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D88413-CD1B-4A07-A9E6-62C7BA385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OF CLASS HEXACTINELLIDA: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21A355B-9165-48D1-9119-74D698473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295" y="2855291"/>
            <a:ext cx="6484210" cy="341630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="" xmlns:a16="http://schemas.microsoft.com/office/drawing/2014/main" id="{5573E7B0-EACF-4D61-A3BA-06A1EA36829F}"/>
              </a:ext>
            </a:extLst>
          </p:cNvPr>
          <p:cNvSpPr/>
          <p:nvPr/>
        </p:nvSpPr>
        <p:spPr>
          <a:xfrm>
            <a:off x="887896" y="3551583"/>
            <a:ext cx="2729947" cy="233274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Example: Euplectella (Venus’s flower basket), Hyalonema(Glass rope Sponge).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492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255AD8-B749-46A7-B2A8-4EF3A7DCE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Phylum Porifera: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7C7495A-EDA8-4649-AF80-655E61D4D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838" y="2358611"/>
            <a:ext cx="8464323" cy="4175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71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D38401-384E-4A03-A049-B89A83C9B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DESMOSPONGIE: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86698F-3327-4BFA-86E9-2B873245F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904" y="2345635"/>
            <a:ext cx="11039061" cy="437321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sponges of this class are large sized.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Habitat: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Lives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marine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or brackish water or in the fresh water forms.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Skeleton: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Made up of siliceous spicules or springing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fibres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both or none.</a:t>
            </a:r>
          </a:p>
          <a:p>
            <a:pPr>
              <a:buFont typeface="Arial" panose="020B0604020202020204" pitchFamily="34" charset="0"/>
              <a:buChar char="•"/>
            </a:pP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054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736B5A-CD30-4DDF-AE8D-ADCE32CF3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CONT....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AA40FD-216C-4B86-87F3-F7641AC43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18" y="2345635"/>
            <a:ext cx="10840278" cy="435996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Lives in colonies or they may either live solitarily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 Organization: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leuconoid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type.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includes </a:t>
            </a:r>
            <a:r>
              <a:rPr lang="en-GB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Paremchymula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Coloration: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Brilliant coloration in most species, for the presence of pigment granules within amoebocytes.</a:t>
            </a:r>
          </a:p>
          <a:p>
            <a:pPr>
              <a:buFont typeface="Arial" panose="020B0604020202020204" pitchFamily="34" charset="0"/>
              <a:buChar char="•"/>
            </a:pPr>
            <a:endParaRPr lang="x-none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255BE1C-019C-4AA3-B6BC-D0F5186C5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295" y="2782956"/>
            <a:ext cx="4146317" cy="24783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300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19A0A5-1D94-41E4-9B53-1C42C17F0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CONT....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340D115-A924-415B-891A-B5639803E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652" y="2319129"/>
            <a:ext cx="11171583" cy="429370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Flagellated chambers small and rounded.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Freshwater species have contractile vacuoles used for elimination of water from the cells.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Canal system of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leuconoid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type only. The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leuconoid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type canal system is derived from a larval canal system of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leuconoid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type only.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leuconoid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type canal system is derived from a larval stage, called the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rhagon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type which does not occur in any adult animals.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(Demospongiae) live in galleries in shells of mollusks, in corals, in limestone, and in other calcareous materials.</a:t>
            </a:r>
          </a:p>
          <a:p>
            <a:pPr>
              <a:buFont typeface="Arial" panose="020B0604020202020204" pitchFamily="34" charset="0"/>
              <a:buChar char="•"/>
            </a:pPr>
            <a:endParaRPr lang="x-none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467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EBFFB3-55D1-4195-B71E-BA5DD6729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026677"/>
            <a:ext cx="8761413" cy="706964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OF CLASS DESMOSPONGIE: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BF2A2F6D-8B3C-4D57-AF39-9E8AE8129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191" y="2661644"/>
            <a:ext cx="6762130" cy="376959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F62B7EFD-4B35-4DE7-BF29-E53F143EE1FF}"/>
              </a:ext>
            </a:extLst>
          </p:cNvPr>
          <p:cNvSpPr/>
          <p:nvPr/>
        </p:nvSpPr>
        <p:spPr>
          <a:xfrm>
            <a:off x="371060" y="2491409"/>
            <a:ext cx="3750365" cy="180229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Euspongia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(Bath sponge),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Cliona, 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Spongilla (Fresh water sponge)</a:t>
            </a:r>
          </a:p>
        </p:txBody>
      </p:sp>
    </p:spTree>
    <p:extLst>
      <p:ext uri="{BB962C8B-B14F-4D97-AF65-F5344CB8AC3E}">
        <p14:creationId xmlns="" xmlns:p14="http://schemas.microsoft.com/office/powerpoint/2010/main" val="101112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EE6392-5183-48CF-95CD-19CC8AE44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38200"/>
            <a:ext cx="8761413" cy="706964"/>
          </a:xfrm>
        </p:spPr>
        <p:txBody>
          <a:bodyPr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INTRODUCTION: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C3B23E-622A-4204-866D-FA8FEBA6E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09" y="2385392"/>
            <a:ext cx="7752522" cy="4214191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500 living species of sponges in phylum Porifera.  All adult sponges are sessile.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Grouped into three classes depending upon their nature(Skeleton).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Lives in both marine and freshwater forms.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Sponges are simple invertebrate animals that live in aquatic habitats.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sponge species grow upright in branching tree-like or tubular vase-like.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of the small sponges that hide under rocks or live on coral reefs are colored in vivid hues of red, yellow, orange, purple.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live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upto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depth of 8500 m in the sea.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BB39B58-733D-4D49-A378-193BD9C615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0020" y="2670313"/>
            <a:ext cx="2336606" cy="39292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964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9AE55A-45DE-4617-9B2D-B1D83218D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CONT...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3EA8165-7E65-413A-9D15-959906D4E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14" y="2345635"/>
            <a:ext cx="10919790" cy="4333461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Generally flourish in warm waters.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varies from few cm to several meters.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respiratory system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circulatory system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Macroscopic </a:t>
            </a:r>
          </a:p>
          <a:p>
            <a:pPr>
              <a:buFont typeface="Arial" panose="020B0604020202020204" pitchFamily="34" charset="0"/>
              <a:buChar char="•"/>
            </a:pPr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43C1E0-77EE-49E3-A366-E1C2A6D25D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904" y="3574294"/>
            <a:ext cx="4498305" cy="24660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220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1978E1-D4DC-4438-87C1-3BBA0CDD8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CONT....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686364FB-33CD-4917-8C28-602AD507A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08" y="2319130"/>
            <a:ext cx="11638425" cy="4412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882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3F9B7-2F5F-47CF-98B2-A005883D3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CONT....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A67624-52E2-49CD-8871-6004C673E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922" y="2345635"/>
            <a:ext cx="5049078" cy="4280452"/>
          </a:xfrm>
        </p:spPr>
        <p:txBody>
          <a:bodyPr/>
          <a:lstStyle/>
          <a:p>
            <a:pPr lvl="0">
              <a:lnSpc>
                <a:spcPct val="150000"/>
              </a:lnSpc>
              <a:buClr>
                <a:srgbClr val="1E5155">
                  <a:lumMod val="40000"/>
                  <a:lumOff val="60000"/>
                </a:srgbClr>
              </a:buClr>
            </a:pP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 phylum Porifera has four classes, namely the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Calcarea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Demospongiae,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Hexactinellida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Exclusively marine, calcareous sponges  inhabit shallow waters. They are often small and  vase-like form.</a:t>
            </a:r>
          </a:p>
          <a:p>
            <a:pPr lvl="0">
              <a:lnSpc>
                <a:spcPct val="150000"/>
              </a:lnSpc>
              <a:buClr>
                <a:srgbClr val="1E5155">
                  <a:lumMod val="40000"/>
                  <a:lumOff val="60000"/>
                </a:srgbClr>
              </a:buClr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295EB9-F743-45AD-A4AE-1E79EFFDFF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044" y="2904052"/>
            <a:ext cx="5579414" cy="31260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357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DCB24B-DA27-4430-A926-7C7A1D705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CALCAREA: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A3254D-8CE8-4206-9B44-8359724A7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74" y="2345635"/>
            <a:ext cx="10999304" cy="439972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Sponges of this class are small.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Habitat: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Lives in marine forms living in shallow waters.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Skeleton: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Skeleton is made up of calcareous spicules.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 Shape: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be cylindrical or vase like.</a:t>
            </a:r>
          </a:p>
          <a:p>
            <a:pPr>
              <a:buFont typeface="Arial" panose="020B0604020202020204" pitchFamily="34" charset="0"/>
              <a:buChar char="•"/>
            </a:pPr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81D43DE-0140-4297-958D-ADE0D4FF22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664" y="2249995"/>
            <a:ext cx="3249257" cy="2358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E8131B-EA94-495A-BAA3-13B454D727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665" y="4874945"/>
            <a:ext cx="3249256" cy="18704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666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9E2CFD-5566-4804-BBB9-764B0D8CA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CONT....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26E0A0-A62E-471D-A433-FCB7200B0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410" y="2279374"/>
            <a:ext cx="11052312" cy="457862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Colonies: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They may either live in colonies or solitarily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 Organization: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 organization may be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asconoid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syconoid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leuconoid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includes coeloblastula or amphiblastula larva</a:t>
            </a:r>
          </a:p>
          <a:p>
            <a:pPr>
              <a:buFont typeface="Arial" panose="020B0604020202020204" pitchFamily="34" charset="0"/>
              <a:buChar char="•"/>
            </a:pP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99504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27B700-44AE-44DD-9E69-13E11DB39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COELOBLASTULA: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5D7520-F7D8-4B8C-A516-AAE2FE626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671" y="2332383"/>
            <a:ext cx="5062330" cy="44129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Coeloblastula is an embryonic stage of blastula.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us a characteristic of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Coelenterata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formed as a result of complete cleavage(division or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spliting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6C7D9E7-E3F3-4985-8CEA-4928762BD4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715" y="2539819"/>
            <a:ext cx="2528286" cy="37524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185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{1FB69762-73F9-4771-9D11-352D4497B8C8}tf02900722</Template>
  <TotalTime>94</TotalTime>
  <Words>692</Words>
  <Application>Microsoft Office PowerPoint</Application>
  <PresentationFormat>Custom</PresentationFormat>
  <Paragraphs>108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Ion Boardroom</vt:lpstr>
      <vt:lpstr>Unit 2:  Phylum Porifera                                                                             Topic: Classification of  Phylum Porifera                                                                                              B.Ed (Hons) Secondary                                                                                              Semester IV                                                                                                                       Subject: Biology IV (Minor)                                                                                      Course Title: Invertebrates Diversity                                                                     Represented By: Ms Sidra Younis                                                                        Department of Education(Planning and Development)                                           Lahore College for Women University, Lahore </vt:lpstr>
      <vt:lpstr>Classification of Phylum Porifera:</vt:lpstr>
      <vt:lpstr>INTRODUCTION:</vt:lpstr>
      <vt:lpstr>CONT...</vt:lpstr>
      <vt:lpstr>CONT....</vt:lpstr>
      <vt:lpstr>CONT....</vt:lpstr>
      <vt:lpstr>CLASS CALCAREA:</vt:lpstr>
      <vt:lpstr>CONT....</vt:lpstr>
      <vt:lpstr>COELOBLASTULA:</vt:lpstr>
      <vt:lpstr>AMPHIBLASTULA:</vt:lpstr>
      <vt:lpstr>CONT….</vt:lpstr>
      <vt:lpstr>CONT....</vt:lpstr>
      <vt:lpstr>CONT....</vt:lpstr>
      <vt:lpstr>EXAMPLE OF CLASS CALCAREA: </vt:lpstr>
      <vt:lpstr>CLASS HEXACTINELLIDA</vt:lpstr>
      <vt:lpstr>CONT....</vt:lpstr>
      <vt:lpstr>CONT….</vt:lpstr>
      <vt:lpstr>CONT....</vt:lpstr>
      <vt:lpstr>EXAMPLES OF CLASS HEXACTINELLIDA:</vt:lpstr>
      <vt:lpstr>CLASS DESMOSPONGIE:</vt:lpstr>
      <vt:lpstr>CONT....</vt:lpstr>
      <vt:lpstr>CONT....</vt:lpstr>
      <vt:lpstr>EXAMPLES OF CLASS DESMOSPONGIE: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10                                                                                                                                 Unit 1:  Phylum Porifera                                                                             Topic:Classification of  Phylum Porifera                                                                                              B.Ed (Hons) Secondary                                                                                              Semester IV                                                                                                                       Subject: Biology IV (Minor)                                                                                      Course Title: Invertebrates Diversity                                                                     Represented By: Ms Sidra Younis                                                                        Department of Education(Planning and Development)                                           Lahore College for Women University, Lahore</dc:title>
  <dc:creator>blah</dc:creator>
  <cp:lastModifiedBy>User</cp:lastModifiedBy>
  <cp:revision>25</cp:revision>
  <dcterms:created xsi:type="dcterms:W3CDTF">2020-04-16T13:36:47Z</dcterms:created>
  <dcterms:modified xsi:type="dcterms:W3CDTF">2020-05-20T11:56:05Z</dcterms:modified>
</cp:coreProperties>
</file>