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9" r:id="rId4"/>
    <p:sldId id="260" r:id="rId5"/>
    <p:sldId id="262" r:id="rId6"/>
    <p:sldId id="261"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77CA7-240C-49B4-BC0A-F5E3886A3A92}" type="datetimeFigureOut">
              <a:rPr lang="en-US" smtClean="0"/>
              <a:pPr/>
              <a:t>8/18/2020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12FCD6-CE5D-4739-BBFD-D8875CFF9C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12FCD6-CE5D-4739-BBFD-D8875CFF9C8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 xmlns:p14="http://schemas.microsoft.com/office/powerpoint/2010/main" val="159141360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 xmlns:p14="http://schemas.microsoft.com/office/powerpoint/2010/main" val="299149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 xmlns:p14="http://schemas.microsoft.com/office/powerpoint/2010/main" val="250238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 xmlns:p14="http://schemas.microsoft.com/office/powerpoint/2010/main" val="278954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 xmlns:p14="http://schemas.microsoft.com/office/powerpoint/2010/main" val="26754276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 xmlns:p14="http://schemas.microsoft.com/office/powerpoint/2010/main" val="397505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 xmlns:p14="http://schemas.microsoft.com/office/powerpoint/2010/main" val="133371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 xmlns:p14="http://schemas.microsoft.com/office/powerpoint/2010/main" val="107038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8/18/2020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extLst>
      <p:ext uri="{BB962C8B-B14F-4D97-AF65-F5344CB8AC3E}">
        <p14:creationId xmlns="" xmlns:p14="http://schemas.microsoft.com/office/powerpoint/2010/main" val="332457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32159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616374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116467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F244E0F-7017-FA48-9666-2D6E9B7CAFE6}"/>
              </a:ext>
            </a:extLst>
          </p:cNvPr>
          <p:cNvSpPr txBox="1"/>
          <p:nvPr/>
        </p:nvSpPr>
        <p:spPr>
          <a:xfrm>
            <a:off x="633813" y="305068"/>
            <a:ext cx="11325733" cy="5078313"/>
          </a:xfrm>
          <a:prstGeom prst="rect">
            <a:avLst/>
          </a:prstGeom>
          <a:noFill/>
        </p:spPr>
        <p:txBody>
          <a:bodyPr wrap="square">
            <a:spAutoFit/>
          </a:bodyPr>
          <a:lstStyle/>
          <a:p>
            <a:pPr algn="ctr"/>
            <a:r>
              <a:rPr lang="en-US" sz="3600" b="1" dirty="0" smtClean="0">
                <a:latin typeface="Times New Roman" pitchFamily="18" charset="0"/>
                <a:cs typeface="Times New Roman" pitchFamily="18" charset="0"/>
              </a:rPr>
              <a:t>Unit 5: </a:t>
            </a:r>
            <a:r>
              <a:rPr lang="en-GB" sz="3600" b="1" dirty="0" smtClean="0">
                <a:latin typeface="Times New Roman" pitchFamily="18" charset="0"/>
                <a:cs typeface="Times New Roman" pitchFamily="18" charset="0"/>
              </a:rPr>
              <a:t>Plant Physiological Processes</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Topic: </a:t>
            </a:r>
            <a:r>
              <a:rPr lang="en-US" sz="3600" b="1" dirty="0" smtClean="0">
                <a:latin typeface="Times New Roman" pitchFamily="18" charset="0"/>
                <a:cs typeface="Times New Roman" pitchFamily="18" charset="0"/>
              </a:rPr>
              <a:t>Dormancy and </a:t>
            </a:r>
            <a:r>
              <a:rPr lang="en-US" sz="3600" b="1" dirty="0" err="1" smtClean="0">
                <a:latin typeface="Times New Roman" pitchFamily="18" charset="0"/>
                <a:cs typeface="Times New Roman" pitchFamily="18" charset="0"/>
              </a:rPr>
              <a:t>Photoperiodism</a:t>
            </a:r>
            <a:r>
              <a:rPr lang="en-US"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B.Ed</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Hons</a:t>
            </a:r>
            <a:r>
              <a:rPr lang="en-US" sz="3600" b="1" dirty="0" smtClean="0">
                <a:latin typeface="Times New Roman" pitchFamily="18" charset="0"/>
                <a:cs typeface="Times New Roman" pitchFamily="18" charset="0"/>
              </a:rPr>
              <a:t>) Secondary</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Semester: III</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Subject: Biology III Minor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Course Title: Plant Physiology and Ecology</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Represented By: Ms Sidra </a:t>
            </a:r>
            <a:r>
              <a:rPr lang="en-US" sz="3600" b="1" dirty="0" err="1" smtClean="0">
                <a:latin typeface="Times New Roman" pitchFamily="18" charset="0"/>
                <a:cs typeface="Times New Roman" pitchFamily="18" charset="0"/>
              </a:rPr>
              <a:t>Younis</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Department of Education (Planning and Development)</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Lahore College For Women University, Lahore</a:t>
            </a:r>
            <a:endParaRPr lang="en-GB" sz="36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01653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732699-EB4A-B74F-9B3F-59C106B716DD}"/>
              </a:ext>
            </a:extLst>
          </p:cNvPr>
          <p:cNvSpPr>
            <a:spLocks noGrp="1"/>
          </p:cNvSpPr>
          <p:nvPr>
            <p:ph type="title"/>
          </p:nvPr>
        </p:nvSpPr>
        <p:spPr>
          <a:xfrm>
            <a:off x="838200" y="228600"/>
            <a:ext cx="10134600" cy="1485900"/>
          </a:xfrm>
        </p:spPr>
        <p:txBody>
          <a:bodyPr anchor="ctr">
            <a:normAutofit/>
          </a:bodyPr>
          <a:lstStyle/>
          <a:p>
            <a:pPr algn="ctr"/>
            <a:r>
              <a:rPr lang="en-GB" sz="4000" b="1" dirty="0" smtClean="0">
                <a:latin typeface="Times New Roman" pitchFamily="18" charset="0"/>
                <a:ea typeface="Eras Medium ITC" panose="02000000000000000000" pitchFamily="2" charset="0"/>
                <a:cs typeface="Times New Roman" pitchFamily="18" charset="0"/>
              </a:rPr>
              <a:t>Seed Dormancy</a:t>
            </a: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 xmlns:a16="http://schemas.microsoft.com/office/drawing/2014/main" id="{590BCE4E-0B07-4D44-8B18-E3E8B7C6D3E5}"/>
              </a:ext>
            </a:extLst>
          </p:cNvPr>
          <p:cNvSpPr>
            <a:spLocks noGrp="1"/>
          </p:cNvSpPr>
          <p:nvPr>
            <p:ph idx="1"/>
          </p:nvPr>
        </p:nvSpPr>
        <p:spPr>
          <a:xfrm>
            <a:off x="914400" y="1295400"/>
            <a:ext cx="10896600" cy="5257800"/>
          </a:xfrm>
        </p:spPr>
        <p:txBody>
          <a:bodyPr anchor="t">
            <a:noAutofit/>
          </a:bodyPr>
          <a:lstStyle/>
          <a:p>
            <a:r>
              <a:rPr lang="en-US" sz="2800" dirty="0" smtClean="0"/>
              <a:t>Seed dormancy can be defined as the state or a condition in which seeds are prevented from germinating even under the </a:t>
            </a:r>
            <a:r>
              <a:rPr lang="en-US" sz="2800" dirty="0" err="1" smtClean="0"/>
              <a:t>favourable</a:t>
            </a:r>
            <a:r>
              <a:rPr lang="en-US" sz="2800" dirty="0" smtClean="0"/>
              <a:t> environmental conditions for germination including, temperature, water, light, gas, seed coats, and other mechanical restrictions.</a:t>
            </a:r>
          </a:p>
          <a:p>
            <a:r>
              <a:rPr lang="en-US" sz="2800" dirty="0" smtClean="0"/>
              <a:t>The main reason behind these conditions is that they require a period of rest before being capable of germination. These conditions may vary from days to months and even years. These conditions are the combination of light, water, heat, gases, seed coats and hormone structures.</a:t>
            </a:r>
          </a:p>
          <a:p>
            <a:pPr marL="0" indent="0" algn="ctr">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70384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732699-EB4A-B74F-9B3F-59C106B716DD}"/>
              </a:ext>
            </a:extLst>
          </p:cNvPr>
          <p:cNvSpPr>
            <a:spLocks noGrp="1"/>
          </p:cNvSpPr>
          <p:nvPr>
            <p:ph type="title"/>
          </p:nvPr>
        </p:nvSpPr>
        <p:spPr>
          <a:xfrm>
            <a:off x="838200" y="228600"/>
            <a:ext cx="10134600" cy="609600"/>
          </a:xfrm>
        </p:spPr>
        <p:txBody>
          <a:bodyPr anchor="ctr">
            <a:normAutofit fontScale="90000"/>
          </a:bodyPr>
          <a:lstStyle/>
          <a:p>
            <a:pPr algn="ctr"/>
            <a:r>
              <a:rPr lang="en-GB" sz="4000" b="1" dirty="0" smtClean="0">
                <a:latin typeface="Times New Roman" pitchFamily="18" charset="0"/>
                <a:ea typeface="Eras Medium ITC" panose="02000000000000000000" pitchFamily="2" charset="0"/>
                <a:cs typeface="Times New Roman" pitchFamily="18" charset="0"/>
              </a:rPr>
              <a:t>Reasons of Seed Dormancy</a:t>
            </a: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 xmlns:a16="http://schemas.microsoft.com/office/drawing/2014/main" id="{590BCE4E-0B07-4D44-8B18-E3E8B7C6D3E5}"/>
              </a:ext>
            </a:extLst>
          </p:cNvPr>
          <p:cNvSpPr>
            <a:spLocks noGrp="1"/>
          </p:cNvSpPr>
          <p:nvPr>
            <p:ph idx="1"/>
          </p:nvPr>
        </p:nvSpPr>
        <p:spPr>
          <a:xfrm>
            <a:off x="914400" y="685800"/>
            <a:ext cx="11049000" cy="6019800"/>
          </a:xfrm>
        </p:spPr>
        <p:txBody>
          <a:bodyPr anchor="t">
            <a:noAutofit/>
          </a:bodyPr>
          <a:lstStyle/>
          <a:p>
            <a:r>
              <a:rPr lang="en-US" sz="2800" dirty="0" smtClean="0"/>
              <a:t>Listed below are the few reasons for the seed dormancy.</a:t>
            </a:r>
          </a:p>
          <a:p>
            <a:r>
              <a:rPr lang="en-US" sz="2800" dirty="0" smtClean="0"/>
              <a:t>Light</a:t>
            </a:r>
          </a:p>
          <a:p>
            <a:r>
              <a:rPr lang="en-US" sz="2800" dirty="0" smtClean="0"/>
              <a:t>Temperature</a:t>
            </a:r>
          </a:p>
          <a:p>
            <a:r>
              <a:rPr lang="en-US" sz="2800" dirty="0" smtClean="0"/>
              <a:t>Hard Seed Coat</a:t>
            </a:r>
          </a:p>
          <a:p>
            <a:r>
              <a:rPr lang="en-US" sz="2800" dirty="0" smtClean="0"/>
              <a:t>Period after ripening</a:t>
            </a:r>
          </a:p>
          <a:p>
            <a:r>
              <a:rPr lang="en-US" sz="2800" dirty="0" smtClean="0"/>
              <a:t>Germination inhibitors</a:t>
            </a:r>
          </a:p>
          <a:p>
            <a:r>
              <a:rPr lang="en-US" sz="2800" dirty="0" smtClean="0"/>
              <a:t>Immaturity of the seed embryo</a:t>
            </a:r>
          </a:p>
          <a:p>
            <a:r>
              <a:rPr lang="en-US" sz="2800" dirty="0" smtClean="0"/>
              <a:t>Impermeability of seed coat to water</a:t>
            </a:r>
          </a:p>
          <a:p>
            <a:r>
              <a:rPr lang="en-US" sz="2800" dirty="0" smtClean="0"/>
              <a:t>Impermeability of  seed coat to oxygen</a:t>
            </a:r>
          </a:p>
          <a:p>
            <a:r>
              <a:rPr lang="en-US" sz="2800" dirty="0" smtClean="0"/>
              <a:t>Mechanically resistant seed coat</a:t>
            </a:r>
          </a:p>
          <a:p>
            <a:r>
              <a:rPr lang="en-US" sz="2800" dirty="0" smtClean="0"/>
              <a:t>Presence of high concentrate solutes</a:t>
            </a:r>
          </a:p>
          <a:p>
            <a:pPr marL="0" indent="0" algn="ctr">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70384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732699-EB4A-B74F-9B3F-59C106B716DD}"/>
              </a:ext>
            </a:extLst>
          </p:cNvPr>
          <p:cNvSpPr>
            <a:spLocks noGrp="1"/>
          </p:cNvSpPr>
          <p:nvPr>
            <p:ph type="title"/>
          </p:nvPr>
        </p:nvSpPr>
        <p:spPr>
          <a:xfrm>
            <a:off x="838200" y="228600"/>
            <a:ext cx="10134600" cy="228600"/>
          </a:xfrm>
        </p:spPr>
        <p:txBody>
          <a:bodyPr anchor="ctr">
            <a:normAutofit fontScale="90000"/>
          </a:bodyPr>
          <a:lstStyle/>
          <a:p>
            <a:pPr algn="ctr"/>
            <a:r>
              <a:rPr lang="en-GB" sz="4000" b="1" dirty="0" smtClean="0">
                <a:latin typeface="Times New Roman" pitchFamily="18" charset="0"/>
                <a:ea typeface="Eras Medium ITC" panose="02000000000000000000" pitchFamily="2" charset="0"/>
                <a:cs typeface="Times New Roman" pitchFamily="18" charset="0"/>
              </a:rPr>
              <a:t>Types of Seed Dormancy</a:t>
            </a: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 xmlns:a16="http://schemas.microsoft.com/office/drawing/2014/main" id="{590BCE4E-0B07-4D44-8B18-E3E8B7C6D3E5}"/>
              </a:ext>
            </a:extLst>
          </p:cNvPr>
          <p:cNvSpPr>
            <a:spLocks noGrp="1"/>
          </p:cNvSpPr>
          <p:nvPr>
            <p:ph idx="1"/>
          </p:nvPr>
        </p:nvSpPr>
        <p:spPr>
          <a:xfrm>
            <a:off x="762000" y="457200"/>
            <a:ext cx="11201400" cy="6400800"/>
          </a:xfrm>
        </p:spPr>
        <p:txBody>
          <a:bodyPr anchor="t">
            <a:noAutofit/>
          </a:bodyPr>
          <a:lstStyle/>
          <a:p>
            <a:r>
              <a:rPr lang="en-US" sz="2800" b="1" dirty="0" smtClean="0"/>
              <a:t>Innate dormancy</a:t>
            </a:r>
            <a:endParaRPr lang="en-US" sz="2800" dirty="0" smtClean="0"/>
          </a:p>
          <a:p>
            <a:r>
              <a:rPr lang="en-US" sz="2800" dirty="0" smtClean="0"/>
              <a:t>It is the condition of seeds which is incapable of germination even if conditions suitable for seedling growth are supplied. This inability to germinate may be due in certain species to the embryo being immature at the time of dispersal.</a:t>
            </a:r>
          </a:p>
          <a:p>
            <a:r>
              <a:rPr lang="en-US" sz="2800" b="1" dirty="0" smtClean="0"/>
              <a:t>Enforced dormancy</a:t>
            </a:r>
            <a:endParaRPr lang="en-US" sz="2800" dirty="0" smtClean="0"/>
          </a:p>
          <a:p>
            <a:r>
              <a:rPr lang="en-US" sz="2800" dirty="0" smtClean="0"/>
              <a:t>It is the condition of seeds which is incapable of germination due to an environmental restraint which includes, an adequate amount of moisture, oxygen, light and a suitable temperature.</a:t>
            </a:r>
          </a:p>
          <a:p>
            <a:r>
              <a:rPr lang="en-US" sz="2800" b="1" dirty="0" smtClean="0"/>
              <a:t>Induced dormancy</a:t>
            </a:r>
            <a:endParaRPr lang="en-US" sz="2800" dirty="0" smtClean="0"/>
          </a:p>
          <a:p>
            <a:r>
              <a:rPr lang="en-US" sz="2800" dirty="0" smtClean="0"/>
              <a:t>This type of seed dormancy occurs when the seed has imbibed water, but has been placed under extremely </a:t>
            </a:r>
            <a:r>
              <a:rPr lang="en-US" sz="2800" dirty="0" err="1" smtClean="0"/>
              <a:t>unfavourable</a:t>
            </a:r>
            <a:r>
              <a:rPr lang="en-US" sz="2800" dirty="0" smtClean="0"/>
              <a:t> conditions for germination. Finally, seed fails to germinate even under more </a:t>
            </a:r>
            <a:r>
              <a:rPr lang="en-US" sz="2800" dirty="0" err="1" smtClean="0"/>
              <a:t>favourable</a:t>
            </a:r>
            <a:r>
              <a:rPr lang="en-US" sz="2800" dirty="0" smtClean="0"/>
              <a:t> conditions.</a:t>
            </a:r>
          </a:p>
          <a:p>
            <a:pPr marL="0" indent="0" algn="ctr">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70384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732699-EB4A-B74F-9B3F-59C106B716DD}"/>
              </a:ext>
            </a:extLst>
          </p:cNvPr>
          <p:cNvSpPr>
            <a:spLocks noGrp="1"/>
          </p:cNvSpPr>
          <p:nvPr>
            <p:ph type="title"/>
          </p:nvPr>
        </p:nvSpPr>
        <p:spPr>
          <a:xfrm>
            <a:off x="838200" y="228600"/>
            <a:ext cx="10134600" cy="228600"/>
          </a:xfrm>
        </p:spPr>
        <p:txBody>
          <a:bodyPr anchor="ctr">
            <a:normAutofit fontScale="90000"/>
          </a:bodyPr>
          <a:lstStyle/>
          <a:p>
            <a:pPr algn="ctr"/>
            <a:r>
              <a:rPr lang="en-GB" sz="4000" b="1" dirty="0" smtClean="0">
                <a:latin typeface="Times New Roman" pitchFamily="18" charset="0"/>
                <a:ea typeface="Eras Medium ITC" panose="02000000000000000000" pitchFamily="2" charset="0"/>
                <a:cs typeface="Times New Roman" pitchFamily="18" charset="0"/>
              </a:rPr>
              <a:t>Treatment to break Seed Dormancy</a:t>
            </a: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 xmlns:a16="http://schemas.microsoft.com/office/drawing/2014/main" id="{590BCE4E-0B07-4D44-8B18-E3E8B7C6D3E5}"/>
              </a:ext>
            </a:extLst>
          </p:cNvPr>
          <p:cNvSpPr>
            <a:spLocks noGrp="1"/>
          </p:cNvSpPr>
          <p:nvPr>
            <p:ph idx="1"/>
          </p:nvPr>
        </p:nvSpPr>
        <p:spPr>
          <a:xfrm>
            <a:off x="685800" y="533400"/>
            <a:ext cx="11506200" cy="6324600"/>
          </a:xfrm>
        </p:spPr>
        <p:txBody>
          <a:bodyPr anchor="t">
            <a:noAutofit/>
          </a:bodyPr>
          <a:lstStyle/>
          <a:p>
            <a:r>
              <a:rPr lang="en-US" sz="2400" b="1" dirty="0" smtClean="0"/>
              <a:t>Seed coat treatment</a:t>
            </a:r>
            <a:endParaRPr lang="en-US" sz="2400" dirty="0" smtClean="0"/>
          </a:p>
          <a:p>
            <a:r>
              <a:rPr lang="en-US" sz="2400" dirty="0" smtClean="0"/>
              <a:t>These treatments make a hard seed coat permeable to water or gases either by softening or cracking. This process is called scarification. The treatment can be either chemical or physical in nature.</a:t>
            </a:r>
          </a:p>
          <a:p>
            <a:r>
              <a:rPr lang="en-US" sz="2400" b="1" dirty="0" smtClean="0"/>
              <a:t>Embryo treatments</a:t>
            </a:r>
            <a:endParaRPr lang="en-US" sz="2400" dirty="0" smtClean="0"/>
          </a:p>
          <a:p>
            <a:r>
              <a:rPr lang="en-US" sz="2400" b="1" dirty="0" smtClean="0"/>
              <a:t>Stratification:</a:t>
            </a:r>
            <a:r>
              <a:rPr lang="en-US" sz="2400" dirty="0" smtClean="0"/>
              <a:t> The incubation of seeds at an appropriate low temperature over a moist layer before transferring to a temperature suitable for germination.</a:t>
            </a:r>
          </a:p>
          <a:p>
            <a:r>
              <a:rPr lang="en-US" sz="2400" b="1" dirty="0" smtClean="0"/>
              <a:t>High-temperature treatment:</a:t>
            </a:r>
            <a:r>
              <a:rPr lang="en-US" sz="2400" dirty="0" smtClean="0"/>
              <a:t> Incubation at 40-50 °C for a few hours to a few days may have an effect in overcoming dormancy in some species. For instance, rice seeds treated with hot water at 40°C for at least 4 hours.</a:t>
            </a:r>
          </a:p>
          <a:p>
            <a:r>
              <a:rPr lang="en-US" sz="2400" b="1" dirty="0" smtClean="0"/>
              <a:t>Chemical treatments</a:t>
            </a:r>
            <a:endParaRPr lang="en-US" sz="2400" dirty="0" smtClean="0"/>
          </a:p>
          <a:p>
            <a:r>
              <a:rPr lang="en-US" sz="2400" dirty="0" smtClean="0"/>
              <a:t>Plant growth regulators or other chemicals can be used in induced germination growth regulators</a:t>
            </a:r>
            <a:r>
              <a:rPr lang="en-US" sz="2800" dirty="0" smtClean="0"/>
              <a:t>.</a:t>
            </a:r>
          </a:p>
        </p:txBody>
      </p:sp>
    </p:spTree>
    <p:extLst>
      <p:ext uri="{BB962C8B-B14F-4D97-AF65-F5344CB8AC3E}">
        <p14:creationId xmlns="" xmlns:p14="http://schemas.microsoft.com/office/powerpoint/2010/main" val="1070384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732699-EB4A-B74F-9B3F-59C106B716DD}"/>
              </a:ext>
            </a:extLst>
          </p:cNvPr>
          <p:cNvSpPr>
            <a:spLocks noGrp="1"/>
          </p:cNvSpPr>
          <p:nvPr>
            <p:ph type="title"/>
          </p:nvPr>
        </p:nvSpPr>
        <p:spPr>
          <a:xfrm>
            <a:off x="838200" y="228600"/>
            <a:ext cx="10134600" cy="228600"/>
          </a:xfrm>
        </p:spPr>
        <p:txBody>
          <a:bodyPr anchor="ctr">
            <a:normAutofit fontScale="90000"/>
          </a:bodyPr>
          <a:lstStyle/>
          <a:p>
            <a:pPr algn="ctr"/>
            <a:r>
              <a:rPr lang="en-GB" sz="4000" b="1" dirty="0" smtClean="0">
                <a:latin typeface="Times New Roman" pitchFamily="18" charset="0"/>
                <a:ea typeface="Eras Medium ITC" panose="02000000000000000000" pitchFamily="2" charset="0"/>
                <a:cs typeface="Times New Roman" pitchFamily="18" charset="0"/>
              </a:rPr>
              <a:t>Importance of Seed Dormancy</a:t>
            </a: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 xmlns:a16="http://schemas.microsoft.com/office/drawing/2014/main" id="{590BCE4E-0B07-4D44-8B18-E3E8B7C6D3E5}"/>
              </a:ext>
            </a:extLst>
          </p:cNvPr>
          <p:cNvSpPr>
            <a:spLocks noGrp="1"/>
          </p:cNvSpPr>
          <p:nvPr>
            <p:ph idx="1"/>
          </p:nvPr>
        </p:nvSpPr>
        <p:spPr>
          <a:xfrm>
            <a:off x="762000" y="457200"/>
            <a:ext cx="11201400" cy="6400800"/>
          </a:xfrm>
        </p:spPr>
        <p:txBody>
          <a:bodyPr anchor="t">
            <a:noAutofit/>
          </a:bodyPr>
          <a:lstStyle/>
          <a:p>
            <a:r>
              <a:rPr lang="en-US" sz="2800" dirty="0" smtClean="0"/>
              <a:t>It follows the storage of seeds for later use by animals and man.</a:t>
            </a:r>
          </a:p>
          <a:p>
            <a:r>
              <a:rPr lang="en-US" sz="2800" dirty="0" smtClean="0"/>
              <a:t>It helps in the dispersal of the seeds through the </a:t>
            </a:r>
            <a:r>
              <a:rPr lang="en-US" sz="2800" dirty="0" err="1" smtClean="0"/>
              <a:t>unfavourable</a:t>
            </a:r>
            <a:r>
              <a:rPr lang="en-US" sz="2800" dirty="0" smtClean="0"/>
              <a:t> environment.</a:t>
            </a:r>
          </a:p>
          <a:p>
            <a:r>
              <a:rPr lang="en-US" sz="2800" dirty="0" smtClean="0"/>
              <a:t>Dormancy induced by the inhibitors present in the seed coats is highly useful to desert plants.</a:t>
            </a:r>
          </a:p>
          <a:p>
            <a:r>
              <a:rPr lang="en-US" sz="2800" dirty="0" smtClean="0"/>
              <a:t>Allows the seeds to continue to be in suspended animation without any harm during cold or high summer temperature and even under drought conditions.</a:t>
            </a:r>
          </a:p>
          <a:p>
            <a:r>
              <a:rPr lang="en-US" sz="2800" dirty="0" smtClean="0"/>
              <a:t>Dormancy helps seeds to remain alive in the soil for several years and provides a continuous source of new plants, even when all the mature plants of the area have died down due to natural disasters.</a:t>
            </a:r>
            <a:endParaRPr lang="en-US" sz="2800" dirty="0"/>
          </a:p>
        </p:txBody>
      </p:sp>
    </p:spTree>
    <p:extLst>
      <p:ext uri="{BB962C8B-B14F-4D97-AF65-F5344CB8AC3E}">
        <p14:creationId xmlns="" xmlns:p14="http://schemas.microsoft.com/office/powerpoint/2010/main" val="1070384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732699-EB4A-B74F-9B3F-59C106B716DD}"/>
              </a:ext>
            </a:extLst>
          </p:cNvPr>
          <p:cNvSpPr>
            <a:spLocks noGrp="1"/>
          </p:cNvSpPr>
          <p:nvPr>
            <p:ph type="title"/>
          </p:nvPr>
        </p:nvSpPr>
        <p:spPr>
          <a:xfrm>
            <a:off x="914400" y="304800"/>
            <a:ext cx="10134600" cy="609600"/>
          </a:xfrm>
        </p:spPr>
        <p:txBody>
          <a:bodyPr anchor="ctr">
            <a:normAutofit fontScale="90000"/>
          </a:bodyPr>
          <a:lstStyle/>
          <a:p>
            <a:pPr algn="ctr"/>
            <a:r>
              <a:rPr lang="en-US" sz="3600" b="1" dirty="0" err="1" smtClean="0"/>
              <a:t>Photoperiodism</a:t>
            </a:r>
            <a:r>
              <a:rPr lang="en-US" sz="3600" b="1" dirty="0" smtClean="0"/>
              <a:t/>
            </a:r>
            <a:br>
              <a:rPr lang="en-US" sz="3600" b="1" dirty="0" smtClean="0"/>
            </a:br>
            <a:endParaRPr lang="en-US" sz="4000" b="1" dirty="0">
              <a:latin typeface="Times New Roman" pitchFamily="18" charset="0"/>
              <a:ea typeface="Eras Medium ITC" panose="02000000000000000000" pitchFamily="2" charset="0"/>
              <a:cs typeface="Times New Roman" pitchFamily="18" charset="0"/>
            </a:endParaRPr>
          </a:p>
        </p:txBody>
      </p:sp>
      <p:sp>
        <p:nvSpPr>
          <p:cNvPr id="3" name="Content Placeholder 2">
            <a:extLst>
              <a:ext uri="{FF2B5EF4-FFF2-40B4-BE49-F238E27FC236}">
                <a16:creationId xmlns="" xmlns:a16="http://schemas.microsoft.com/office/drawing/2014/main" id="{590BCE4E-0B07-4D44-8B18-E3E8B7C6D3E5}"/>
              </a:ext>
            </a:extLst>
          </p:cNvPr>
          <p:cNvSpPr>
            <a:spLocks noGrp="1"/>
          </p:cNvSpPr>
          <p:nvPr>
            <p:ph idx="1"/>
          </p:nvPr>
        </p:nvSpPr>
        <p:spPr>
          <a:xfrm>
            <a:off x="762000" y="304800"/>
            <a:ext cx="11277600" cy="6400800"/>
          </a:xfrm>
        </p:spPr>
        <p:txBody>
          <a:bodyPr anchor="t">
            <a:noAutofit/>
          </a:bodyPr>
          <a:lstStyle/>
          <a:p>
            <a:pPr marL="0" indent="0">
              <a:buNone/>
            </a:pPr>
            <a:r>
              <a:rPr lang="en-US" sz="2800" b="1" dirty="0" smtClean="0"/>
              <a:t>Definition:</a:t>
            </a:r>
          </a:p>
          <a:p>
            <a:pPr marL="0" indent="0">
              <a:buNone/>
            </a:pPr>
            <a:r>
              <a:rPr lang="en-US" sz="2800" dirty="0" smtClean="0"/>
              <a:t>Response </a:t>
            </a:r>
            <a:r>
              <a:rPr lang="en-US" sz="2800" dirty="0" smtClean="0"/>
              <a:t>of a plant to a relative lengths of light and darkness within 24 hours is known as </a:t>
            </a:r>
            <a:r>
              <a:rPr lang="en-US" sz="2800" dirty="0" err="1" smtClean="0"/>
              <a:t>photoperiodism</a:t>
            </a:r>
            <a:r>
              <a:rPr lang="en-US" sz="2800" dirty="0" smtClean="0"/>
              <a:t>.</a:t>
            </a:r>
          </a:p>
          <a:p>
            <a:pPr marL="0" indent="0">
              <a:buNone/>
            </a:pPr>
            <a:r>
              <a:rPr lang="en-US" sz="2400" b="1" dirty="0" smtClean="0"/>
              <a:t>Photoperiodic Classification of </a:t>
            </a:r>
            <a:r>
              <a:rPr lang="en-US" sz="2400" b="1" dirty="0" smtClean="0"/>
              <a:t>Plants</a:t>
            </a:r>
          </a:p>
          <a:p>
            <a:r>
              <a:rPr lang="en-US" sz="2400" b="1" cap="all" dirty="0" smtClean="0"/>
              <a:t>SHORT DAY PLANTS </a:t>
            </a:r>
          </a:p>
          <a:p>
            <a:r>
              <a:rPr lang="en-US" sz="2800" dirty="0" smtClean="0"/>
              <a:t>Short-day plants flower when daylight is less than a critical length.</a:t>
            </a:r>
          </a:p>
          <a:p>
            <a:r>
              <a:rPr lang="en-US" sz="2800" dirty="0" smtClean="0"/>
              <a:t>They flower in the late summer, fall, or early winter.</a:t>
            </a:r>
          </a:p>
          <a:p>
            <a:r>
              <a:rPr lang="en-US" sz="2800" dirty="0" smtClean="0"/>
              <a:t>For example, chrysanthemums, poinsettias, some soybeans.</a:t>
            </a:r>
          </a:p>
          <a:p>
            <a:r>
              <a:rPr lang="en-US" sz="2400" b="1" cap="all" dirty="0" smtClean="0"/>
              <a:t>LONG DAY PLANTS - DEFINITION</a:t>
            </a:r>
          </a:p>
          <a:p>
            <a:r>
              <a:rPr lang="en-US" sz="2800" dirty="0" smtClean="0"/>
              <a:t>Long-day plants flower when daylight is more than the critical day length.</a:t>
            </a:r>
          </a:p>
          <a:p>
            <a:r>
              <a:rPr lang="en-US" sz="2800" dirty="0" smtClean="0"/>
              <a:t>They flower in the spring and early summer.</a:t>
            </a:r>
          </a:p>
          <a:p>
            <a:r>
              <a:rPr lang="en-US" sz="2800" dirty="0" smtClean="0"/>
              <a:t>For example, radishes, lettuces, irises, many cereal varieties.</a:t>
            </a:r>
          </a:p>
          <a:p>
            <a:pPr marL="0" indent="0">
              <a:buNone/>
            </a:pPr>
            <a:endParaRPr lang="en-US" sz="2800" b="1" dirty="0" smtClean="0"/>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70384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0BCE4E-0B07-4D44-8B18-E3E8B7C6D3E5}"/>
              </a:ext>
            </a:extLst>
          </p:cNvPr>
          <p:cNvSpPr>
            <a:spLocks noGrp="1"/>
          </p:cNvSpPr>
          <p:nvPr>
            <p:ph idx="1"/>
          </p:nvPr>
        </p:nvSpPr>
        <p:spPr>
          <a:xfrm>
            <a:off x="762000" y="152400"/>
            <a:ext cx="11277600" cy="6553200"/>
          </a:xfrm>
        </p:spPr>
        <p:txBody>
          <a:bodyPr anchor="t">
            <a:noAutofit/>
          </a:bodyPr>
          <a:lstStyle/>
          <a:p>
            <a:r>
              <a:rPr lang="en-US" sz="2800" b="1" cap="all" dirty="0" smtClean="0"/>
              <a:t>DAY NEUTRAL </a:t>
            </a:r>
            <a:r>
              <a:rPr lang="en-US" sz="2800" b="1" cap="all" dirty="0" smtClean="0"/>
              <a:t>PLANTs</a:t>
            </a:r>
            <a:endParaRPr lang="en-US" sz="2800" b="1" cap="all" dirty="0" smtClean="0"/>
          </a:p>
          <a:p>
            <a:r>
              <a:rPr lang="en-US" sz="2800" dirty="0" smtClean="0"/>
              <a:t>Day-neutral plants do not flower in response to daylight changes.</a:t>
            </a:r>
          </a:p>
          <a:p>
            <a:r>
              <a:rPr lang="en-US" sz="2800" dirty="0" smtClean="0"/>
              <a:t>They flower when they reach a particular stage of maturity or because of some other cue like temperature or water, etc.</a:t>
            </a:r>
          </a:p>
          <a:p>
            <a:r>
              <a:rPr lang="en-US" sz="2800" dirty="0" smtClean="0"/>
              <a:t>This is the most common kind of flowering pattern.</a:t>
            </a:r>
          </a:p>
          <a:p>
            <a:r>
              <a:rPr lang="en-US" sz="2800" dirty="0" smtClean="0"/>
              <a:t>For example, rice, dandelions, tomatoes, etc</a:t>
            </a:r>
            <a:r>
              <a:rPr lang="en-US" sz="2800" dirty="0" smtClean="0"/>
              <a:t>.</a:t>
            </a:r>
          </a:p>
          <a:p>
            <a:r>
              <a:rPr lang="en-US" sz="2800" b="1" cap="all" dirty="0" smtClean="0"/>
              <a:t>SHORT-LONG DAY PLANT </a:t>
            </a:r>
          </a:p>
          <a:p>
            <a:r>
              <a:rPr lang="en-US" sz="2800" dirty="0" smtClean="0"/>
              <a:t>Plants that initiate flower buds only when a sequence of short days are followed by long days</a:t>
            </a:r>
            <a:r>
              <a:rPr lang="en-US" sz="2800" dirty="0" smtClean="0"/>
              <a:t>.</a:t>
            </a:r>
          </a:p>
          <a:p>
            <a:r>
              <a:rPr lang="en-US" sz="2800" b="1" cap="all" dirty="0" smtClean="0"/>
              <a:t>LONG-SHORT DAY PLANTS </a:t>
            </a:r>
          </a:p>
          <a:p>
            <a:r>
              <a:rPr lang="en-US" sz="2800" dirty="0" smtClean="0"/>
              <a:t>Plants that initiate flower buds only when a sequence of long days is followed by short days</a:t>
            </a:r>
            <a:r>
              <a:rPr lang="en-US" sz="2800" dirty="0" smtClean="0"/>
              <a:t>.</a:t>
            </a:r>
            <a:endParaRPr lang="en-US" sz="2800" dirty="0" smtClean="0"/>
          </a:p>
          <a:p>
            <a:pPr>
              <a:buNone/>
            </a:pPr>
            <a:endParaRPr lang="en-US" sz="2800" dirty="0" smtClean="0"/>
          </a:p>
          <a:p>
            <a:pPr marL="0" indent="0">
              <a:buNone/>
            </a:pPr>
            <a:endParaRPr lang="en-US" sz="2800" dirty="0" smtClean="0"/>
          </a:p>
          <a:p>
            <a:pPr marL="0" indent="0">
              <a:buNone/>
            </a:pPr>
            <a:endParaRPr lang="en-US" sz="2800" b="1" dirty="0" smtClean="0"/>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70384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0BCE4E-0B07-4D44-8B18-E3E8B7C6D3E5}"/>
              </a:ext>
            </a:extLst>
          </p:cNvPr>
          <p:cNvSpPr>
            <a:spLocks noGrp="1"/>
          </p:cNvSpPr>
          <p:nvPr>
            <p:ph idx="1"/>
          </p:nvPr>
        </p:nvSpPr>
        <p:spPr>
          <a:xfrm>
            <a:off x="762000" y="152400"/>
            <a:ext cx="11277600" cy="6553200"/>
          </a:xfrm>
        </p:spPr>
        <p:txBody>
          <a:bodyPr anchor="t">
            <a:noAutofit/>
          </a:bodyPr>
          <a:lstStyle/>
          <a:p>
            <a:r>
              <a:rPr lang="en-US" sz="2800" b="1" cap="all" dirty="0" smtClean="0"/>
              <a:t>INTERMEDIATE DAY </a:t>
            </a:r>
            <a:r>
              <a:rPr lang="en-US" sz="2800" b="1" cap="all" dirty="0" smtClean="0"/>
              <a:t>PLANTS</a:t>
            </a:r>
            <a:endParaRPr lang="en-US" sz="2800" b="1" cap="all" dirty="0" smtClean="0"/>
          </a:p>
          <a:p>
            <a:r>
              <a:rPr lang="en-US" sz="2800" dirty="0" smtClean="0"/>
              <a:t>Flower in response to a narrow range of photoperiods</a:t>
            </a:r>
            <a:r>
              <a:rPr lang="en-US" sz="2800" dirty="0" smtClean="0"/>
              <a:t>.</a:t>
            </a:r>
          </a:p>
          <a:p>
            <a:r>
              <a:rPr lang="en-US" sz="2800" b="1" cap="all" dirty="0" smtClean="0"/>
              <a:t>SHORT NIGHT, LONG NIGHT </a:t>
            </a:r>
            <a:r>
              <a:rPr lang="en-US" sz="2800" b="1" cap="all" dirty="0" smtClean="0"/>
              <a:t>PLANTS</a:t>
            </a:r>
            <a:endParaRPr lang="en-US" sz="2800" b="1" cap="all" dirty="0" smtClean="0"/>
          </a:p>
          <a:p>
            <a:r>
              <a:rPr lang="en-US" sz="2800" dirty="0" smtClean="0"/>
              <a:t>Long night plants</a:t>
            </a:r>
            <a:br>
              <a:rPr lang="en-US" sz="2800" dirty="0" smtClean="0"/>
            </a:br>
            <a:r>
              <a:rPr lang="en-US" sz="2800" dirty="0" smtClean="0"/>
              <a:t>Long night plants flower when daylight is less than a critical length.</a:t>
            </a:r>
          </a:p>
          <a:p>
            <a:r>
              <a:rPr lang="en-US" sz="2800" dirty="0" smtClean="0"/>
              <a:t>They flower in the late summer, fall, or early winter.</a:t>
            </a:r>
          </a:p>
          <a:p>
            <a:r>
              <a:rPr lang="en-US" sz="2800" dirty="0" smtClean="0"/>
              <a:t>For example, chrysanthemums, poinsettias, some soybeans.</a:t>
            </a:r>
          </a:p>
          <a:p>
            <a:r>
              <a:rPr lang="en-US" sz="2800" dirty="0" smtClean="0"/>
              <a:t>Short night plant</a:t>
            </a:r>
            <a:br>
              <a:rPr lang="en-US" sz="2800" dirty="0" smtClean="0"/>
            </a:br>
            <a:r>
              <a:rPr lang="en-US" sz="2800" dirty="0" smtClean="0"/>
              <a:t>Short night plants flower when daylight is more than the critical day length.</a:t>
            </a:r>
          </a:p>
          <a:p>
            <a:r>
              <a:rPr lang="en-US" sz="2800" dirty="0" smtClean="0"/>
              <a:t>They flower in the spring and early summer.</a:t>
            </a:r>
          </a:p>
          <a:p>
            <a:r>
              <a:rPr lang="en-US" sz="2800" dirty="0" smtClean="0"/>
              <a:t>For example, radishes, lettuces, irises, many cereal varieties.</a:t>
            </a:r>
          </a:p>
          <a:p>
            <a:endParaRPr lang="en-US" sz="2800" dirty="0" smtClean="0"/>
          </a:p>
          <a:p>
            <a:pPr>
              <a:buNone/>
            </a:pPr>
            <a:endParaRPr lang="en-US" sz="2800" dirty="0" smtClean="0"/>
          </a:p>
          <a:p>
            <a:pPr marL="0" indent="0">
              <a:buNone/>
            </a:pPr>
            <a:endParaRPr lang="en-US" sz="2800" dirty="0" smtClean="0"/>
          </a:p>
          <a:p>
            <a:pPr marL="0" indent="0">
              <a:buNone/>
            </a:pPr>
            <a:endParaRPr lang="en-US" sz="2800" b="1" dirty="0" smtClean="0"/>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70384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10001025" id="{F9915BBD-9749-466F-995C-8C8D6A938EC0}" vid="{CF1D1A65-FC75-42D2-B7EF-D2991382DC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594</Words>
  <Application>Microsoft Office PowerPoint</Application>
  <PresentationFormat>Custom</PresentationFormat>
  <Paragraphs>73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TF10001025</vt:lpstr>
      <vt:lpstr>Slide 1</vt:lpstr>
      <vt:lpstr>Seed Dormancy</vt:lpstr>
      <vt:lpstr>Reasons of Seed Dormancy</vt:lpstr>
      <vt:lpstr>Types of Seed Dormancy</vt:lpstr>
      <vt:lpstr>Treatment to break Seed Dormancy</vt:lpstr>
      <vt:lpstr>Importance of Seed Dormancy</vt:lpstr>
      <vt:lpstr>Photoperiodism </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Muqaddasafzal001@outlook.com</dc:creator>
  <cp:lastModifiedBy>User</cp:lastModifiedBy>
  <cp:revision>26</cp:revision>
  <dcterms:created xsi:type="dcterms:W3CDTF">2020-04-20T17:34:17Z</dcterms:created>
  <dcterms:modified xsi:type="dcterms:W3CDTF">2020-08-18T13:36:42Z</dcterms:modified>
</cp:coreProperties>
</file>