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7" r:id="rId4"/>
    <p:sldId id="259" r:id="rId5"/>
    <p:sldId id="260"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9ABEBED-7FC1-430A-ABBA-387064002D4A}" type="datetimeFigureOut">
              <a:rPr lang="en-US" smtClean="0"/>
              <a:pPr/>
              <a:t>8/18/2020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9B50376-BC24-4824-BC39-8D663BABD64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9ABEBED-7FC1-430A-ABBA-387064002D4A}"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50376-BC24-4824-BC39-8D663BABD6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9ABEBED-7FC1-430A-ABBA-387064002D4A}"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50376-BC24-4824-BC39-8D663BABD6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9ABEBED-7FC1-430A-ABBA-387064002D4A}"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50376-BC24-4824-BC39-8D663BABD6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9ABEBED-7FC1-430A-ABBA-387064002D4A}"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50376-BC24-4824-BC39-8D663BABD64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9ABEBED-7FC1-430A-ABBA-387064002D4A}"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B50376-BC24-4824-BC39-8D663BABD6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9ABEBED-7FC1-430A-ABBA-387064002D4A}" type="datetimeFigureOut">
              <a:rPr lang="en-US" smtClean="0"/>
              <a:pPr/>
              <a:t>8/18/2020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B50376-BC24-4824-BC39-8D663BABD6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A9ABEBED-7FC1-430A-ABBA-387064002D4A}" type="datetimeFigureOut">
              <a:rPr lang="en-US" smtClean="0"/>
              <a:pPr/>
              <a:t>8/18/2020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B50376-BC24-4824-BC39-8D663BABD6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ABEBED-7FC1-430A-ABBA-387064002D4A}" type="datetimeFigureOut">
              <a:rPr lang="en-US" smtClean="0"/>
              <a:pPr/>
              <a:t>8/18/2020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B50376-BC24-4824-BC39-8D663BABD6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9ABEBED-7FC1-430A-ABBA-387064002D4A}"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B50376-BC24-4824-BC39-8D663BABD6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9ABEBED-7FC1-430A-ABBA-387064002D4A}"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9B50376-BC24-4824-BC39-8D663BABD64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9ABEBED-7FC1-430A-ABBA-387064002D4A}" type="datetimeFigureOut">
              <a:rPr lang="en-US" smtClean="0"/>
              <a:pPr/>
              <a:t>8/18/2020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9B50376-BC24-4824-BC39-8D663BABD64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686800" cy="5562600"/>
          </a:xfrm>
        </p:spPr>
        <p:txBody>
          <a:bodyPr>
            <a:noAutofit/>
          </a:bodyPr>
          <a:lstStyle/>
          <a:p>
            <a:pPr algn="ctr"/>
            <a:r>
              <a:rPr lang="en-US" sz="2800" dirty="0" smtClean="0">
                <a:solidFill>
                  <a:schemeClr val="bg1"/>
                </a:solidFill>
                <a:effectLst/>
                <a:latin typeface="Times New Roman" pitchFamily="18" charset="0"/>
                <a:cs typeface="Times New Roman" pitchFamily="18" charset="0"/>
              </a:rPr>
              <a:t>Unit 5: </a:t>
            </a:r>
            <a:r>
              <a:rPr lang="en-GB" sz="2800" dirty="0" smtClean="0">
                <a:solidFill>
                  <a:schemeClr val="bg1"/>
                </a:solidFill>
                <a:effectLst/>
                <a:latin typeface="Times New Roman" pitchFamily="18" charset="0"/>
                <a:cs typeface="Times New Roman" pitchFamily="18" charset="0"/>
              </a:rPr>
              <a:t>Plant Physiological Processes</a:t>
            </a:r>
            <a:r>
              <a:rPr lang="en-US" sz="2800" dirty="0" smtClean="0">
                <a:solidFill>
                  <a:schemeClr val="bg1"/>
                </a:solidFill>
                <a:effectLst/>
                <a:latin typeface="Times New Roman" pitchFamily="18" charset="0"/>
                <a:cs typeface="Times New Roman" pitchFamily="18" charset="0"/>
              </a:rPr>
              <a:t/>
            </a:r>
            <a:br>
              <a:rPr lang="en-US" sz="2800" dirty="0" smtClean="0">
                <a:solidFill>
                  <a:schemeClr val="bg1"/>
                </a:solidFill>
                <a:effectLst/>
                <a:latin typeface="Times New Roman" pitchFamily="18" charset="0"/>
                <a:cs typeface="Times New Roman" pitchFamily="18" charset="0"/>
              </a:rPr>
            </a:br>
            <a:r>
              <a:rPr lang="en-US" sz="2800" dirty="0" smtClean="0">
                <a:solidFill>
                  <a:schemeClr val="bg1"/>
                </a:solidFill>
                <a:effectLst/>
                <a:latin typeface="Times New Roman" pitchFamily="18" charset="0"/>
                <a:cs typeface="Times New Roman" pitchFamily="18" charset="0"/>
              </a:rPr>
              <a:t>Topic: </a:t>
            </a:r>
            <a:r>
              <a:rPr lang="en-US" sz="2800" dirty="0" smtClean="0">
                <a:solidFill>
                  <a:schemeClr val="bg1"/>
                </a:solidFill>
                <a:effectLst/>
                <a:latin typeface="Times New Roman" pitchFamily="18" charset="0"/>
                <a:cs typeface="Times New Roman" pitchFamily="18" charset="0"/>
              </a:rPr>
              <a:t>Nitrogen Metabolism</a:t>
            </a:r>
            <a:r>
              <a:rPr lang="en-US" sz="2800" dirty="0" smtClean="0">
                <a:solidFill>
                  <a:schemeClr val="bg1"/>
                </a:solidFill>
                <a:effectLst/>
                <a:latin typeface="Times New Roman" pitchFamily="18" charset="0"/>
                <a:cs typeface="Times New Roman" pitchFamily="18" charset="0"/>
              </a:rPr>
              <a:t/>
            </a:r>
            <a:br>
              <a:rPr lang="en-US" sz="2800" dirty="0" smtClean="0">
                <a:solidFill>
                  <a:schemeClr val="bg1"/>
                </a:solidFill>
                <a:effectLst/>
                <a:latin typeface="Times New Roman" pitchFamily="18" charset="0"/>
                <a:cs typeface="Times New Roman" pitchFamily="18" charset="0"/>
              </a:rPr>
            </a:br>
            <a:r>
              <a:rPr lang="en-US" sz="2800" dirty="0" smtClean="0">
                <a:solidFill>
                  <a:schemeClr val="bg1"/>
                </a:solidFill>
                <a:effectLst/>
                <a:latin typeface="Times New Roman" pitchFamily="18" charset="0"/>
                <a:cs typeface="Times New Roman" pitchFamily="18" charset="0"/>
              </a:rPr>
              <a:t>       </a:t>
            </a:r>
            <a:r>
              <a:rPr lang="en-US" sz="2800" dirty="0" err="1" smtClean="0">
                <a:solidFill>
                  <a:schemeClr val="bg1"/>
                </a:solidFill>
                <a:effectLst/>
                <a:latin typeface="Times New Roman" pitchFamily="18" charset="0"/>
                <a:cs typeface="Times New Roman" pitchFamily="18" charset="0"/>
              </a:rPr>
              <a:t>B.Ed</a:t>
            </a:r>
            <a:r>
              <a:rPr lang="en-US" sz="2800" dirty="0" smtClean="0">
                <a:solidFill>
                  <a:schemeClr val="bg1"/>
                </a:solidFill>
                <a:effectLst/>
                <a:latin typeface="Times New Roman" pitchFamily="18" charset="0"/>
                <a:cs typeface="Times New Roman" pitchFamily="18" charset="0"/>
              </a:rPr>
              <a:t> (</a:t>
            </a:r>
            <a:r>
              <a:rPr lang="en-US" sz="2800" dirty="0" err="1" smtClean="0">
                <a:solidFill>
                  <a:schemeClr val="bg1"/>
                </a:solidFill>
                <a:effectLst/>
                <a:latin typeface="Times New Roman" pitchFamily="18" charset="0"/>
                <a:cs typeface="Times New Roman" pitchFamily="18" charset="0"/>
              </a:rPr>
              <a:t>Hons</a:t>
            </a:r>
            <a:r>
              <a:rPr lang="en-US" sz="2800" dirty="0" smtClean="0">
                <a:solidFill>
                  <a:schemeClr val="bg1"/>
                </a:solidFill>
                <a:effectLst/>
                <a:latin typeface="Times New Roman" pitchFamily="18" charset="0"/>
                <a:cs typeface="Times New Roman" pitchFamily="18" charset="0"/>
              </a:rPr>
              <a:t>) Secondary</a:t>
            </a:r>
            <a:br>
              <a:rPr lang="en-US" sz="2800" dirty="0" smtClean="0">
                <a:solidFill>
                  <a:schemeClr val="bg1"/>
                </a:solidFill>
                <a:effectLst/>
                <a:latin typeface="Times New Roman" pitchFamily="18" charset="0"/>
                <a:cs typeface="Times New Roman" pitchFamily="18" charset="0"/>
              </a:rPr>
            </a:br>
            <a:r>
              <a:rPr lang="en-US" sz="2800" dirty="0" smtClean="0">
                <a:solidFill>
                  <a:schemeClr val="bg1"/>
                </a:solidFill>
                <a:effectLst/>
                <a:latin typeface="Times New Roman" pitchFamily="18" charset="0"/>
                <a:cs typeface="Times New Roman" pitchFamily="18" charset="0"/>
              </a:rPr>
              <a:t> Semester: III</a:t>
            </a:r>
            <a:br>
              <a:rPr lang="en-US" sz="2800" dirty="0" smtClean="0">
                <a:solidFill>
                  <a:schemeClr val="bg1"/>
                </a:solidFill>
                <a:effectLst/>
                <a:latin typeface="Times New Roman" pitchFamily="18" charset="0"/>
                <a:cs typeface="Times New Roman" pitchFamily="18" charset="0"/>
              </a:rPr>
            </a:br>
            <a:r>
              <a:rPr lang="en-US" sz="2800" dirty="0" smtClean="0">
                <a:solidFill>
                  <a:schemeClr val="bg1"/>
                </a:solidFill>
                <a:effectLst/>
                <a:latin typeface="Times New Roman" pitchFamily="18" charset="0"/>
                <a:cs typeface="Times New Roman" pitchFamily="18" charset="0"/>
              </a:rPr>
              <a:t>       Subject: Biology III Minor </a:t>
            </a:r>
            <a:br>
              <a:rPr lang="en-US" sz="2800" dirty="0" smtClean="0">
                <a:solidFill>
                  <a:schemeClr val="bg1"/>
                </a:solidFill>
                <a:effectLst/>
                <a:latin typeface="Times New Roman" pitchFamily="18" charset="0"/>
                <a:cs typeface="Times New Roman" pitchFamily="18" charset="0"/>
              </a:rPr>
            </a:br>
            <a:r>
              <a:rPr lang="en-US" sz="2800" dirty="0" smtClean="0">
                <a:solidFill>
                  <a:schemeClr val="bg1"/>
                </a:solidFill>
                <a:effectLst/>
                <a:latin typeface="Times New Roman" pitchFamily="18" charset="0"/>
                <a:cs typeface="Times New Roman" pitchFamily="18" charset="0"/>
              </a:rPr>
              <a:t>Course Title: Plant Physiology and Ecology</a:t>
            </a:r>
            <a:br>
              <a:rPr lang="en-US" sz="2800" dirty="0" smtClean="0">
                <a:solidFill>
                  <a:schemeClr val="bg1"/>
                </a:solidFill>
                <a:effectLst/>
                <a:latin typeface="Times New Roman" pitchFamily="18" charset="0"/>
                <a:cs typeface="Times New Roman" pitchFamily="18" charset="0"/>
              </a:rPr>
            </a:br>
            <a:r>
              <a:rPr lang="en-US" sz="2800" dirty="0" smtClean="0">
                <a:solidFill>
                  <a:schemeClr val="bg1"/>
                </a:solidFill>
                <a:effectLst/>
                <a:latin typeface="Times New Roman" pitchFamily="18" charset="0"/>
                <a:cs typeface="Times New Roman" pitchFamily="18" charset="0"/>
              </a:rPr>
              <a:t>              Represented By: Ms Sidra </a:t>
            </a:r>
            <a:r>
              <a:rPr lang="en-US" sz="2800" dirty="0" err="1" smtClean="0">
                <a:solidFill>
                  <a:schemeClr val="bg1"/>
                </a:solidFill>
                <a:effectLst/>
                <a:latin typeface="Times New Roman" pitchFamily="18" charset="0"/>
                <a:cs typeface="Times New Roman" pitchFamily="18" charset="0"/>
              </a:rPr>
              <a:t>Younis</a:t>
            </a:r>
            <a:r>
              <a:rPr lang="en-US" sz="2800" dirty="0" smtClean="0">
                <a:solidFill>
                  <a:schemeClr val="bg1"/>
                </a:solidFill>
                <a:effectLst/>
                <a:latin typeface="Times New Roman" pitchFamily="18" charset="0"/>
                <a:cs typeface="Times New Roman" pitchFamily="18" charset="0"/>
              </a:rPr>
              <a:t/>
            </a:r>
            <a:br>
              <a:rPr lang="en-US" sz="2800" dirty="0" smtClean="0">
                <a:solidFill>
                  <a:schemeClr val="bg1"/>
                </a:solidFill>
                <a:effectLst/>
                <a:latin typeface="Times New Roman" pitchFamily="18" charset="0"/>
                <a:cs typeface="Times New Roman" pitchFamily="18" charset="0"/>
              </a:rPr>
            </a:br>
            <a:r>
              <a:rPr lang="en-US" sz="2800" dirty="0" smtClean="0">
                <a:solidFill>
                  <a:schemeClr val="bg1"/>
                </a:solidFill>
                <a:effectLst/>
                <a:latin typeface="Times New Roman" pitchFamily="18" charset="0"/>
                <a:cs typeface="Times New Roman" pitchFamily="18" charset="0"/>
              </a:rPr>
              <a:t> Department of Education (Planning and Development)</a:t>
            </a:r>
            <a:br>
              <a:rPr lang="en-US" sz="2800" dirty="0" smtClean="0">
                <a:solidFill>
                  <a:schemeClr val="bg1"/>
                </a:solidFill>
                <a:effectLst/>
                <a:latin typeface="Times New Roman" pitchFamily="18" charset="0"/>
                <a:cs typeface="Times New Roman" pitchFamily="18" charset="0"/>
              </a:rPr>
            </a:br>
            <a:r>
              <a:rPr lang="en-US" sz="2800" dirty="0" smtClean="0">
                <a:solidFill>
                  <a:schemeClr val="bg1"/>
                </a:solidFill>
                <a:effectLst/>
                <a:latin typeface="Times New Roman" pitchFamily="18" charset="0"/>
                <a:cs typeface="Times New Roman" pitchFamily="18" charset="0"/>
              </a:rPr>
              <a:t>     Lahore College For Women University, Lahore</a:t>
            </a:r>
            <a:endParaRPr lang="en-US" sz="2800" dirty="0">
              <a:solidFill>
                <a:schemeClr val="bg1"/>
              </a:solidFill>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 (1).jpg"/>
          <p:cNvPicPr>
            <a:picLocks noGrp="1" noChangeAspect="1"/>
          </p:cNvPicPr>
          <p:nvPr>
            <p:ph idx="1"/>
          </p:nvPr>
        </p:nvPicPr>
        <p:blipFill>
          <a:blip r:embed="rId2"/>
          <a:stretch>
            <a:fillRect/>
          </a:stretch>
        </p:blipFill>
        <p:spPr>
          <a:xfrm>
            <a:off x="381000" y="1219200"/>
            <a:ext cx="8458200" cy="43434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ASSIMILATION</a:t>
            </a:r>
            <a:endParaRPr lang="en-US" dirty="0"/>
          </a:p>
        </p:txBody>
      </p:sp>
      <p:sp>
        <p:nvSpPr>
          <p:cNvPr id="3" name="Content Placeholder 2"/>
          <p:cNvSpPr>
            <a:spLocks noGrp="1"/>
          </p:cNvSpPr>
          <p:nvPr>
            <p:ph idx="1"/>
          </p:nvPr>
        </p:nvSpPr>
        <p:spPr/>
        <p:txBody>
          <a:bodyPr/>
          <a:lstStyle/>
          <a:p>
            <a:pPr>
              <a:buNone/>
            </a:pPr>
            <a:r>
              <a:rPr lang="en-US" dirty="0"/>
              <a:t>    Nitrogen compounds in various forms, such as nitrate, nitrite, ammonia, and ammonium are taken up from soil by plants which are then used in the formation of plant and animal protein.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 (2).jpg"/>
          <p:cNvPicPr>
            <a:picLocks noGrp="1" noChangeAspect="1"/>
          </p:cNvPicPr>
          <p:nvPr>
            <p:ph idx="1"/>
          </p:nvPr>
        </p:nvPicPr>
        <p:blipFill>
          <a:blip r:embed="rId2"/>
          <a:stretch>
            <a:fillRect/>
          </a:stretch>
        </p:blipFill>
        <p:spPr>
          <a:xfrm>
            <a:off x="457200" y="1143000"/>
            <a:ext cx="8534400" cy="43434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IMPORTANCE OF NITROGEN FIXATION:</a:t>
            </a:r>
          </a:p>
        </p:txBody>
      </p:sp>
      <p:sp>
        <p:nvSpPr>
          <p:cNvPr id="3" name="Content Placeholder 2"/>
          <p:cNvSpPr>
            <a:spLocks noGrp="1"/>
          </p:cNvSpPr>
          <p:nvPr>
            <p:ph idx="1"/>
          </p:nvPr>
        </p:nvSpPr>
        <p:spPr>
          <a:xfrm>
            <a:off x="304800" y="1905000"/>
            <a:ext cx="8534400" cy="4724400"/>
          </a:xfrm>
        </p:spPr>
        <p:txBody>
          <a:bodyPr/>
          <a:lstStyle/>
          <a:p>
            <a:pPr marL="514350" indent="-514350">
              <a:buAutoNum type="arabicPeriod"/>
            </a:pPr>
            <a:r>
              <a:rPr lang="en-US" dirty="0"/>
              <a:t>Essential to life. </a:t>
            </a:r>
          </a:p>
          <a:p>
            <a:pPr marL="514350" indent="-514350">
              <a:buAutoNum type="arabicPeriod"/>
            </a:pPr>
            <a:r>
              <a:rPr lang="en-US" dirty="0"/>
              <a:t>Inorganic nitrogen compounds required for  biosynthesis.</a:t>
            </a:r>
          </a:p>
          <a:p>
            <a:pPr marL="514350" indent="-514350">
              <a:buAutoNum type="arabicPeriod"/>
            </a:pPr>
            <a:r>
              <a:rPr lang="en-US" dirty="0"/>
              <a:t>Essential for agriculture and in manufacture of fertilizers. </a:t>
            </a:r>
          </a:p>
          <a:p>
            <a:pPr marL="514350" indent="-514350">
              <a:buAutoNum type="arabicPeriod"/>
            </a:pPr>
            <a:r>
              <a:rPr lang="en-US" dirty="0"/>
              <a:t>Use in explosives, pharmaceuticals and dyes.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NITROGEN CYCLE</a:t>
            </a:r>
          </a:p>
        </p:txBody>
      </p:sp>
      <p:pic>
        <p:nvPicPr>
          <p:cNvPr id="6" name="Content Placeholder 5" descr="1200px-Nitrogen_Cycle.svg.png"/>
          <p:cNvPicPr>
            <a:picLocks noGrp="1" noChangeAspect="1"/>
          </p:cNvPicPr>
          <p:nvPr>
            <p:ph idx="1"/>
          </p:nvPr>
        </p:nvPicPr>
        <p:blipFill>
          <a:blip r:embed="rId2"/>
          <a:stretch>
            <a:fillRect/>
          </a:stretch>
        </p:blipFill>
        <p:spPr>
          <a:xfrm>
            <a:off x="990600" y="1935163"/>
            <a:ext cx="6934200" cy="4541837"/>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851648" cy="1828800"/>
          </a:xfrm>
        </p:spPr>
        <p:txBody>
          <a:bodyPr>
            <a:normAutofit/>
          </a:bodyPr>
          <a:lstStyle/>
          <a:p>
            <a:r>
              <a:rPr lang="en-US" sz="4400" dirty="0"/>
              <a:t>INTRODUCTION OF NITROGEN</a:t>
            </a:r>
          </a:p>
        </p:txBody>
      </p:sp>
      <p:sp>
        <p:nvSpPr>
          <p:cNvPr id="3" name="Subtitle 2"/>
          <p:cNvSpPr>
            <a:spLocks noGrp="1"/>
          </p:cNvSpPr>
          <p:nvPr>
            <p:ph type="subTitle" idx="1"/>
          </p:nvPr>
        </p:nvSpPr>
        <p:spPr>
          <a:xfrm>
            <a:off x="304800" y="2362200"/>
            <a:ext cx="8382000" cy="3505200"/>
          </a:xfrm>
        </p:spPr>
        <p:txBody>
          <a:bodyPr>
            <a:normAutofit/>
          </a:bodyPr>
          <a:lstStyle/>
          <a:p>
            <a:pPr algn="just"/>
            <a:endParaRPr lang="en-US" dirty="0">
              <a:solidFill>
                <a:schemeClr val="tx1"/>
              </a:solidFill>
            </a:endParaRPr>
          </a:p>
          <a:p>
            <a:pPr algn="just">
              <a:buFont typeface="Wingdings" pitchFamily="2" charset="2"/>
              <a:buChar char="q"/>
            </a:pPr>
            <a:r>
              <a:rPr lang="en-US" dirty="0">
                <a:solidFill>
                  <a:schemeClr val="tx1"/>
                </a:solidFill>
              </a:rPr>
              <a:t>Nitrogen is a naturally occurring element . </a:t>
            </a:r>
          </a:p>
          <a:p>
            <a:pPr algn="just">
              <a:buFont typeface="Wingdings" pitchFamily="2" charset="2"/>
              <a:buChar char="q"/>
            </a:pPr>
            <a:r>
              <a:rPr lang="en-US" dirty="0">
                <a:solidFill>
                  <a:schemeClr val="tx1"/>
                </a:solidFill>
              </a:rPr>
              <a:t>Essential for growth and reproduction of plants and animals .  </a:t>
            </a:r>
          </a:p>
          <a:p>
            <a:pPr algn="just">
              <a:buFont typeface="Wingdings" pitchFamily="2" charset="2"/>
              <a:buChar char="q"/>
            </a:pPr>
            <a:r>
              <a:rPr lang="en-US" dirty="0">
                <a:solidFill>
                  <a:schemeClr val="tx1"/>
                </a:solidFill>
              </a:rPr>
              <a:t>It is found in amino acid that make up proteins . </a:t>
            </a:r>
          </a:p>
          <a:p>
            <a:pPr algn="just">
              <a:buFont typeface="Wingdings" pitchFamily="2" charset="2"/>
              <a:buChar char="q"/>
            </a:pPr>
            <a:r>
              <a:rPr lang="en-US" dirty="0">
                <a:solidFill>
                  <a:schemeClr val="tx1"/>
                </a:solidFill>
              </a:rPr>
              <a:t> 78% of nitrogen gas present in Earth’s atmosphere.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Nitrogen Metabolism</a:t>
            </a:r>
          </a:p>
        </p:txBody>
      </p:sp>
      <p:sp>
        <p:nvSpPr>
          <p:cNvPr id="3" name="Content Placeholder 2"/>
          <p:cNvSpPr>
            <a:spLocks noGrp="1"/>
          </p:cNvSpPr>
          <p:nvPr>
            <p:ph idx="1"/>
          </p:nvPr>
        </p:nvSpPr>
        <p:spPr/>
        <p:txBody>
          <a:bodyPr/>
          <a:lstStyle/>
          <a:p>
            <a:r>
              <a:rPr lang="en-US" dirty="0"/>
              <a:t>The soil has limited amounts of nitrogen .</a:t>
            </a:r>
          </a:p>
          <a:p>
            <a:r>
              <a:rPr lang="en-US" dirty="0"/>
              <a:t> Nitrogen cannot utilize directly to plants.</a:t>
            </a:r>
          </a:p>
          <a:p>
            <a:r>
              <a:rPr lang="en-US" dirty="0"/>
              <a:t> Plants and microbes compete for this nitrogen.</a:t>
            </a:r>
          </a:p>
          <a:p>
            <a:r>
              <a:rPr lang="en-US" dirty="0"/>
              <a:t> Therefore , it is a limiting for both agricultural and natural ecosystems.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Nitrogen Fixation </a:t>
            </a:r>
          </a:p>
        </p:txBody>
      </p:sp>
      <p:sp>
        <p:nvSpPr>
          <p:cNvPr id="3" name="Content Placeholder 2"/>
          <p:cNvSpPr>
            <a:spLocks noGrp="1"/>
          </p:cNvSpPr>
          <p:nvPr>
            <p:ph idx="1"/>
          </p:nvPr>
        </p:nvSpPr>
        <p:spPr/>
        <p:txBody>
          <a:bodyPr/>
          <a:lstStyle/>
          <a:p>
            <a:r>
              <a:rPr lang="en-US" dirty="0"/>
              <a:t>It is the conversion of molecular nitrogen into ammonia or related nitrogenous compound in soil</a:t>
            </a:r>
          </a:p>
          <a:p>
            <a:pPr>
              <a:buNone/>
            </a:pPr>
            <a:r>
              <a:rPr lang="en-US" dirty="0"/>
              <a:t>    N2         NH3</a:t>
            </a:r>
          </a:p>
        </p:txBody>
      </p:sp>
      <p:sp>
        <p:nvSpPr>
          <p:cNvPr id="6" name="Right Arrow 5"/>
          <p:cNvSpPr/>
          <p:nvPr/>
        </p:nvSpPr>
        <p:spPr>
          <a:xfrm>
            <a:off x="1371600" y="3048000"/>
            <a:ext cx="6096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NITROGEN FIXATION</a:t>
            </a:r>
          </a:p>
        </p:txBody>
      </p:sp>
      <p:sp>
        <p:nvSpPr>
          <p:cNvPr id="3" name="Content Placeholder 2"/>
          <p:cNvSpPr>
            <a:spLocks noGrp="1"/>
          </p:cNvSpPr>
          <p:nvPr>
            <p:ph idx="1"/>
          </p:nvPr>
        </p:nvSpPr>
        <p:spPr/>
        <p:txBody>
          <a:bodyPr/>
          <a:lstStyle/>
          <a:p>
            <a:r>
              <a:rPr lang="en-US" dirty="0"/>
              <a:t> Physical </a:t>
            </a:r>
            <a:r>
              <a:rPr lang="en-US" dirty="0" smtClean="0"/>
              <a:t>Nitrogen </a:t>
            </a:r>
            <a:r>
              <a:rPr lang="en-US" dirty="0" smtClean="0"/>
              <a:t>Fi</a:t>
            </a:r>
            <a:r>
              <a:rPr lang="en-US" dirty="0" smtClean="0"/>
              <a:t>xation</a:t>
            </a:r>
            <a:endParaRPr lang="en-US" dirty="0"/>
          </a:p>
          <a:p>
            <a:r>
              <a:rPr lang="en-US" dirty="0"/>
              <a:t> Biological </a:t>
            </a:r>
            <a:r>
              <a:rPr lang="en-US" dirty="0" smtClean="0"/>
              <a:t>Nitrogen </a:t>
            </a:r>
            <a:r>
              <a:rPr lang="en-US" dirty="0"/>
              <a:t>F</a:t>
            </a:r>
            <a:r>
              <a:rPr lang="en-US" dirty="0" smtClean="0"/>
              <a:t>ixation</a:t>
            </a:r>
            <a:endParaRPr lang="en-US" dirty="0"/>
          </a:p>
          <a:p>
            <a:r>
              <a:rPr lang="en-US" dirty="0"/>
              <a:t> Symbiotic </a:t>
            </a:r>
            <a:r>
              <a:rPr lang="en-US" dirty="0" smtClean="0"/>
              <a:t>Nitrogen </a:t>
            </a:r>
            <a:r>
              <a:rPr lang="en-US" dirty="0"/>
              <a:t>F</a:t>
            </a:r>
            <a:r>
              <a:rPr lang="en-US" dirty="0" smtClean="0"/>
              <a:t>ixation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PHYSICAL NITROGEN FIXATION NATURAL NITROGEN FIXATION</a:t>
            </a:r>
          </a:p>
        </p:txBody>
      </p:sp>
      <p:sp>
        <p:nvSpPr>
          <p:cNvPr id="3" name="Content Placeholder 2"/>
          <p:cNvSpPr>
            <a:spLocks noGrp="1"/>
          </p:cNvSpPr>
          <p:nvPr>
            <p:ph idx="1"/>
          </p:nvPr>
        </p:nvSpPr>
        <p:spPr/>
        <p:txBody>
          <a:bodyPr/>
          <a:lstStyle/>
          <a:p>
            <a:r>
              <a:rPr lang="en-US" dirty="0"/>
              <a:t> Under the influence of lightening and thunder ,nitrogen and oxygen of the air react to form nitric oxide N+O2         NO2</a:t>
            </a:r>
          </a:p>
          <a:p>
            <a:r>
              <a:rPr lang="en-US" dirty="0"/>
              <a:t> The nitric acid further oxidized with oxygen to form nitrogen peroxide.</a:t>
            </a:r>
          </a:p>
          <a:p>
            <a:r>
              <a:rPr lang="en-US" dirty="0"/>
              <a:t> NO+O2           N2O4</a:t>
            </a:r>
          </a:p>
          <a:p>
            <a:r>
              <a:rPr lang="en-US" dirty="0"/>
              <a:t> During the rain ,nitric oxide combine with water to form nitrous acid and nitric acid .</a:t>
            </a:r>
          </a:p>
          <a:p>
            <a:r>
              <a:rPr lang="en-US" dirty="0"/>
              <a:t> NO + rainwater        HNO2+HNO3.</a:t>
            </a:r>
          </a:p>
        </p:txBody>
      </p:sp>
      <p:sp>
        <p:nvSpPr>
          <p:cNvPr id="4" name="Right Arrow 3"/>
          <p:cNvSpPr/>
          <p:nvPr/>
        </p:nvSpPr>
        <p:spPr>
          <a:xfrm>
            <a:off x="2286000" y="4267200"/>
            <a:ext cx="5334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2590800" y="2971800"/>
            <a:ext cx="4572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3200400" y="5638800"/>
            <a:ext cx="4572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INDUSTRIAL NITROGEN FIXATIOIN </a:t>
            </a:r>
          </a:p>
        </p:txBody>
      </p:sp>
      <p:sp>
        <p:nvSpPr>
          <p:cNvPr id="3" name="Content Placeholder 2"/>
          <p:cNvSpPr>
            <a:spLocks noGrp="1"/>
          </p:cNvSpPr>
          <p:nvPr>
            <p:ph idx="1"/>
          </p:nvPr>
        </p:nvSpPr>
        <p:spPr/>
        <p:txBody>
          <a:bodyPr/>
          <a:lstStyle/>
          <a:p>
            <a:r>
              <a:rPr lang="en-US" dirty="0"/>
              <a:t>The conversion of nitrogen and hydrogen at high pressure and temperature to form ammonia. </a:t>
            </a:r>
          </a:p>
          <a:p>
            <a:r>
              <a:rPr lang="en-US" dirty="0"/>
              <a:t>N2 +H2      NH3 </a:t>
            </a:r>
          </a:p>
        </p:txBody>
      </p:sp>
      <p:sp>
        <p:nvSpPr>
          <p:cNvPr id="4" name="Right Arrow 3"/>
          <p:cNvSpPr/>
          <p:nvPr/>
        </p:nvSpPr>
        <p:spPr>
          <a:xfrm>
            <a:off x="2057400" y="3048000"/>
            <a:ext cx="3048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ormAutofit fontScale="90000"/>
          </a:bodyPr>
          <a:lstStyle/>
          <a:p>
            <a:pPr algn="ctr"/>
            <a:r>
              <a:rPr lang="en-US" dirty="0"/>
              <a:t>BIOLOGICAL NITROGEN FIXATION </a:t>
            </a:r>
          </a:p>
        </p:txBody>
      </p:sp>
      <p:sp>
        <p:nvSpPr>
          <p:cNvPr id="3" name="Content Placeholder 2"/>
          <p:cNvSpPr>
            <a:spLocks noGrp="1"/>
          </p:cNvSpPr>
          <p:nvPr>
            <p:ph idx="1"/>
          </p:nvPr>
        </p:nvSpPr>
        <p:spPr/>
        <p:txBody>
          <a:bodyPr/>
          <a:lstStyle/>
          <a:p>
            <a:r>
              <a:rPr lang="en-US" dirty="0"/>
              <a:t>The conversion of atmospheric nitrogen into the nitrogenous compounds through the agency of living organisms is called biological nitrogen fixation. </a:t>
            </a:r>
          </a:p>
          <a:p>
            <a:pPr>
              <a:buNone/>
            </a:pPr>
            <a:r>
              <a:rPr lang="en-US" sz="3600" dirty="0">
                <a:latin typeface="Times New Roman" pitchFamily="18" charset="0"/>
                <a:cs typeface="Times New Roman" pitchFamily="18" charset="0"/>
              </a:rPr>
              <a:t>SYMBIOTIC NITROGEN FIXATION </a:t>
            </a:r>
          </a:p>
          <a:p>
            <a:r>
              <a:rPr lang="en-US" dirty="0"/>
              <a:t> Symbiotic nitrogen fixation is part of a </a:t>
            </a:r>
            <a:r>
              <a:rPr lang="en-US" dirty="0" err="1"/>
              <a:t>mutualistic</a:t>
            </a:r>
            <a:r>
              <a:rPr lang="en-US" dirty="0"/>
              <a:t> relationship in which plants provide a niche and fixed carbon to bacteria in exchange for fixed nitrogen.</a:t>
            </a:r>
          </a:p>
          <a:p>
            <a:r>
              <a:rPr lang="en-US" dirty="0"/>
              <a:t> Both get benefited.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STEPS OF NITROGEN FIXATION</a:t>
            </a:r>
          </a:p>
        </p:txBody>
      </p:sp>
      <p:pic>
        <p:nvPicPr>
          <p:cNvPr id="4" name="Content Placeholder 3" descr="th.jpg"/>
          <p:cNvPicPr>
            <a:picLocks noGrp="1" noChangeAspect="1"/>
          </p:cNvPicPr>
          <p:nvPr>
            <p:ph idx="1"/>
          </p:nvPr>
        </p:nvPicPr>
        <p:blipFill>
          <a:blip r:embed="rId2"/>
          <a:stretch>
            <a:fillRect/>
          </a:stretch>
        </p:blipFill>
        <p:spPr>
          <a:xfrm>
            <a:off x="685800" y="2286000"/>
            <a:ext cx="7467600" cy="2971800"/>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TotalTime>
  <Words>352</Words>
  <Application>Microsoft Office PowerPoint</Application>
  <PresentationFormat>On-screen Show (4:3)</PresentationFormat>
  <Paragraphs>43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Unit 5: Plant Physiological Processes Topic: Nitrogen Metabolism        B.Ed (Hons) Secondary  Semester: III        Subject: Biology III Minor  Course Title: Plant Physiology and Ecology               Represented By: Ms Sidra Younis  Department of Education (Planning and Development)      Lahore College For Women University, Lahore</vt:lpstr>
      <vt:lpstr>INTRODUCTION OF NITROGEN</vt:lpstr>
      <vt:lpstr>Nitrogen Metabolism</vt:lpstr>
      <vt:lpstr>Nitrogen Fixation </vt:lpstr>
      <vt:lpstr>TYPES OF NITROGEN FIXATION</vt:lpstr>
      <vt:lpstr>PHYSICAL NITROGEN FIXATION NATURAL NITROGEN FIXATION</vt:lpstr>
      <vt:lpstr>INDUSTRIAL NITROGEN FIXATIOIN </vt:lpstr>
      <vt:lpstr>BIOLOGICAL NITROGEN FIXATION </vt:lpstr>
      <vt:lpstr>STEPS OF NITROGEN FIXATION</vt:lpstr>
      <vt:lpstr>Slide 10</vt:lpstr>
      <vt:lpstr>ASSIMILATION</vt:lpstr>
      <vt:lpstr>Slide 12</vt:lpstr>
      <vt:lpstr>IMPORTANCE OF NITROGEN FIXATION:</vt:lpstr>
      <vt:lpstr>NITROGEN CYCLE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OF NITROGEN</dc:title>
  <dc:creator>Dilawaiz Khan</dc:creator>
  <cp:lastModifiedBy>User</cp:lastModifiedBy>
  <cp:revision>12</cp:revision>
  <dcterms:created xsi:type="dcterms:W3CDTF">2019-10-21T17:30:46Z</dcterms:created>
  <dcterms:modified xsi:type="dcterms:W3CDTF">2020-08-18T08:46:54Z</dcterms:modified>
</cp:coreProperties>
</file>