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3" r:id="rId14"/>
    <p:sldId id="277" r:id="rId15"/>
    <p:sldId id="278" r:id="rId16"/>
    <p:sldId id="276" r:id="rId17"/>
    <p:sldId id="267" r:id="rId18"/>
    <p:sldId id="269" r:id="rId19"/>
    <p:sldId id="270"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544" autoAdjust="0"/>
    <p:restoredTop sz="94660"/>
  </p:normalViewPr>
  <p:slideViewPr>
    <p:cSldViewPr snapToGrid="0">
      <p:cViewPr varScale="1">
        <p:scale>
          <a:sx n="73" d="100"/>
          <a:sy n="73" d="100"/>
        </p:scale>
        <p:origin x="-966" y="-102"/>
      </p:cViewPr>
      <p:guideLst>
        <p:guide orient="horz" pos="2160"/>
        <p:guide pos="3840"/>
      </p:guideLst>
    </p:cSldViewPr>
  </p:slideViewPr>
  <p:notesTextViewPr>
    <p:cViewPr>
      <p:scale>
        <a:sx n="1" d="1"/>
        <a:sy n="1" d="1"/>
      </p:scale>
      <p:origin x="0" y="0"/>
    </p:cViewPr>
  </p:notesTextViewPr>
  <p:sorterViewPr>
    <p:cViewPr>
      <p:scale>
        <a:sx n="100" d="100"/>
        <a:sy n="100" d="100"/>
      </p:scale>
      <p:origin x="0" y="-52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549801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2726108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1516890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279537469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72240738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586204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50374328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0061934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45437586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13988462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6F927C-B73E-4F9D-ADFE-F6E23BD7CEE8}"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17054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50701591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01440482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0416292-3725-4763-8973-4C59F0403D99}" type="datetimeFigureOut">
              <a:rPr lang="en-US" smtClean="0"/>
              <a:pPr/>
              <a:t>8/18/2020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67098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6996D1-8909-469F-911A-4C12C68BF5D9}" type="datetimeFigureOut">
              <a:rPr lang="en-US" smtClean="0"/>
              <a:pPr/>
              <a:t>8/18/2020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03862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4A3462A-2D5B-48AF-A3D4-EF8A90A50A80}" type="datetimeFigureOut">
              <a:rPr lang="en-US" smtClean="0"/>
              <a:pPr/>
              <a:t>8/18/2020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5895143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E45F-652B-4E89-8925-000B0AB8FD98}"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404368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4A3462A-2D5B-48AF-A3D4-EF8A90A50A80}" type="datetimeFigureOut">
              <a:rPr lang="en-US" smtClean="0"/>
              <a:pPr/>
              <a:t>8/18/2020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143867029"/>
      </p:ext>
    </p:extLst>
  </p:cSld>
  <p:clrMap bg1="dk1" tx1="lt1" bg2="dk2" tx2="lt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 id="2147483998" r:id="rId13"/>
    <p:sldLayoutId id="2147483999" r:id="rId14"/>
    <p:sldLayoutId id="2147484000" r:id="rId15"/>
    <p:sldLayoutId id="2147484001" r:id="rId16"/>
    <p:sldLayoutId id="214748400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cdn.britannica.com/83/22483-050-C59E955A/tricarboxylic-acid-cycle.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2233F0-1FCF-440A-A109-47E3CA61196F}"/>
              </a:ext>
            </a:extLst>
          </p:cNvPr>
          <p:cNvSpPr>
            <a:spLocks noGrp="1"/>
          </p:cNvSpPr>
          <p:nvPr>
            <p:ph type="ctrTitle"/>
          </p:nvPr>
        </p:nvSpPr>
        <p:spPr>
          <a:xfrm>
            <a:off x="736944" y="444137"/>
            <a:ext cx="10745308" cy="5273771"/>
          </a:xfrm>
        </p:spPr>
        <p:txBody>
          <a:bodyPr>
            <a:normAutofit/>
          </a:bodyPr>
          <a:lstStyle/>
          <a:p>
            <a:pPr algn="ctr"/>
            <a:r>
              <a:rPr lang="en-US" sz="2800" b="1" dirty="0" smtClean="0">
                <a:solidFill>
                  <a:schemeClr val="tx1"/>
                </a:solidFill>
                <a:latin typeface="Times New Roman" pitchFamily="18" charset="0"/>
                <a:cs typeface="Times New Roman" pitchFamily="18" charset="0"/>
              </a:rPr>
              <a:t>Unit 5: </a:t>
            </a:r>
            <a:r>
              <a:rPr lang="en-GB" sz="2800" b="1" dirty="0" smtClean="0">
                <a:solidFill>
                  <a:schemeClr val="tx1"/>
                </a:solidFill>
                <a:latin typeface="Times New Roman" pitchFamily="18" charset="0"/>
                <a:cs typeface="Times New Roman" pitchFamily="18" charset="0"/>
              </a:rPr>
              <a:t>Plant Physiological Processes</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Topic: Mechanism of </a:t>
            </a:r>
            <a:r>
              <a:rPr lang="en-US" sz="2800" b="1" dirty="0" smtClean="0">
                <a:solidFill>
                  <a:schemeClr val="tx1"/>
                </a:solidFill>
                <a:latin typeface="Times New Roman" pitchFamily="18" charset="0"/>
                <a:cs typeface="Times New Roman" pitchFamily="18" charset="0"/>
              </a:rPr>
              <a:t>Respiration</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B.Ed</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Hons</a:t>
            </a:r>
            <a:r>
              <a:rPr lang="en-US" sz="2800" b="1" dirty="0" smtClean="0">
                <a:solidFill>
                  <a:schemeClr val="tx1"/>
                </a:solidFill>
                <a:latin typeface="Times New Roman" pitchFamily="18" charset="0"/>
                <a:cs typeface="Times New Roman" pitchFamily="18" charset="0"/>
              </a:rPr>
              <a:t>) Secondary</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Semester: III</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Subject: Biology III Minor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Course Title: Plant Physiology and Ecology</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Represented By: Ms Sidra </a:t>
            </a:r>
            <a:r>
              <a:rPr lang="en-US" sz="2800" b="1" dirty="0" err="1" smtClean="0">
                <a:solidFill>
                  <a:schemeClr val="tx1"/>
                </a:solidFill>
                <a:latin typeface="Times New Roman" pitchFamily="18" charset="0"/>
                <a:cs typeface="Times New Roman" pitchFamily="18" charset="0"/>
              </a:rPr>
              <a:t>Younis</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Department of Education (Planning and Development)</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Lahore College For Women University, Lahore</a:t>
            </a: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endParaRPr lang="x-none" sz="2800" b="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8338152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EA5EC2-07E7-4688-8801-205F3D7C38A3}"/>
              </a:ext>
            </a:extLst>
          </p:cNvPr>
          <p:cNvSpPr>
            <a:spLocks noGrp="1"/>
          </p:cNvSpPr>
          <p:nvPr>
            <p:ph type="title"/>
          </p:nvPr>
        </p:nvSpPr>
        <p:spPr/>
        <p:txBody>
          <a:bodyPr>
            <a:normAutofit/>
          </a:bodyPr>
          <a:lstStyle/>
          <a:p>
            <a:r>
              <a:rPr lang="en-US" sz="4400" b="1" dirty="0">
                <a:solidFill>
                  <a:schemeClr val="tx1"/>
                </a:solidFill>
                <a:latin typeface="Times New Roman" panose="02020603050405020304" pitchFamily="18" charset="0"/>
                <a:cs typeface="Times New Roman" panose="02020603050405020304" pitchFamily="18" charset="0"/>
              </a:rPr>
              <a:t>LACTIC ACID FERMENTATION</a:t>
            </a:r>
            <a:endParaRPr lang="x-none"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73918A6B-3F51-4BE7-B505-EC8068041829}"/>
              </a:ext>
            </a:extLst>
          </p:cNvPr>
          <p:cNvSpPr>
            <a:spLocks noGrp="1"/>
          </p:cNvSpPr>
          <p:nvPr>
            <p:ph idx="1"/>
          </p:nvPr>
        </p:nvSpPr>
        <p:spPr/>
        <p:txBody>
          <a:bodyPr>
            <a:normAutofit fontScale="92500" lnSpcReduction="20000"/>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occurs in skeletal muscles of humans and other animals during extreme physical activities.</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This also happens in the bacteria present in milk like lactobacillus.</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this type, each pyruvic acid molecule is converted in to lactic acid (C</a:t>
            </a:r>
            <a:r>
              <a:rPr lang="en-US"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a:t>
            </a:r>
          </a:p>
          <a:p>
            <a:pPr marL="0" indent="0" algn="ctr">
              <a:lnSpc>
                <a:spcPct val="150000"/>
              </a:lnSpc>
              <a:buNone/>
            </a:pPr>
            <a:r>
              <a:rPr lang="en-US" sz="2800" b="1" dirty="0">
                <a:latin typeface="Times New Roman" panose="02020603050405020304" pitchFamily="18" charset="0"/>
                <a:cs typeface="Times New Roman" panose="02020603050405020304" pitchFamily="18" charset="0"/>
              </a:rPr>
              <a:t>Pyruvic acid             lactic acid</a:t>
            </a:r>
            <a:endParaRPr lang="x-none" sz="2800" b="1" dirty="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 xmlns:a16="http://schemas.microsoft.com/office/drawing/2014/main" id="{3B1E28A4-8178-4D04-ABAC-550A11AB5815}"/>
              </a:ext>
            </a:extLst>
          </p:cNvPr>
          <p:cNvCxnSpPr/>
          <p:nvPr/>
        </p:nvCxnSpPr>
        <p:spPr>
          <a:xfrm>
            <a:off x="5278152" y="5852596"/>
            <a:ext cx="967408"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15708311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1A4D55-57D8-446F-A8DA-923B94716A88}"/>
              </a:ext>
            </a:extLst>
          </p:cNvPr>
          <p:cNvSpPr>
            <a:spLocks noGrp="1"/>
          </p:cNvSpPr>
          <p:nvPr>
            <p:ph type="title"/>
          </p:nvPr>
        </p:nvSpPr>
        <p:spPr/>
        <p:txBody>
          <a:bodyPr>
            <a:normAutofit/>
          </a:bodyPr>
          <a:lstStyle/>
          <a:p>
            <a:r>
              <a:rPr lang="en-US" sz="4400" b="1" dirty="0">
                <a:solidFill>
                  <a:schemeClr val="tx1"/>
                </a:solidFill>
                <a:latin typeface="Times New Roman" panose="02020603050405020304" pitchFamily="18" charset="0"/>
                <a:cs typeface="Times New Roman" panose="02020603050405020304" pitchFamily="18" charset="0"/>
              </a:rPr>
              <a:t>GLYCOLYSIS</a:t>
            </a:r>
            <a:endParaRPr lang="x-none"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F10A8232-A7D5-4571-9FF3-720BE547ACAD}"/>
              </a:ext>
            </a:extLst>
          </p:cNvPr>
          <p:cNvSpPr>
            <a:spLocks noGrp="1"/>
          </p:cNvSpPr>
          <p:nvPr>
            <p:ph idx="1"/>
          </p:nvPr>
        </p:nvSpPr>
        <p:spPr/>
        <p:txBody>
          <a:bodyPr>
            <a:normAutofit/>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the main process involved in cellular respiration.</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the pathway that converts sugar into energy, or glucose into pyruvate generating ATP during the conversion.</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energy by products, ATP and NADH, do require oxygen to be utilized.</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5637819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B548B5-C1EB-4748-9AFB-437E42A7C0BE}"/>
              </a:ext>
            </a:extLst>
          </p:cNvPr>
          <p:cNvSpPr>
            <a:spLocks noGrp="1"/>
          </p:cNvSpPr>
          <p:nvPr>
            <p:ph type="title"/>
          </p:nvPr>
        </p:nvSpPr>
        <p:spPr/>
        <p:txBody>
          <a:bodyPr/>
          <a:lstStyle/>
          <a:p>
            <a:r>
              <a:rPr lang="en-US" sz="4800" b="1" dirty="0">
                <a:solidFill>
                  <a:schemeClr val="tx1"/>
                </a:solidFill>
                <a:latin typeface="Times New Roman" panose="02020603050405020304" pitchFamily="18" charset="0"/>
                <a:cs typeface="Times New Roman" panose="02020603050405020304" pitchFamily="18" charset="0"/>
              </a:rPr>
              <a:t>Formula</a:t>
            </a:r>
            <a:endParaRPr lang="x-none" sz="4800" b="1" dirty="0">
              <a:solidFill>
                <a:schemeClr val="tx1"/>
              </a:solidFill>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 xmlns:a16="http://schemas.microsoft.com/office/drawing/2014/main" id="{1DD7BE08-D4B6-4ED8-86DC-615C239A1704}"/>
              </a:ext>
            </a:extLst>
          </p:cNvPr>
          <p:cNvPicPr>
            <a:picLocks noGrp="1" noChangeAspect="1"/>
          </p:cNvPicPr>
          <p:nvPr>
            <p:ph idx="1"/>
          </p:nvPr>
        </p:nvPicPr>
        <p:blipFill>
          <a:blip r:embed="rId2"/>
          <a:stretch>
            <a:fillRect/>
          </a:stretch>
        </p:blipFill>
        <p:spPr>
          <a:xfrm>
            <a:off x="3614057" y="2609487"/>
            <a:ext cx="4760686" cy="3846635"/>
          </a:xfrm>
        </p:spPr>
      </p:pic>
    </p:spTree>
    <p:extLst>
      <p:ext uri="{BB962C8B-B14F-4D97-AF65-F5344CB8AC3E}">
        <p14:creationId xmlns="" xmlns:p14="http://schemas.microsoft.com/office/powerpoint/2010/main" val="29122538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B2715C-E4B5-47F9-9E63-DE1B62F2158E}"/>
              </a:ext>
            </a:extLst>
          </p:cNvPr>
          <p:cNvSpPr>
            <a:spLocks noGrp="1"/>
          </p:cNvSpPr>
          <p:nvPr>
            <p:ph type="title"/>
          </p:nvPr>
        </p:nvSpPr>
        <p:spPr/>
        <p:txBody>
          <a:bodyPr/>
          <a:lstStyle/>
          <a:p>
            <a:r>
              <a:rPr lang="en-US" sz="5400" b="1" dirty="0">
                <a:solidFill>
                  <a:schemeClr val="tx1"/>
                </a:solidFill>
                <a:latin typeface="Times New Roman" panose="02020603050405020304" pitchFamily="18" charset="0"/>
                <a:cs typeface="Times New Roman" panose="02020603050405020304" pitchFamily="18" charset="0"/>
              </a:rPr>
              <a:t>STEPS OF GLYCOLYSIS</a:t>
            </a:r>
            <a:endParaRPr lang="x-none"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5253ED8A-3E29-4AD9-AC41-7A6048075895}"/>
              </a:ext>
            </a:extLst>
          </p:cNvPr>
          <p:cNvSpPr>
            <a:spLocks noGrp="1"/>
          </p:cNvSpPr>
          <p:nvPr>
            <p:ph idx="1"/>
          </p:nvPr>
        </p:nvSpPr>
        <p:spPr>
          <a:xfrm>
            <a:off x="561704" y="1554480"/>
            <a:ext cx="10358846" cy="4693919"/>
          </a:xfrm>
        </p:spPr>
        <p:txBody>
          <a:bodyPr>
            <a:normAutofit/>
          </a:bodyPr>
          <a:lstStyle/>
          <a:p>
            <a:pPr>
              <a:buFont typeface="Arial" panose="020B0604020202020204" pitchFamily="34" charset="0"/>
              <a:buChar char="•"/>
            </a:pPr>
            <a:r>
              <a:rPr lang="en-US" dirty="0"/>
              <a:t> </a:t>
            </a:r>
            <a:r>
              <a:rPr lang="en-US" sz="2400" dirty="0">
                <a:latin typeface="Times New Roman" panose="02020603050405020304" pitchFamily="18" charset="0"/>
                <a:cs typeface="Times New Roman" panose="02020603050405020304" pitchFamily="18" charset="0"/>
              </a:rPr>
              <a:t>Glycolysis is an extramitochondrial pathway and is carried by a group of eleven enzymes. Glucose is converted to pyruvate in 10 steps by glycolysis. The glycolytic pathway can be divided into two phases: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first step in glycolysis is the conversion of D-glucose into glucose-6-phosphate. The enzyme that catalyzes this reaction is hexokinase.</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second reaction of glycolysis is the rearrangement of glucose 6-phosphate (G6P) into fructose 6-phosphate (F6P) by glucose phosphate isomerase.</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Phosphofructokinase, with magnesium as a cofactor, changes fructose 6-phosphate into fructose 1,6-bisphosphate.</a:t>
            </a:r>
          </a:p>
          <a:p>
            <a:pPr>
              <a:buFont typeface="Arial" panose="020B0604020202020204" pitchFamily="34" charset="0"/>
              <a:buChar char="•"/>
            </a:pPr>
            <a:endParaRPr lang="x-none" dirty="0"/>
          </a:p>
        </p:txBody>
      </p:sp>
    </p:spTree>
    <p:extLst>
      <p:ext uri="{BB962C8B-B14F-4D97-AF65-F5344CB8AC3E}">
        <p14:creationId xmlns="" xmlns:p14="http://schemas.microsoft.com/office/powerpoint/2010/main" val="29446733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20EB1C1-0390-4441-810F-F586DD69BEE0}"/>
              </a:ext>
            </a:extLst>
          </p:cNvPr>
          <p:cNvSpPr>
            <a:spLocks noGrp="1"/>
          </p:cNvSpPr>
          <p:nvPr>
            <p:ph idx="1"/>
          </p:nvPr>
        </p:nvSpPr>
        <p:spPr>
          <a:xfrm>
            <a:off x="535579" y="1097281"/>
            <a:ext cx="11482250" cy="5399313"/>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 enzyme Aldolase splits fructose 1, 6-bisphosphate into two sugars that are isomers of each other. These two sugars are dihydroxyacetone phosphate (DHAP) and glyceraldehyde 3-phosphate (GAP).</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 enzyme triphosphate isomerase rapidly inter- converts the molecules dihydroxyacetone phosphate (DHAP) and glyceraldehyde 3-phosphate (GAP). Glyceraldehyde phosphate is removed / used in next step of Glycolysis.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Glyceraldehyde-3-phosphate dehydrogenase (GAPDH) dehydrogenates and adds an inorganic phosphate to glyceraldehyde 3-phosphate, producing 1,3-bisphosphoglycerate.</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Phosphoglycerate kinase transfers a phosphate group from 1,3-bisphosphoglycerate to ADP to form ATP and 3-phosphoglycerate</a:t>
            </a:r>
            <a:r>
              <a:rPr lang="en-US"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dirty="0"/>
          </a:p>
        </p:txBody>
      </p:sp>
    </p:spTree>
    <p:extLst>
      <p:ext uri="{BB962C8B-B14F-4D97-AF65-F5344CB8AC3E}">
        <p14:creationId xmlns="" xmlns:p14="http://schemas.microsoft.com/office/powerpoint/2010/main" val="351945318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52F127C-2DFF-4CD8-A98D-09600C96842B}"/>
              </a:ext>
            </a:extLst>
          </p:cNvPr>
          <p:cNvSpPr>
            <a:spLocks noGrp="1"/>
          </p:cNvSpPr>
          <p:nvPr>
            <p:ph idx="1"/>
          </p:nvPr>
        </p:nvSpPr>
        <p:spPr>
          <a:xfrm>
            <a:off x="1103312" y="1201783"/>
            <a:ext cx="10509568" cy="5333999"/>
          </a:xfrm>
        </p:spPr>
        <p:txBody>
          <a:bodyPr/>
          <a:lstStyle/>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enzyme </a:t>
            </a:r>
            <a:r>
              <a:rPr lang="en-US" sz="2400" dirty="0" err="1" smtClean="0">
                <a:latin typeface="Times New Roman" panose="02020603050405020304" pitchFamily="18" charset="0"/>
                <a:cs typeface="Times New Roman" panose="02020603050405020304" pitchFamily="18" charset="0"/>
              </a:rPr>
              <a:t>phosphoglycerate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mutase</a:t>
            </a:r>
            <a:r>
              <a:rPr lang="en-US" sz="2400" dirty="0" smtClean="0">
                <a:latin typeface="Times New Roman" panose="02020603050405020304" pitchFamily="18" charset="0"/>
                <a:cs typeface="Times New Roman" panose="02020603050405020304" pitchFamily="18" charset="0"/>
              </a:rPr>
              <a:t> relocates the P from 3- </a:t>
            </a:r>
            <a:r>
              <a:rPr lang="en-US" sz="2400" dirty="0" err="1" smtClean="0">
                <a:latin typeface="Times New Roman" panose="02020603050405020304" pitchFamily="18" charset="0"/>
                <a:cs typeface="Times New Roman" panose="02020603050405020304" pitchFamily="18" charset="0"/>
              </a:rPr>
              <a:t>phosphoglycerate</a:t>
            </a:r>
            <a:r>
              <a:rPr lang="en-US" sz="2400" dirty="0" smtClean="0">
                <a:latin typeface="Times New Roman" panose="02020603050405020304" pitchFamily="18" charset="0"/>
                <a:cs typeface="Times New Roman" panose="02020603050405020304" pitchFamily="18" charset="0"/>
              </a:rPr>
              <a:t> from the 3rd carbon to the 2nd carbon to form 2-phosphoglycerate.</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enzyme </a:t>
            </a:r>
            <a:r>
              <a:rPr lang="en-US" sz="2400" dirty="0" err="1" smtClean="0">
                <a:latin typeface="Times New Roman" panose="02020603050405020304" pitchFamily="18" charset="0"/>
                <a:cs typeface="Times New Roman" panose="02020603050405020304" pitchFamily="18" charset="0"/>
              </a:rPr>
              <a:t>enolase</a:t>
            </a:r>
            <a:r>
              <a:rPr lang="en-US" sz="2400" dirty="0" smtClean="0">
                <a:latin typeface="Times New Roman" panose="02020603050405020304" pitchFamily="18" charset="0"/>
                <a:cs typeface="Times New Roman" panose="02020603050405020304" pitchFamily="18" charset="0"/>
              </a:rPr>
              <a:t> removes a molecule of water from 2-phosphoglycerate to form </a:t>
            </a:r>
            <a:r>
              <a:rPr lang="en-US" sz="2400" dirty="0" err="1" smtClean="0">
                <a:latin typeface="Times New Roman" panose="02020603050405020304" pitchFamily="18" charset="0"/>
                <a:cs typeface="Times New Roman" panose="02020603050405020304" pitchFamily="18" charset="0"/>
              </a:rPr>
              <a:t>phosphoenol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pyruvic</a:t>
            </a:r>
            <a:r>
              <a:rPr lang="en-US" sz="2400" dirty="0" smtClean="0">
                <a:latin typeface="Times New Roman" panose="02020603050405020304" pitchFamily="18" charset="0"/>
                <a:cs typeface="Times New Roman" panose="02020603050405020304" pitchFamily="18" charset="0"/>
              </a:rPr>
              <a:t> acid (PEP).</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enzyme </a:t>
            </a:r>
            <a:r>
              <a:rPr lang="en-US" sz="2400" dirty="0" err="1" smtClean="0">
                <a:latin typeface="Times New Roman" panose="02020603050405020304" pitchFamily="18" charset="0"/>
                <a:cs typeface="Times New Roman" panose="02020603050405020304" pitchFamily="18" charset="0"/>
              </a:rPr>
              <a:t>pyruvate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kinase</a:t>
            </a:r>
            <a:r>
              <a:rPr lang="en-US" sz="2400" dirty="0" smtClean="0">
                <a:latin typeface="Times New Roman" panose="02020603050405020304" pitchFamily="18" charset="0"/>
                <a:cs typeface="Times New Roman" panose="02020603050405020304" pitchFamily="18" charset="0"/>
              </a:rPr>
              <a:t> transfers a P from </a:t>
            </a:r>
            <a:r>
              <a:rPr lang="en-US" sz="2400" dirty="0" err="1" smtClean="0">
                <a:latin typeface="Times New Roman" panose="02020603050405020304" pitchFamily="18" charset="0"/>
                <a:cs typeface="Times New Roman" panose="02020603050405020304" pitchFamily="18" charset="0"/>
              </a:rPr>
              <a:t>phosphoenol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pyruvate</a:t>
            </a:r>
            <a:r>
              <a:rPr lang="en-US" sz="2400" dirty="0" smtClean="0">
                <a:latin typeface="Times New Roman" panose="02020603050405020304" pitchFamily="18" charset="0"/>
                <a:cs typeface="Times New Roman" panose="02020603050405020304" pitchFamily="18" charset="0"/>
              </a:rPr>
              <a:t> (PEP) to ADP to form </a:t>
            </a:r>
            <a:r>
              <a:rPr lang="en-US" sz="2400" dirty="0" err="1" smtClean="0">
                <a:latin typeface="Times New Roman" panose="02020603050405020304" pitchFamily="18" charset="0"/>
                <a:cs typeface="Times New Roman" panose="02020603050405020304" pitchFamily="18" charset="0"/>
              </a:rPr>
              <a:t>pyruvic</a:t>
            </a:r>
            <a:r>
              <a:rPr lang="en-US" sz="2400" dirty="0" smtClean="0">
                <a:latin typeface="Times New Roman" panose="02020603050405020304" pitchFamily="18" charset="0"/>
                <a:cs typeface="Times New Roman" panose="02020603050405020304" pitchFamily="18" charset="0"/>
              </a:rPr>
              <a:t> acid and ATP.</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net end products of </a:t>
            </a:r>
            <a:r>
              <a:rPr lang="en-US" sz="2400" dirty="0" err="1" smtClean="0">
                <a:latin typeface="Times New Roman" panose="02020603050405020304" pitchFamily="18" charset="0"/>
                <a:cs typeface="Times New Roman" panose="02020603050405020304" pitchFamily="18" charset="0"/>
              </a:rPr>
              <a:t>glycolysis</a:t>
            </a:r>
            <a:r>
              <a:rPr lang="en-US" sz="2400" dirty="0" smtClean="0">
                <a:latin typeface="Times New Roman" panose="02020603050405020304" pitchFamily="18" charset="0"/>
                <a:cs typeface="Times New Roman" panose="02020603050405020304" pitchFamily="18" charset="0"/>
              </a:rPr>
              <a:t> are two </a:t>
            </a:r>
            <a:r>
              <a:rPr lang="en-US" sz="2400" dirty="0" err="1" smtClean="0">
                <a:latin typeface="Times New Roman" panose="02020603050405020304" pitchFamily="18" charset="0"/>
                <a:cs typeface="Times New Roman" panose="02020603050405020304" pitchFamily="18" charset="0"/>
              </a:rPr>
              <a:t>pyruvate</a:t>
            </a:r>
            <a:r>
              <a:rPr lang="en-US" sz="2400" dirty="0" smtClean="0">
                <a:latin typeface="Times New Roman" panose="02020603050405020304" pitchFamily="18" charset="0"/>
                <a:cs typeface="Times New Roman" panose="02020603050405020304" pitchFamily="18" charset="0"/>
              </a:rPr>
              <a:t>, two NADH, and two ATP.</a:t>
            </a:r>
          </a:p>
          <a:p>
            <a:pPr>
              <a:buFont typeface="Arial" panose="020B0604020202020204" pitchFamily="34" charset="0"/>
              <a:buChar char="•"/>
            </a:pPr>
            <a:endParaRPr lang="x-none" dirty="0"/>
          </a:p>
        </p:txBody>
      </p:sp>
    </p:spTree>
    <p:extLst>
      <p:ext uri="{BB962C8B-B14F-4D97-AF65-F5344CB8AC3E}">
        <p14:creationId xmlns="" xmlns:p14="http://schemas.microsoft.com/office/powerpoint/2010/main" val="339248984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4D9C4C5-DD11-4104-AF2C-8D33ED5730F5}"/>
              </a:ext>
            </a:extLst>
          </p:cNvPr>
          <p:cNvPicPr>
            <a:picLocks noChangeAspect="1"/>
          </p:cNvPicPr>
          <p:nvPr/>
        </p:nvPicPr>
        <p:blipFill>
          <a:blip r:embed="rId2"/>
          <a:stretch>
            <a:fillRect/>
          </a:stretch>
        </p:blipFill>
        <p:spPr>
          <a:xfrm>
            <a:off x="2705100" y="460038"/>
            <a:ext cx="6540500" cy="6118562"/>
          </a:xfrm>
          <a:prstGeom prst="rect">
            <a:avLst/>
          </a:prstGeom>
        </p:spPr>
      </p:pic>
    </p:spTree>
    <p:extLst>
      <p:ext uri="{BB962C8B-B14F-4D97-AF65-F5344CB8AC3E}">
        <p14:creationId xmlns="" xmlns:p14="http://schemas.microsoft.com/office/powerpoint/2010/main" val="38430673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F98031-5B79-40AE-85A1-2D18FF16C363}"/>
              </a:ext>
            </a:extLst>
          </p:cNvPr>
          <p:cNvSpPr>
            <a:spLocks noGrp="1"/>
          </p:cNvSpPr>
          <p:nvPr>
            <p:ph type="title"/>
          </p:nvPr>
        </p:nvSpPr>
        <p:spPr/>
        <p:txBody>
          <a:bodyPr/>
          <a:lstStyle/>
          <a:p>
            <a:r>
              <a:rPr lang="en-US" sz="4400" b="1" dirty="0">
                <a:solidFill>
                  <a:schemeClr val="tx1"/>
                </a:solidFill>
                <a:latin typeface="Times New Roman" panose="02020603050405020304" pitchFamily="18" charset="0"/>
                <a:cs typeface="Times New Roman" panose="02020603050405020304" pitchFamily="18" charset="0"/>
              </a:rPr>
              <a:t>Krebs' cycle</a:t>
            </a:r>
            <a:endParaRPr lang="x-none"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7A44B86C-4FF4-4328-95F6-5450CB24BF79}"/>
              </a:ext>
            </a:extLst>
          </p:cNvPr>
          <p:cNvSpPr>
            <a:spLocks noGrp="1"/>
          </p:cNvSpPr>
          <p:nvPr>
            <p:ph idx="1"/>
          </p:nvPr>
        </p:nvSpPr>
        <p:spPr>
          <a:xfrm>
            <a:off x="875201" y="1946901"/>
            <a:ext cx="8946541" cy="4195481"/>
          </a:xfrm>
        </p:spPr>
        <p:txBody>
          <a:bodyPr>
            <a:normAutofit/>
          </a:bodyPr>
          <a:lstStyle/>
          <a:p>
            <a:pPr lvl="0" defTabSz="914400">
              <a:lnSpc>
                <a:spcPct val="150000"/>
              </a:lnSpc>
              <a:buClrTx/>
              <a:buSzTx/>
              <a:buFont typeface="Arial" panose="020B0604020202020204" pitchFamily="34" charset="0"/>
              <a:buChar char="•"/>
            </a:pPr>
            <a:r>
              <a:rPr lang="en-US" sz="2800" dirty="0">
                <a:latin typeface="Times New Roman" panose="02020603050405020304" pitchFamily="18" charset="0"/>
                <a:ea typeface="+mn-ea"/>
                <a:cs typeface="Times New Roman" panose="02020603050405020304" pitchFamily="18" charset="0"/>
              </a:rPr>
              <a:t>It occurs in mitochondrial matrix.</a:t>
            </a:r>
          </a:p>
          <a:p>
            <a:pPr lvl="0" defTabSz="914400">
              <a:lnSpc>
                <a:spcPct val="150000"/>
              </a:lnSpc>
              <a:buClrTx/>
              <a:buSzTx/>
              <a:buFont typeface="Arial" panose="020B0604020202020204" pitchFamily="34" charset="0"/>
              <a:buChar char="•"/>
            </a:pPr>
            <a:r>
              <a:rPr lang="en-US" sz="2800" dirty="0">
                <a:latin typeface="Times New Roman" panose="02020603050405020304" pitchFamily="18" charset="0"/>
                <a:ea typeface="+mn-ea"/>
                <a:cs typeface="Times New Roman" panose="02020603050405020304" pitchFamily="18" charset="0"/>
              </a:rPr>
              <a:t>Transfers energy from pyruvate to electron carriers to form ATP.</a:t>
            </a:r>
          </a:p>
          <a:p>
            <a:pPr lvl="0" defTabSz="914400">
              <a:lnSpc>
                <a:spcPct val="150000"/>
              </a:lnSpc>
              <a:buClrTx/>
              <a:buSzTx/>
              <a:buFont typeface="Arial" panose="020B0604020202020204" pitchFamily="34" charset="0"/>
              <a:buChar char="•"/>
            </a:pPr>
            <a:r>
              <a:rPr lang="en-US" sz="2800" dirty="0">
                <a:latin typeface="Times New Roman" panose="02020603050405020304" pitchFamily="18" charset="0"/>
                <a:ea typeface="+mn-ea"/>
                <a:cs typeface="Times New Roman" panose="02020603050405020304" pitchFamily="18" charset="0"/>
              </a:rPr>
              <a:t>Also called Citric acid cycle or Tricarboxylic acid cycle.</a:t>
            </a:r>
          </a:p>
          <a:p>
            <a:pPr marL="0" lvl="0" indent="0" algn="ctr" defTabSz="914400">
              <a:lnSpc>
                <a:spcPct val="150000"/>
              </a:lnSpc>
              <a:buClrTx/>
              <a:buSzTx/>
              <a:buNone/>
            </a:pPr>
            <a:r>
              <a:rPr lang="en-US" sz="1800" b="1" dirty="0">
                <a:latin typeface="Times New Roman" panose="02020603050405020304" pitchFamily="18" charset="0"/>
                <a:ea typeface="+mn-ea"/>
                <a:cs typeface="Times New Roman" panose="02020603050405020304" pitchFamily="18" charset="0"/>
              </a:rPr>
              <a:t>      </a:t>
            </a:r>
            <a:r>
              <a:rPr lang="en-US" sz="2800" b="1" dirty="0">
                <a:latin typeface="Times New Roman" panose="02020603050405020304" pitchFamily="18" charset="0"/>
                <a:ea typeface="+mn-ea"/>
                <a:cs typeface="Times New Roman" panose="02020603050405020304" pitchFamily="18" charset="0"/>
              </a:rPr>
              <a:t> Acetyl CoA   </a:t>
            </a:r>
            <a:r>
              <a:rPr lang="en-US" sz="2800" b="1" dirty="0">
                <a:latin typeface="Times New Roman" panose="02020603050405020304" pitchFamily="18" charset="0"/>
                <a:ea typeface="+mn-ea"/>
                <a:cs typeface="Times New Roman" panose="02020603050405020304" pitchFamily="18" charset="0"/>
                <a:sym typeface="Wingdings" panose="05000000000000000000" pitchFamily="2" charset="2"/>
              </a:rPr>
              <a:t> CO</a:t>
            </a:r>
            <a:r>
              <a:rPr lang="en-US" b="1" dirty="0">
                <a:latin typeface="Times New Roman" panose="02020603050405020304" pitchFamily="18" charset="0"/>
                <a:ea typeface="+mn-ea"/>
                <a:cs typeface="Times New Roman" panose="02020603050405020304" pitchFamily="18" charset="0"/>
                <a:sym typeface="Wingdings" panose="05000000000000000000" pitchFamily="2" charset="2"/>
              </a:rPr>
              <a:t>2</a:t>
            </a:r>
            <a:r>
              <a:rPr lang="en-US" sz="2800" b="1" dirty="0">
                <a:latin typeface="Times New Roman" panose="02020603050405020304" pitchFamily="18" charset="0"/>
                <a:ea typeface="+mn-ea"/>
                <a:cs typeface="Times New Roman" panose="02020603050405020304" pitchFamily="18" charset="0"/>
                <a:sym typeface="Wingdings" panose="05000000000000000000" pitchFamily="2" charset="2"/>
              </a:rPr>
              <a:t> + ATP +NADH</a:t>
            </a:r>
            <a:r>
              <a:rPr lang="en-US" b="1" dirty="0">
                <a:latin typeface="Times New Roman" panose="02020603050405020304" pitchFamily="18" charset="0"/>
                <a:ea typeface="+mn-ea"/>
                <a:cs typeface="Times New Roman" panose="02020603050405020304" pitchFamily="18" charset="0"/>
                <a:sym typeface="Wingdings" panose="05000000000000000000" pitchFamily="2" charset="2"/>
              </a:rPr>
              <a:t>2</a:t>
            </a:r>
            <a:r>
              <a:rPr lang="en-US" sz="2800" b="1" dirty="0">
                <a:latin typeface="Times New Roman" panose="02020603050405020304" pitchFamily="18" charset="0"/>
                <a:ea typeface="+mn-ea"/>
                <a:cs typeface="Times New Roman" panose="02020603050405020304" pitchFamily="18" charset="0"/>
                <a:sym typeface="Wingdings" panose="05000000000000000000" pitchFamily="2" charset="2"/>
              </a:rPr>
              <a:t>+FADH</a:t>
            </a:r>
            <a:r>
              <a:rPr lang="en-US" b="1" dirty="0">
                <a:latin typeface="Times New Roman" panose="02020603050405020304" pitchFamily="18" charset="0"/>
                <a:ea typeface="+mn-ea"/>
                <a:cs typeface="Times New Roman" panose="02020603050405020304" pitchFamily="18" charset="0"/>
                <a:sym typeface="Wingdings" panose="05000000000000000000" pitchFamily="2" charset="2"/>
              </a:rPr>
              <a:t>2</a:t>
            </a:r>
            <a:endParaRPr lang="en-US" b="1" dirty="0">
              <a:latin typeface="Times New Roman" panose="02020603050405020304" pitchFamily="18" charset="0"/>
              <a:ea typeface="+mn-ea"/>
              <a:cs typeface="Times New Roman" panose="02020603050405020304" pitchFamily="18" charset="0"/>
            </a:endParaRPr>
          </a:p>
          <a:p>
            <a:pPr marL="0" indent="0">
              <a:buNone/>
            </a:pPr>
            <a:endParaRPr lang="x-none" dirty="0"/>
          </a:p>
        </p:txBody>
      </p:sp>
    </p:spTree>
    <p:extLst>
      <p:ext uri="{BB962C8B-B14F-4D97-AF65-F5344CB8AC3E}">
        <p14:creationId xmlns="" xmlns:p14="http://schemas.microsoft.com/office/powerpoint/2010/main" val="21877797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E8F14A-5564-4D3F-A2A4-247B2706665E}"/>
              </a:ext>
            </a:extLst>
          </p:cNvPr>
          <p:cNvSpPr>
            <a:spLocks noGrp="1"/>
          </p:cNvSpPr>
          <p:nvPr>
            <p:ph type="title"/>
          </p:nvPr>
        </p:nvSpPr>
        <p:spPr/>
        <p:txBody>
          <a:bodyPr/>
          <a:lstStyle/>
          <a:p>
            <a:r>
              <a:rPr lang="en-US" sz="5400" b="1" dirty="0">
                <a:solidFill>
                  <a:schemeClr val="tx1"/>
                </a:solidFill>
                <a:latin typeface="Times New Roman" panose="02020603050405020304" pitchFamily="18" charset="0"/>
                <a:cs typeface="Times New Roman" panose="02020603050405020304" pitchFamily="18" charset="0"/>
              </a:rPr>
              <a:t>STEPS OF KREBS’ CYCLE</a:t>
            </a:r>
            <a:endParaRPr lang="x-none"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A725695-7244-4710-8A6B-F3A2862D10CC}"/>
              </a:ext>
            </a:extLst>
          </p:cNvPr>
          <p:cNvSpPr>
            <a:spLocks noGrp="1"/>
          </p:cNvSpPr>
          <p:nvPr>
            <p:ph idx="1"/>
          </p:nvPr>
        </p:nvSpPr>
        <p:spPr>
          <a:xfrm>
            <a:off x="535578" y="2052918"/>
            <a:ext cx="11299372" cy="4195481"/>
          </a:xfrm>
        </p:spPr>
        <p:txBody>
          <a:bodyPr>
            <a:normAutofit fontScale="92500" lnSpcReduction="20000"/>
          </a:bodyPr>
          <a:lstStyle/>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First the pyruvate molecules are converted to Acetyl CoA. This combines with oxaloacetate to form citrate.</a:t>
            </a:r>
          </a:p>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Citrate is then converted to isocitrate. Isocitrate is then oxidized to alpha ketoglutarate which results in release of NADH and CO</a:t>
            </a:r>
            <a:r>
              <a:rPr lang="en-US" sz="2800" baseline="-25000" dirty="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Alpha ketoglutarate is then oxidized to 4 carbon molecules when then picks up coenzyme A to form succinyl CoA. It also forms a NADH2 molecule.  </a:t>
            </a:r>
          </a:p>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Succinyl CoA is then converted to succinate and one GTP is released ATP.</a:t>
            </a:r>
          </a:p>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Succinate is converted to fumarate and a molecule of FADH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a:t>
            </a:r>
          </a:p>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Fumarate is converted to Malate.</a:t>
            </a:r>
          </a:p>
          <a:p>
            <a:pPr lvl="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Malate is converted oxaloacetate and NADH2 is produced.</a:t>
            </a:r>
          </a:p>
          <a:p>
            <a:endParaRPr lang="x-none" dirty="0"/>
          </a:p>
        </p:txBody>
      </p:sp>
    </p:spTree>
    <p:extLst>
      <p:ext uri="{BB962C8B-B14F-4D97-AF65-F5344CB8AC3E}">
        <p14:creationId xmlns="" xmlns:p14="http://schemas.microsoft.com/office/powerpoint/2010/main" val="30383083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6CFD6F-20AE-433C-86B9-85E8E348B2B7}"/>
              </a:ext>
            </a:extLst>
          </p:cNvPr>
          <p:cNvSpPr>
            <a:spLocks noGrp="1"/>
          </p:cNvSpPr>
          <p:nvPr>
            <p:ph type="title"/>
          </p:nvPr>
        </p:nvSpPr>
        <p:spPr/>
        <p:txBody>
          <a:bodyPr/>
          <a:lstStyle/>
          <a:p>
            <a:r>
              <a:rPr lang="en-US" sz="5400" b="1" dirty="0">
                <a:solidFill>
                  <a:schemeClr val="tx1"/>
                </a:solidFill>
                <a:latin typeface="Times New Roman" panose="02020603050405020304" pitchFamily="18" charset="0"/>
                <a:cs typeface="Times New Roman" panose="02020603050405020304" pitchFamily="18" charset="0"/>
              </a:rPr>
              <a:t>CYCLE</a:t>
            </a:r>
            <a:endParaRPr lang="x-none" sz="5400" b="1" dirty="0">
              <a:solidFill>
                <a:schemeClr val="tx1"/>
              </a:solidFill>
              <a:latin typeface="Times New Roman" panose="02020603050405020304" pitchFamily="18" charset="0"/>
              <a:cs typeface="Times New Roman" panose="02020603050405020304" pitchFamily="18" charset="0"/>
            </a:endParaRPr>
          </a:p>
        </p:txBody>
      </p:sp>
      <p:pic>
        <p:nvPicPr>
          <p:cNvPr id="4" name="Content Placeholder 3">
            <a:hlinkClick r:id="rId2"/>
            <a:extLst>
              <a:ext uri="{FF2B5EF4-FFF2-40B4-BE49-F238E27FC236}">
                <a16:creationId xmlns="" xmlns:a16="http://schemas.microsoft.com/office/drawing/2014/main" id="{6119605B-3247-42F8-86CB-3963297121F1}"/>
              </a:ext>
            </a:extLst>
          </p:cNvPr>
          <p:cNvPicPr>
            <a:picLocks noGrp="1"/>
          </p:cNvPicPr>
          <p:nvPr>
            <p:ph idx="1"/>
          </p:nvPr>
        </p:nvPicPr>
        <p:blipFill>
          <a:blip r:embed="rId3">
            <a:extLst>
              <a:ext uri="{28A0092B-C50C-407E-A947-70E740481C1C}">
                <a14:useLocalDpi xmlns="" xmlns:a14="http://schemas.microsoft.com/office/drawing/2010/main" val="0"/>
              </a:ext>
            </a:extLst>
          </a:blip>
          <a:srcRect/>
          <a:stretch>
            <a:fillRect/>
          </a:stretch>
        </p:blipFill>
        <p:spPr bwMode="auto">
          <a:xfrm>
            <a:off x="3018971" y="1988457"/>
            <a:ext cx="5036458" cy="4702629"/>
          </a:xfrm>
          <a:prstGeom prst="rect">
            <a:avLst/>
          </a:prstGeom>
          <a:noFill/>
          <a:ln>
            <a:noFill/>
          </a:ln>
        </p:spPr>
      </p:pic>
    </p:spTree>
    <p:extLst>
      <p:ext uri="{BB962C8B-B14F-4D97-AF65-F5344CB8AC3E}">
        <p14:creationId xmlns="" xmlns:p14="http://schemas.microsoft.com/office/powerpoint/2010/main" val="6375992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1DA697-964C-4541-B2B3-13901242E0A9}"/>
              </a:ext>
            </a:extLst>
          </p:cNvPr>
          <p:cNvSpPr>
            <a:spLocks noGrp="1"/>
          </p:cNvSpPr>
          <p:nvPr>
            <p:ph type="title"/>
          </p:nvPr>
        </p:nvSpPr>
        <p:spPr/>
        <p:txBody>
          <a:bodyPr>
            <a:normAutofit/>
          </a:bodyPr>
          <a:lstStyle/>
          <a:p>
            <a:pPr algn="ctr"/>
            <a:r>
              <a:rPr lang="en-US" sz="5400" b="1" dirty="0">
                <a:solidFill>
                  <a:schemeClr val="tx1"/>
                </a:solidFill>
                <a:latin typeface="Times New Roman" panose="02020603050405020304" pitchFamily="18" charset="0"/>
                <a:cs typeface="Times New Roman" panose="02020603050405020304" pitchFamily="18" charset="0"/>
              </a:rPr>
              <a:t>DEFINITION</a:t>
            </a:r>
            <a:endParaRPr lang="x-none"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0721BB99-2F63-4566-B104-D6EFCC358F72}"/>
              </a:ext>
            </a:extLst>
          </p:cNvPr>
          <p:cNvSpPr>
            <a:spLocks noGrp="1"/>
          </p:cNvSpPr>
          <p:nvPr>
            <p:ph idx="1"/>
          </p:nvPr>
        </p:nvSpPr>
        <p:spPr/>
        <p:txBody>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a biochemical process.</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Cells of an organism obtain energy by combining oxygen and glucose.</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result they release carbon dioxide, water and ATP.</a:t>
            </a:r>
          </a:p>
          <a:p>
            <a:pPr marL="0" indent="0">
              <a:buNone/>
            </a:pPr>
            <a:endParaRPr lang="en-US" dirty="0"/>
          </a:p>
        </p:txBody>
      </p:sp>
    </p:spTree>
    <p:extLst>
      <p:ext uri="{BB962C8B-B14F-4D97-AF65-F5344CB8AC3E}">
        <p14:creationId xmlns="" xmlns:p14="http://schemas.microsoft.com/office/powerpoint/2010/main" val="94040164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CF2412-C71B-436B-A06E-A57017966656}"/>
              </a:ext>
            </a:extLst>
          </p:cNvPr>
          <p:cNvSpPr>
            <a:spLocks noGrp="1"/>
          </p:cNvSpPr>
          <p:nvPr>
            <p:ph type="title"/>
          </p:nvPr>
        </p:nvSpPr>
        <p:spPr/>
        <p:txBody>
          <a:bodyPr/>
          <a:lstStyle/>
          <a:p>
            <a:r>
              <a:rPr lang="en-US" sz="4400" b="1" dirty="0">
                <a:solidFill>
                  <a:schemeClr val="tx1"/>
                </a:solidFill>
                <a:latin typeface="Times New Roman" panose="02020603050405020304" pitchFamily="18" charset="0"/>
                <a:cs typeface="Times New Roman" panose="02020603050405020304" pitchFamily="18" charset="0"/>
              </a:rPr>
              <a:t>ELECTRON TRANSPORT CHAIN</a:t>
            </a:r>
            <a:endParaRPr lang="x-none"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23E4968-A7BA-4045-B749-E981CF29381A}"/>
              </a:ext>
            </a:extLst>
          </p:cNvPr>
          <p:cNvSpPr>
            <a:spLocks noGrp="1"/>
          </p:cNvSpPr>
          <p:nvPr>
            <p:ph idx="1"/>
          </p:nvPr>
        </p:nvSpPr>
        <p:spPr>
          <a:xfrm>
            <a:off x="391886" y="1436914"/>
            <a:ext cx="11403874" cy="5055326"/>
          </a:xfrm>
        </p:spPr>
        <p:txBody>
          <a:bodyPr>
            <a:normAutofit/>
          </a:bodyPr>
          <a:lstStyle/>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Electrons carriers of chain carry protons and electrons from NADH2 and FADH2 to complexes 1, 2,3 and 4.</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NADH2 is a good electron donor transfers electrons to complex 1.</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FADH2 transfers electrons to complex 2.</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Both electrons are passed to carriers Ubiquinone Q which becomes QH2.</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Then electrons passed to complex 3 then to Cytochrome C then complex 4.</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Now protons are pumped outside matrix to inter membrane space.</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Proton gradient is created creating potential energy.</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Potential energy helps to power ADP to produce ATP.</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Hydrogen atoms combine with Oxygen to form water.</a:t>
            </a:r>
          </a:p>
          <a:p>
            <a:pPr>
              <a:buFont typeface="Arial" panose="020B0604020202020204" pitchFamily="34" charset="0"/>
              <a:buChar char="•"/>
            </a:pPr>
            <a:r>
              <a:rPr lang="en-US" sz="2200" b="1" dirty="0">
                <a:latin typeface="Times New Roman" panose="02020603050405020304" pitchFamily="18" charset="0"/>
                <a:cs typeface="Times New Roman" panose="02020603050405020304" pitchFamily="18" charset="0"/>
              </a:rPr>
              <a:t>NADH2 + FADH2 </a:t>
            </a:r>
            <a:r>
              <a:rPr lang="en-US" sz="2200" b="1" dirty="0">
                <a:latin typeface="Times New Roman" panose="02020603050405020304" pitchFamily="18" charset="0"/>
                <a:cs typeface="Times New Roman" panose="02020603050405020304" pitchFamily="18" charset="0"/>
                <a:sym typeface="Wingdings" panose="05000000000000000000" pitchFamily="2" charset="2"/>
              </a:rPr>
              <a:t> ATP +H20 +FAD + NAD</a:t>
            </a:r>
            <a:endParaRPr lang="en-US" sz="2200" b="1"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1442775940"/>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62FE24-EB52-469B-9D4B-07579A1AC4D3}"/>
              </a:ext>
            </a:extLst>
          </p:cNvPr>
          <p:cNvSpPr>
            <a:spLocks noGrp="1"/>
          </p:cNvSpPr>
          <p:nvPr>
            <p:ph type="title"/>
          </p:nvPr>
        </p:nvSpPr>
        <p:spPr/>
        <p:txBody>
          <a:bodyPr/>
          <a:lstStyle/>
          <a:p>
            <a:pPr algn="ctr"/>
            <a:r>
              <a:rPr lang="en-US" sz="6000" b="1" dirty="0">
                <a:solidFill>
                  <a:schemeClr val="tx1"/>
                </a:solidFill>
                <a:latin typeface="Times New Roman" panose="02020603050405020304" pitchFamily="18" charset="0"/>
                <a:cs typeface="Times New Roman" panose="02020603050405020304" pitchFamily="18" charset="0"/>
              </a:rPr>
              <a:t>CYCLE</a:t>
            </a:r>
            <a:endParaRPr lang="x-none" sz="6000" b="1" dirty="0">
              <a:solidFill>
                <a:schemeClr val="tx1"/>
              </a:solidFill>
              <a:latin typeface="Times New Roman" panose="02020603050405020304" pitchFamily="18" charset="0"/>
              <a:cs typeface="Times New Roman" panose="02020603050405020304" pitchFamily="18" charset="0"/>
            </a:endParaRPr>
          </a:p>
        </p:txBody>
      </p:sp>
      <p:pic>
        <p:nvPicPr>
          <p:cNvPr id="4" name="Content Placeholder 3" descr="Image of the electron transport chain. All the components of the chain are embedded in or attached to the inner mitochondrial membrane. In the matrix, NADH deposits electrons at Complex I, turning into NAD+ and releasing a proton into the matrix. FADH2 in the matrix deposits electrons at Complex II, turning into FAD and releasing 2 H+. The electrons from Complexes I and II are passed to the small mobile carrier Q. Q transports the electrons to Complex III, which then passes them to Cytochrome C. Cytochrome C passes the electrons to Complex IV, which then passes them to oxygen in the matrix, forming water. It takes two electrons, 1/2 O2, and 2 H+ to form one water molecule. Complexes I, III, and IV use energy released as electrons move from a higher to a lower energy level to pump protons out of the matrix and into the intermembrane space, generating a proton gradient.">
            <a:extLst>
              <a:ext uri="{FF2B5EF4-FFF2-40B4-BE49-F238E27FC236}">
                <a16:creationId xmlns="" xmlns:a16="http://schemas.microsoft.com/office/drawing/2014/main" id="{84E76DA2-0A5E-4E25-9B8F-CA4D8DD68A38}"/>
              </a:ext>
            </a:extLst>
          </p:cNvPr>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397727" y="1463039"/>
            <a:ext cx="9065622" cy="4950823"/>
          </a:xfrm>
          <a:prstGeom prst="rect">
            <a:avLst/>
          </a:prstGeom>
          <a:noFill/>
          <a:ln>
            <a:noFill/>
          </a:ln>
        </p:spPr>
      </p:pic>
    </p:spTree>
    <p:extLst>
      <p:ext uri="{BB962C8B-B14F-4D97-AF65-F5344CB8AC3E}">
        <p14:creationId xmlns="" xmlns:p14="http://schemas.microsoft.com/office/powerpoint/2010/main" val="30463136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C30272-8F0F-49DC-BC1B-D7FC58C3BD81}"/>
              </a:ext>
            </a:extLst>
          </p:cNvPr>
          <p:cNvSpPr>
            <a:spLocks noGrp="1"/>
          </p:cNvSpPr>
          <p:nvPr>
            <p:ph type="title"/>
          </p:nvPr>
        </p:nvSpPr>
        <p:spPr>
          <a:xfrm>
            <a:off x="471939" y="452718"/>
            <a:ext cx="9404723" cy="140053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CELLULAR RESPIRATION FORMULA</a:t>
            </a:r>
            <a:endParaRPr lang="x-none" sz="4000" b="1" dirty="0">
              <a:solidFill>
                <a:schemeClr val="tx1"/>
              </a:solidFill>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 xmlns:a16="http://schemas.microsoft.com/office/drawing/2014/main" id="{FC2AB187-1588-4921-AB99-BCA7E7DDD66F}"/>
              </a:ext>
            </a:extLst>
          </p:cNvPr>
          <p:cNvPicPr>
            <a:picLocks noGrp="1" noChangeAspect="1"/>
          </p:cNvPicPr>
          <p:nvPr>
            <p:ph idx="1"/>
          </p:nvPr>
        </p:nvPicPr>
        <p:blipFill>
          <a:blip r:embed="rId2"/>
          <a:stretch>
            <a:fillRect/>
          </a:stretch>
        </p:blipFill>
        <p:spPr>
          <a:xfrm>
            <a:off x="2589245" y="2841632"/>
            <a:ext cx="6392347" cy="19223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4731033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9412C9-9AD1-4227-8DCB-513A0DB19502}"/>
              </a:ext>
            </a:extLst>
          </p:cNvPr>
          <p:cNvSpPr>
            <a:spLocks noGrp="1"/>
          </p:cNvSpPr>
          <p:nvPr>
            <p:ph type="title"/>
          </p:nvPr>
        </p:nvSpPr>
        <p:spPr/>
        <p:txBody>
          <a:bodyPr>
            <a:normAutofit fontScale="90000"/>
          </a:bodyPr>
          <a:lstStyle/>
          <a:p>
            <a:r>
              <a:rPr lang="en-US" sz="6000" b="1" dirty="0">
                <a:solidFill>
                  <a:schemeClr val="tx1"/>
                </a:solidFill>
                <a:latin typeface="Times New Roman" panose="02020603050405020304" pitchFamily="18" charset="0"/>
                <a:cs typeface="Times New Roman" panose="02020603050405020304" pitchFamily="18" charset="0"/>
              </a:rPr>
              <a:t>PROCESS OF RESPIRATION</a:t>
            </a:r>
            <a:endParaRPr lang="x-none" sz="6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A6D0BFD-13B2-4EAC-89E8-8D4514AC7AE3}"/>
              </a:ext>
            </a:extLst>
          </p:cNvPr>
          <p:cNvSpPr>
            <a:spLocks noGrp="1"/>
          </p:cNvSpPr>
          <p:nvPr>
            <p:ph idx="1"/>
          </p:nvPr>
        </p:nvSpPr>
        <p:spPr/>
        <p:txBody>
          <a:bodyPr>
            <a:normAutofit fontScale="70000" lnSpcReduction="20000"/>
          </a:bodyPr>
          <a:lstStyle/>
          <a:p>
            <a:pPr>
              <a:lnSpc>
                <a:spcPct val="170000"/>
              </a:lnSpc>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Respiration involves taking in oxygen and release of carbon dioxide by process of breathing.</a:t>
            </a:r>
          </a:p>
          <a:p>
            <a:pPr>
              <a:lnSpc>
                <a:spcPct val="170000"/>
              </a:lnSpc>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The taken oxygen is utilized to oxidize chemical energy stored in the food to release energy in the form of ATP along with carbon dioxide and water.</a:t>
            </a:r>
          </a:p>
          <a:p>
            <a:pPr>
              <a:lnSpc>
                <a:spcPct val="170000"/>
              </a:lnSpc>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Respiration involves exchange of gases; oxygen with carbon dioxide.</a:t>
            </a:r>
          </a:p>
          <a:p>
            <a:endParaRPr lang="en-US" dirty="0">
              <a:latin typeface="Times New Roman" panose="02020603050405020304" pitchFamily="18" charset="0"/>
              <a:cs typeface="Times New Roman" panose="02020603050405020304" pitchFamily="18" charset="0"/>
            </a:endParaRPr>
          </a:p>
          <a:p>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6022638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2465C7-7DB5-46A1-9EAF-86EC6097CBF3}"/>
              </a:ext>
            </a:extLst>
          </p:cNvPr>
          <p:cNvSpPr>
            <a:spLocks noGrp="1"/>
          </p:cNvSpPr>
          <p:nvPr>
            <p:ph type="title"/>
          </p:nvPr>
        </p:nvSpPr>
        <p:spPr/>
        <p:txBody>
          <a:bodyPr>
            <a:normAutofit/>
          </a:bodyPr>
          <a:lstStyle/>
          <a:p>
            <a:r>
              <a:rPr lang="en-US" sz="5400" b="1" dirty="0">
                <a:solidFill>
                  <a:schemeClr val="tx1"/>
                </a:solidFill>
                <a:latin typeface="Times New Roman" panose="02020603050405020304" pitchFamily="18" charset="0"/>
                <a:cs typeface="Times New Roman" panose="02020603050405020304" pitchFamily="18" charset="0"/>
              </a:rPr>
              <a:t>Types of </a:t>
            </a:r>
            <a:r>
              <a:rPr lang="en-US" sz="5400" b="1" dirty="0" smtClean="0">
                <a:solidFill>
                  <a:schemeClr val="tx1"/>
                </a:solidFill>
                <a:latin typeface="Times New Roman" panose="02020603050405020304" pitchFamily="18" charset="0"/>
                <a:cs typeface="Times New Roman" panose="02020603050405020304" pitchFamily="18" charset="0"/>
              </a:rPr>
              <a:t>Respiration</a:t>
            </a:r>
            <a:endParaRPr lang="x-none"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5A31A0E8-8FF2-4DC8-B323-1848BC047D51}"/>
              </a:ext>
            </a:extLst>
          </p:cNvPr>
          <p:cNvSpPr>
            <a:spLocks noGrp="1"/>
          </p:cNvSpPr>
          <p:nvPr>
            <p:ph idx="1"/>
          </p:nvPr>
        </p:nvSpPr>
        <p:spPr/>
        <p:txBody>
          <a:bodyPr>
            <a:normAutofit/>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There are two types of respiration.</a:t>
            </a:r>
          </a:p>
          <a:p>
            <a:pPr marL="514350" indent="-514350">
              <a:lnSpc>
                <a:spcPct val="150000"/>
              </a:lnSpc>
              <a:buFont typeface="+mj-lt"/>
              <a:buAutoNum type="alphaLcPeriod"/>
            </a:pPr>
            <a:r>
              <a:rPr lang="en-US" sz="2800" dirty="0">
                <a:latin typeface="Times New Roman" panose="02020603050405020304" pitchFamily="18" charset="0"/>
                <a:cs typeface="Times New Roman" panose="02020603050405020304" pitchFamily="18" charset="0"/>
              </a:rPr>
              <a:t>Aerobic respiration.</a:t>
            </a:r>
          </a:p>
          <a:p>
            <a:pPr marL="514350" indent="-514350">
              <a:lnSpc>
                <a:spcPct val="150000"/>
              </a:lnSpc>
              <a:buFont typeface="+mj-lt"/>
              <a:buAutoNum type="alphaLcPeriod"/>
            </a:pPr>
            <a:r>
              <a:rPr lang="en-US" sz="2800" dirty="0">
                <a:latin typeface="Times New Roman" panose="02020603050405020304" pitchFamily="18" charset="0"/>
                <a:cs typeface="Times New Roman" panose="02020603050405020304" pitchFamily="18" charset="0"/>
              </a:rPr>
              <a:t>Anaerobic respiration.</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7252119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113211-1F8F-4155-9173-05CC405805AA}"/>
              </a:ext>
            </a:extLst>
          </p:cNvPr>
          <p:cNvSpPr>
            <a:spLocks noGrp="1"/>
          </p:cNvSpPr>
          <p:nvPr>
            <p:ph type="title"/>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AEROBIC RESPIRATION</a:t>
            </a:r>
            <a:endParaRPr lang="x-none"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4C33D43-02DF-4D0A-82FA-60FCF26C4838}"/>
              </a:ext>
            </a:extLst>
          </p:cNvPr>
          <p:cNvSpPr>
            <a:spLocks noGrp="1"/>
          </p:cNvSpPr>
          <p:nvPr>
            <p:ph idx="1"/>
          </p:nvPr>
        </p:nvSpPr>
        <p:spPr/>
        <p:txBody>
          <a:bodyPr>
            <a:normAutofit fontScale="92500"/>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the presence of oxygen, complete oxidation of glucose occurs with maximum release of energy.</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the first phase of aerobic respiration, a molecule of glucose is broken down into two molecules of pyruvic acid.</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the second phase, molecules of pyruvic acid are completely oxidized to CO</a:t>
            </a:r>
            <a:r>
              <a:rPr lang="en-US"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and water and all energy is released.</a:t>
            </a:r>
          </a:p>
          <a:p>
            <a:pPr marL="0" indent="0" algn="ctr">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2883254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82B5B8-10C5-43F1-BD6A-A6B232561C24}"/>
              </a:ext>
            </a:extLst>
          </p:cNvPr>
          <p:cNvSpPr>
            <a:spLocks noGrp="1"/>
          </p:cNvSpPr>
          <p:nvPr>
            <p:ph type="title"/>
          </p:nvPr>
        </p:nvSpPr>
        <p:spPr/>
        <p:txBody>
          <a:bodyPr>
            <a:normAutofit/>
          </a:bodyPr>
          <a:lstStyle/>
          <a:p>
            <a:r>
              <a:rPr lang="en-US" b="1" dirty="0">
                <a:solidFill>
                  <a:schemeClr val="tx1"/>
                </a:solidFill>
                <a:latin typeface="Times New Roman" panose="02020603050405020304" pitchFamily="18" charset="0"/>
                <a:cs typeface="Times New Roman" panose="02020603050405020304" pitchFamily="18" charset="0"/>
              </a:rPr>
              <a:t>ANAEROBIC RESPIRATION</a:t>
            </a:r>
            <a:endParaRPr lang="x-none"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E09BD563-C23A-4162-BC0E-19EBA5924ED6}"/>
              </a:ext>
            </a:extLst>
          </p:cNvPr>
          <p:cNvSpPr>
            <a:spLocks noGrp="1"/>
          </p:cNvSpPr>
          <p:nvPr>
            <p:ph idx="1"/>
          </p:nvPr>
        </p:nvSpPr>
        <p:spPr/>
        <p:txBody>
          <a:bodyPr>
            <a:normAutofit fontScale="85000" lnSpcReduction="10000"/>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anaerobic respiration, the first phase is similar to aerobic respiration.</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 molecule is broken down into two molecules of pyruvic acid. </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But in the second phase, pyruvic acid is not completely oxidized (due to absence of oxygen).</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transformed into lactic acid. </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Many C-H bonds are left unbroken in the products.</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3413304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769CF9-EE13-4ECE-81CB-A15CC47F9759}"/>
              </a:ext>
            </a:extLst>
          </p:cNvPr>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Anaerobic respiration is further classified as</a:t>
            </a:r>
            <a:endParaRPr lang="x-none" dirty="0">
              <a:solidFill>
                <a:schemeClr val="tx1"/>
              </a:solidFill>
            </a:endParaRPr>
          </a:p>
        </p:txBody>
      </p:sp>
      <p:sp>
        <p:nvSpPr>
          <p:cNvPr id="3" name="Content Placeholder 2">
            <a:extLst>
              <a:ext uri="{FF2B5EF4-FFF2-40B4-BE49-F238E27FC236}">
                <a16:creationId xmlns="" xmlns:a16="http://schemas.microsoft.com/office/drawing/2014/main" id="{93895374-F528-4EB2-A3FC-09160B9B53B8}"/>
              </a:ext>
            </a:extLst>
          </p:cNvPr>
          <p:cNvSpPr>
            <a:spLocks noGrp="1"/>
          </p:cNvSpPr>
          <p:nvPr>
            <p:ph idx="1"/>
          </p:nvPr>
        </p:nvSpPr>
        <p:spPr/>
        <p:txBody>
          <a:bodyPr>
            <a:normAutofit/>
          </a:bodyPr>
          <a:lstStyle/>
          <a:p>
            <a:pPr marL="514350" indent="-514350">
              <a:lnSpc>
                <a:spcPct val="150000"/>
              </a:lnSpc>
              <a:buFont typeface="+mj-lt"/>
              <a:buAutoNum type="alphaLcParenR"/>
            </a:pPr>
            <a:r>
              <a:rPr lang="en-US" sz="2800" dirty="0">
                <a:latin typeface="Times New Roman" panose="02020603050405020304" pitchFamily="18" charset="0"/>
                <a:cs typeface="Times New Roman" panose="02020603050405020304" pitchFamily="18" charset="0"/>
              </a:rPr>
              <a:t>Alcoholic fermentation</a:t>
            </a:r>
          </a:p>
          <a:p>
            <a:pPr marL="514350" indent="-514350">
              <a:lnSpc>
                <a:spcPct val="150000"/>
              </a:lnSpc>
              <a:buFont typeface="+mj-lt"/>
              <a:buAutoNum type="alphaLcParenR"/>
            </a:pPr>
            <a:r>
              <a:rPr lang="en-US" sz="2800" dirty="0">
                <a:latin typeface="Times New Roman" panose="02020603050405020304" pitchFamily="18" charset="0"/>
                <a:cs typeface="Times New Roman" panose="02020603050405020304" pitchFamily="18" charset="0"/>
              </a:rPr>
              <a:t>Lactic acid fermentation.</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4807512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238F37-842A-4A96-9D20-F9F059D4A09D}"/>
              </a:ext>
            </a:extLst>
          </p:cNvPr>
          <p:cNvSpPr>
            <a:spLocks noGrp="1"/>
          </p:cNvSpPr>
          <p:nvPr>
            <p:ph type="title"/>
          </p:nvPr>
        </p:nvSpPr>
        <p:spPr/>
        <p:txBody>
          <a:bodyPr>
            <a:normAutofit/>
          </a:bodyPr>
          <a:lstStyle/>
          <a:p>
            <a:r>
              <a:rPr lang="en-US" sz="4400" b="1" dirty="0">
                <a:solidFill>
                  <a:schemeClr val="tx1"/>
                </a:solidFill>
                <a:latin typeface="Times New Roman" panose="02020603050405020304" pitchFamily="18" charset="0"/>
                <a:cs typeface="Times New Roman" panose="02020603050405020304" pitchFamily="18" charset="0"/>
              </a:rPr>
              <a:t>Alcoholic </a:t>
            </a:r>
            <a:r>
              <a:rPr lang="en-US" sz="4400" b="1" dirty="0" smtClean="0">
                <a:solidFill>
                  <a:schemeClr val="tx1"/>
                </a:solidFill>
                <a:latin typeface="Times New Roman" panose="02020603050405020304" pitchFamily="18" charset="0"/>
                <a:cs typeface="Times New Roman" panose="02020603050405020304" pitchFamily="18" charset="0"/>
              </a:rPr>
              <a:t>Fermentation</a:t>
            </a:r>
            <a:endParaRPr lang="x-none"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E5A12E29-6E6E-413F-B4E6-C8709086EC93}"/>
              </a:ext>
            </a:extLst>
          </p:cNvPr>
          <p:cNvSpPr>
            <a:spLocks noGrp="1"/>
          </p:cNvSpPr>
          <p:nvPr>
            <p:ph idx="1"/>
          </p:nvPr>
        </p:nvSpPr>
        <p:spPr/>
        <p:txBody>
          <a:bodyPr>
            <a:normAutofit/>
          </a:bodyPr>
          <a:lstStyle/>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occurs in bacteria, yeast etc.</a:t>
            </a:r>
          </a:p>
          <a:p>
            <a:pPr>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this type of anaerobic respiration, pyruvic acid is further broken down into alcohol (C</a:t>
            </a:r>
            <a:r>
              <a:rPr lang="en-US"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OH) and CO</a:t>
            </a:r>
            <a:r>
              <a:rPr lang="en-US" sz="18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a:t>
            </a:r>
          </a:p>
          <a:p>
            <a:endParaRPr lang="x-none" sz="28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 xmlns:a16="http://schemas.microsoft.com/office/drawing/2014/main" id="{CA79EC98-208F-4088-89BE-DD071B53983D}"/>
              </a:ext>
            </a:extLst>
          </p:cNvPr>
          <p:cNvPicPr>
            <a:picLocks noChangeAspect="1"/>
          </p:cNvPicPr>
          <p:nvPr/>
        </p:nvPicPr>
        <p:blipFill>
          <a:blip r:embed="rId2"/>
          <a:stretch>
            <a:fillRect/>
          </a:stretch>
        </p:blipFill>
        <p:spPr>
          <a:xfrm>
            <a:off x="3312414" y="4609778"/>
            <a:ext cx="4871624" cy="1795504"/>
          </a:xfrm>
          <a:prstGeom prst="rect">
            <a:avLst/>
          </a:prstGeom>
        </p:spPr>
      </p:pic>
    </p:spTree>
    <p:extLst>
      <p:ext uri="{BB962C8B-B14F-4D97-AF65-F5344CB8AC3E}">
        <p14:creationId xmlns="" xmlns:p14="http://schemas.microsoft.com/office/powerpoint/2010/main" val="19325092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360</TotalTime>
  <Words>832</Words>
  <Application>Microsoft Office PowerPoint</Application>
  <PresentationFormat>Custom</PresentationFormat>
  <Paragraphs>79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vt:lpstr>
      <vt:lpstr>Unit 5: Plant Physiological Processes Topic: Mechanism of Respiration        B.Ed (Hons) Secondary  Semester: III        Subject: Biology III Minor  Course Title: Plant Physiology and Ecology               Represented By: Ms Sidra Younis  Department of Education (Planning and Development)      Lahore College For Women University, Lahore </vt:lpstr>
      <vt:lpstr>DEFINITION</vt:lpstr>
      <vt:lpstr>CELLULAR RESPIRATION FORMULA</vt:lpstr>
      <vt:lpstr>PROCESS OF RESPIRATION</vt:lpstr>
      <vt:lpstr>Types of Respiration</vt:lpstr>
      <vt:lpstr>AEROBIC RESPIRATION</vt:lpstr>
      <vt:lpstr>ANAEROBIC RESPIRATION</vt:lpstr>
      <vt:lpstr>Anaerobic respiration is further classified as</vt:lpstr>
      <vt:lpstr>Alcoholic Fermentation</vt:lpstr>
      <vt:lpstr>LACTIC ACID FERMENTATION</vt:lpstr>
      <vt:lpstr>GLYCOLYSIS</vt:lpstr>
      <vt:lpstr>Formula</vt:lpstr>
      <vt:lpstr>STEPS OF GLYCOLYSIS</vt:lpstr>
      <vt:lpstr>Slide 14</vt:lpstr>
      <vt:lpstr>Slide 15</vt:lpstr>
      <vt:lpstr>Slide 16</vt:lpstr>
      <vt:lpstr>Krebs' cycle</vt:lpstr>
      <vt:lpstr>STEPS OF KREBS’ CYCLE</vt:lpstr>
      <vt:lpstr>CYCLE</vt:lpstr>
      <vt:lpstr>ELECTRON TRANSPORT CHAIN</vt:lpstr>
      <vt:lpstr>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 of respiration</dc:title>
  <dc:creator>blah</dc:creator>
  <cp:lastModifiedBy>User</cp:lastModifiedBy>
  <cp:revision>36</cp:revision>
  <dcterms:created xsi:type="dcterms:W3CDTF">2019-10-15T13:40:13Z</dcterms:created>
  <dcterms:modified xsi:type="dcterms:W3CDTF">2020-08-18T08:38:17Z</dcterms:modified>
</cp:coreProperties>
</file>