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82" r:id="rId4"/>
    <p:sldId id="283" r:id="rId5"/>
    <p:sldId id="284" r:id="rId6"/>
    <p:sldId id="290" r:id="rId7"/>
    <p:sldId id="292" r:id="rId8"/>
    <p:sldId id="291" r:id="rId9"/>
    <p:sldId id="285" r:id="rId10"/>
    <p:sldId id="286" r:id="rId11"/>
    <p:sldId id="287" r:id="rId12"/>
    <p:sldId id="28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813"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650DB56F-DF3E-4462-812A-8812423113F4}" type="datetimeFigureOut">
              <a:rPr lang="en-US" smtClean="0"/>
              <a:pPr/>
              <a:t>8/16/2020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4F7CDAD-C3C2-468F-8DFA-CCA364757C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50DB56F-DF3E-4462-812A-8812423113F4}"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50DB56F-DF3E-4462-812A-8812423113F4}" type="datetimeFigureOut">
              <a:rPr lang="en-US" smtClean="0"/>
              <a:pPr/>
              <a:t>8/16/2020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7CDAD-C3C2-468F-8DFA-CCA364757C5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0DB56F-DF3E-4462-812A-8812423113F4}"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50DB56F-DF3E-4462-812A-8812423113F4}" type="datetimeFigureOut">
              <a:rPr lang="en-US" smtClean="0"/>
              <a:pPr/>
              <a:t>8/16/2020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650DB56F-DF3E-4462-812A-8812423113F4}" type="datetimeFigureOut">
              <a:rPr lang="en-US" smtClean="0"/>
              <a:pPr/>
              <a:t>8/16/2020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0DB56F-DF3E-4462-812A-8812423113F4}" type="datetimeFigureOut">
              <a:rPr lang="en-US" smtClean="0"/>
              <a:pPr/>
              <a:t>8/16/2020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50DB56F-DF3E-4462-812A-8812423113F4}"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7CDAD-C3C2-468F-8DFA-CCA364757C5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50DB56F-DF3E-4462-812A-8812423113F4}" type="datetimeFigureOut">
              <a:rPr lang="en-US" smtClean="0"/>
              <a:pPr/>
              <a:t>8/16/2020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4F7CDAD-C3C2-468F-8DFA-CCA364757C5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0DB56F-DF3E-4462-812A-8812423113F4}" type="datetimeFigureOut">
              <a:rPr lang="en-US" smtClean="0"/>
              <a:pPr/>
              <a:t>8/16/2020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4F7CDAD-C3C2-468F-8DFA-CCA364757C5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0"/>
            <a:ext cx="8763000" cy="4706112"/>
          </a:xfrm>
        </p:spPr>
        <p:txBody>
          <a:bodyPr>
            <a:normAutofit fontScale="90000"/>
          </a:bodyPr>
          <a:lstStyle/>
          <a:p>
            <a:pPr algn="ctr"/>
            <a:r>
              <a:rPr lang="en-US" sz="3100" b="1" dirty="0">
                <a:latin typeface="Times New Roman" pitchFamily="18" charset="0"/>
                <a:cs typeface="Times New Roman" pitchFamily="18" charset="0"/>
              </a:rPr>
              <a:t>     </a:t>
            </a:r>
            <a:r>
              <a:rPr lang="en-US" sz="3100" b="1" dirty="0">
                <a:solidFill>
                  <a:schemeClr val="tx1"/>
                </a:solidFill>
                <a:latin typeface="Times New Roman" pitchFamily="18" charset="0"/>
                <a:cs typeface="Times New Roman" pitchFamily="18" charset="0"/>
              </a:rPr>
              <a:t>   </a:t>
            </a:r>
            <a:r>
              <a:rPr lang="en-US" sz="3200" b="1" dirty="0" smtClean="0">
                <a:solidFill>
                  <a:schemeClr val="tx1"/>
                </a:solidFill>
                <a:latin typeface="Times New Roman" pitchFamily="18" charset="0"/>
                <a:cs typeface="Times New Roman" pitchFamily="18" charset="0"/>
              </a:rPr>
              <a:t>Unit 3: Absorption of Water in Plants</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Topic: Mechanism of Absorption of  Water by Roots</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B.Ed</a:t>
            </a:r>
            <a:r>
              <a:rPr lang="en-US" sz="3200" b="1" dirty="0" smtClean="0">
                <a:solidFill>
                  <a:schemeClr val="tx1"/>
                </a:solidFill>
                <a:latin typeface="Times New Roman" pitchFamily="18" charset="0"/>
                <a:cs typeface="Times New Roman" pitchFamily="18" charset="0"/>
              </a:rPr>
              <a:t> (</a:t>
            </a:r>
            <a:r>
              <a:rPr lang="en-US" sz="3200" b="1" dirty="0" err="1" smtClean="0">
                <a:solidFill>
                  <a:schemeClr val="tx1"/>
                </a:solidFill>
                <a:latin typeface="Times New Roman" pitchFamily="18" charset="0"/>
                <a:cs typeface="Times New Roman" pitchFamily="18" charset="0"/>
              </a:rPr>
              <a:t>Hons</a:t>
            </a:r>
            <a:r>
              <a:rPr lang="en-US" sz="3200" b="1" dirty="0" smtClean="0">
                <a:solidFill>
                  <a:schemeClr val="tx1"/>
                </a:solidFill>
                <a:latin typeface="Times New Roman" pitchFamily="18" charset="0"/>
                <a:cs typeface="Times New Roman" pitchFamily="18" charset="0"/>
              </a:rPr>
              <a:t>) Secondary</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Semester: III</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Subject: Biology III Minor </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Course Title: Plant Physiology and Ecology</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Represented By: Ms Sidra </a:t>
            </a:r>
            <a:r>
              <a:rPr lang="en-US" sz="3200" b="1" dirty="0" err="1" smtClean="0">
                <a:solidFill>
                  <a:schemeClr val="tx1"/>
                </a:solidFill>
                <a:latin typeface="Times New Roman" pitchFamily="18" charset="0"/>
                <a:cs typeface="Times New Roman" pitchFamily="18" charset="0"/>
              </a:rPr>
              <a:t>Younis</a:t>
            </a:r>
            <a:r>
              <a:rPr lang="en-US" sz="3200" b="1" dirty="0" smtClean="0">
                <a:solidFill>
                  <a:schemeClr val="tx1"/>
                </a:solidFill>
                <a:latin typeface="Times New Roman" pitchFamily="18" charset="0"/>
                <a:cs typeface="Times New Roman" pitchFamily="18" charset="0"/>
              </a:rPr>
              <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Department of Education (Planning and Development)</a:t>
            </a:r>
            <a:br>
              <a:rPr lang="en-US" sz="3200" b="1" dirty="0" smtClean="0">
                <a:solidFill>
                  <a:schemeClr val="tx1"/>
                </a:solidFill>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Lahore College For Women University, Lahore</a:t>
            </a:r>
            <a:r>
              <a:rPr lang="en-US" sz="3200" dirty="0" smtClean="0"/>
              <a:t/>
            </a:r>
            <a:br>
              <a:rPr lang="en-US" sz="3200" dirty="0" smtClean="0"/>
            </a:br>
            <a:r>
              <a:rPr lang="en-US" sz="3100" b="1" dirty="0" smtClean="0">
                <a:latin typeface="Times New Roman" pitchFamily="18" charset="0"/>
                <a:cs typeface="Times New Roman" pitchFamily="18" charset="0"/>
              </a:rPr>
              <a:t>      </a:t>
            </a:r>
            <a:endParaRPr lang="en-US" sz="31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2292844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591312"/>
          </a:xfrm>
        </p:spPr>
        <p:txBody>
          <a:bodyPr>
            <a:normAutofit fontScale="90000"/>
          </a:bodyPr>
          <a:lstStyle/>
          <a:p>
            <a:r>
              <a:rPr lang="en-US" sz="3600" b="1" dirty="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762000"/>
            <a:ext cx="8915400" cy="5943600"/>
          </a:xfrm>
        </p:spPr>
        <p:txBody>
          <a:bodyPr>
            <a:normAutofit fontScale="92500" lnSpcReduction="20000"/>
          </a:bodyPr>
          <a:lstStyle/>
          <a:p>
            <a:r>
              <a:rPr lang="en-US" sz="2800" dirty="0" smtClean="0"/>
              <a:t>Water does not enter the parenchyma cells of the cortex as it travels the extracellular route. Rather, it moves along the outside walls from one cell to another. Cell walls are made largely of cellulose. Cellulose has a high absorptive capacity that helps pass the water along. When the water reaches the endodermis, it enters the </a:t>
            </a:r>
            <a:r>
              <a:rPr lang="en-US" sz="2800" dirty="0" err="1" smtClean="0"/>
              <a:t>endodermal</a:t>
            </a:r>
            <a:r>
              <a:rPr lang="en-US" sz="2800" dirty="0" smtClean="0"/>
              <a:t> cells by passing through the cell membranes. It traverses the endodermis, passes through the </a:t>
            </a:r>
            <a:r>
              <a:rPr lang="en-US" sz="2800" dirty="0" err="1" smtClean="0"/>
              <a:t>pericycle</a:t>
            </a:r>
            <a:r>
              <a:rPr lang="en-US" sz="2800" dirty="0" smtClean="0"/>
              <a:t>, and enters the xylem tissues. Much of the absorption into the xylem takes place at the arms of the xylem</a:t>
            </a:r>
            <a:r>
              <a:rPr lang="en-US" sz="2800" dirty="0" smtClean="0"/>
              <a:t>.</a:t>
            </a:r>
          </a:p>
          <a:p>
            <a:r>
              <a:rPr lang="en-US" sz="2800" b="1" dirty="0" smtClean="0"/>
              <a:t>Mineral </a:t>
            </a:r>
            <a:r>
              <a:rPr lang="en-US" sz="2800" b="1" dirty="0" smtClean="0"/>
              <a:t>Absorption: </a:t>
            </a:r>
            <a:r>
              <a:rPr lang="en-US" sz="2800" dirty="0" smtClean="0"/>
              <a:t>Mineral </a:t>
            </a:r>
            <a:r>
              <a:rPr lang="en-US" sz="2800" dirty="0" smtClean="0"/>
              <a:t>ions are absorbed into the root in the area about 1/8 inch, or 3 millimeters, above the root cap. Absorption of minerals occurs through passive and active means. Some molecules pass through membranes by diffusion, a passive form of transport. When the mineral levels are higher outside of the root than inside the root, the minerals move into the root by diffusion.</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1312"/>
          </a:xfrm>
        </p:spPr>
        <p:txBody>
          <a:bodyPr>
            <a:normAutofit fontScale="90000"/>
          </a:bodyPr>
          <a:lstStyle/>
          <a:p>
            <a:r>
              <a:rPr lang="en-US" sz="3600" b="1" dirty="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762000"/>
            <a:ext cx="8915400" cy="5943600"/>
          </a:xfrm>
        </p:spPr>
        <p:txBody>
          <a:bodyPr>
            <a:normAutofit lnSpcReduction="10000"/>
          </a:bodyPr>
          <a:lstStyle/>
          <a:p>
            <a:r>
              <a:rPr lang="en-US" sz="2800" dirty="0" smtClean="0"/>
              <a:t>Some nutrients are transported by an active transport mechanism. Active transport requires energy to move minerals across the cell membrane. The process begins as positively charged ions are pumped out of a cell. The displacement of these ions creates a difference in pH on either side of the cell membrane. </a:t>
            </a:r>
            <a:endParaRPr lang="en-US" sz="2800" dirty="0" smtClean="0"/>
          </a:p>
          <a:p>
            <a:r>
              <a:rPr lang="en-US" sz="2800" dirty="0" smtClean="0"/>
              <a:t>Negatively </a:t>
            </a:r>
            <a:r>
              <a:rPr lang="en-US" sz="2800" dirty="0" smtClean="0"/>
              <a:t>charged ions then move into the cell. In the active transport system, ATP is required to run the pump. The need for ATP is one of the reasons sugars are needed in the root system. Once inside, it is believed that minerals pass through the root from cell to cell. Nutrients move through the </a:t>
            </a:r>
            <a:r>
              <a:rPr lang="en-US" sz="2800" dirty="0" err="1" smtClean="0"/>
              <a:t>plasmodesmata</a:t>
            </a:r>
            <a:r>
              <a:rPr lang="en-US" sz="2800" dirty="0" smtClean="0"/>
              <a:t> openings in cell walls and through cell membranes. Cell membranes regulate the passage of molecules.</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581400"/>
            <a:ext cx="8610600" cy="591312"/>
          </a:xfrm>
        </p:spPr>
        <p:txBody>
          <a:bodyPr>
            <a:normAutofit fontScale="90000"/>
          </a:bodyPr>
          <a:lstStyle/>
          <a:p>
            <a:r>
              <a:rPr lang="en-US" sz="3600" b="1" dirty="0" smtClean="0">
                <a:solidFill>
                  <a:schemeClr val="tx1"/>
                </a:solidFill>
                <a:latin typeface="Times New Roman" pitchFamily="18" charset="0"/>
                <a:cs typeface="Times New Roman" pitchFamily="18" charset="0"/>
              </a:rPr>
              <a:t>Factors Affecting Absorption of Water by Roots</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4114800"/>
            <a:ext cx="8915400" cy="2590800"/>
          </a:xfrm>
        </p:spPr>
        <p:txBody>
          <a:bodyPr>
            <a:normAutofit/>
          </a:bodyPr>
          <a:lstStyle/>
          <a:p>
            <a:r>
              <a:rPr lang="en-US" sz="2800" dirty="0" smtClean="0"/>
              <a:t>Available of soil </a:t>
            </a:r>
            <a:r>
              <a:rPr lang="en-US" sz="2800" dirty="0" smtClean="0"/>
              <a:t>water</a:t>
            </a:r>
          </a:p>
          <a:p>
            <a:r>
              <a:rPr lang="en-US" sz="2800" dirty="0" smtClean="0"/>
              <a:t>Soil </a:t>
            </a:r>
            <a:r>
              <a:rPr lang="en-US" sz="2800" dirty="0" smtClean="0"/>
              <a:t>temperature</a:t>
            </a:r>
          </a:p>
          <a:p>
            <a:r>
              <a:rPr lang="en-US" sz="2800" dirty="0" smtClean="0">
                <a:latin typeface="Times New Roman" pitchFamily="18" charset="0"/>
                <a:cs typeface="Times New Roman" pitchFamily="18" charset="0"/>
              </a:rPr>
              <a:t>Soil</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air</a:t>
            </a:r>
          </a:p>
          <a:p>
            <a:r>
              <a:rPr lang="en-US" sz="2800" dirty="0" smtClean="0">
                <a:latin typeface="Times New Roman" pitchFamily="18" charset="0"/>
                <a:cs typeface="Times New Roman" pitchFamily="18" charset="0"/>
              </a:rPr>
              <a:t>Concentration of </a:t>
            </a:r>
            <a:r>
              <a:rPr lang="en-US" sz="2800"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oil solutions</a:t>
            </a:r>
          </a:p>
          <a:p>
            <a:r>
              <a:rPr lang="en-US" sz="2800" dirty="0" smtClean="0">
                <a:latin typeface="Times New Roman" pitchFamily="18" charset="0"/>
                <a:cs typeface="Times New Roman" pitchFamily="18" charset="0"/>
              </a:rPr>
              <a:t>Transpiration</a:t>
            </a:r>
          </a:p>
          <a:p>
            <a:pPr>
              <a:buNone/>
            </a:pPr>
            <a:endParaRPr lang="en-US" sz="2800" dirty="0" smtClean="0">
              <a:solidFill>
                <a:schemeClr val="tx2"/>
              </a:solidFill>
              <a:latin typeface="Times New Roman" pitchFamily="18" charset="0"/>
              <a:cs typeface="Times New Roman" pitchFamily="18" charset="0"/>
            </a:endParaRPr>
          </a:p>
        </p:txBody>
      </p:sp>
      <p:pic>
        <p:nvPicPr>
          <p:cNvPr id="4" name="Picture 2" descr="C:\Users\User\Desktop\download.jpg"/>
          <p:cNvPicPr>
            <a:picLocks noChangeAspect="1" noChangeArrowheads="1"/>
          </p:cNvPicPr>
          <p:nvPr/>
        </p:nvPicPr>
        <p:blipFill>
          <a:blip r:embed="rId2"/>
          <a:srcRect/>
          <a:stretch>
            <a:fillRect/>
          </a:stretch>
        </p:blipFill>
        <p:spPr bwMode="auto">
          <a:xfrm>
            <a:off x="228600" y="381000"/>
            <a:ext cx="8686800" cy="3276600"/>
          </a:xfrm>
          <a:prstGeom prst="rect">
            <a:avLst/>
          </a:prstGeom>
          <a:noFill/>
        </p:spPr>
      </p:pic>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r>
              <a:rPr lang="en-US" sz="3600" b="1" dirty="0">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Soil Composition</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a:bodyPr>
          <a:lstStyle/>
          <a:p>
            <a:r>
              <a:rPr lang="en-US" sz="2800" dirty="0" smtClean="0"/>
              <a:t>Soil composition is an important aspect of nutrient management. While soil minerals and organic matter hold and store nutrients, soil water is what readily provides nutrients for plant uptake. Soil air, too, plays an integral role since many of the microorganisms that live in the soil need air to undergo the biological processes that release additional nutrients into the soil</a:t>
            </a:r>
            <a:r>
              <a:rPr lang="en-US" sz="2800" dirty="0" smtClean="0"/>
              <a:t>.</a:t>
            </a:r>
            <a:endParaRPr lang="en-US" sz="2800" dirty="0" smtClean="0"/>
          </a:p>
          <a:p>
            <a:r>
              <a:rPr lang="en-US" sz="2800" dirty="0" smtClean="0"/>
              <a:t>The basic components of soil are minerals, organic matter, water and air. The typical soil consists of approximately 45% mineral, 5% organic matter, 20-30% water, and 20-30% air. </a:t>
            </a:r>
            <a:endParaRPr lang="en-US" sz="2800" dirty="0" smtClean="0"/>
          </a:p>
          <a:p>
            <a:endParaRPr lang="en-US" sz="2800" dirty="0" smtClean="0"/>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r>
              <a:rPr lang="en-US" sz="3600" b="1" dirty="0" smtClean="0">
                <a:solidFill>
                  <a:schemeClr val="tx1"/>
                </a:solidFill>
                <a:latin typeface="Times New Roman" pitchFamily="18" charset="0"/>
                <a:cs typeface="Times New Roman" pitchFamily="18" charset="0"/>
              </a:rPr>
              <a:t>CONT….</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lnSpcReduction="10000"/>
          </a:bodyPr>
          <a:lstStyle/>
          <a:p>
            <a:r>
              <a:rPr lang="en-US" sz="2800" dirty="0" smtClean="0"/>
              <a:t>Soil </a:t>
            </a:r>
            <a:r>
              <a:rPr lang="en-US" sz="2800" dirty="0" smtClean="0"/>
              <a:t>is a complex body composed of five major components ,</a:t>
            </a:r>
            <a:r>
              <a:rPr lang="en-US" sz="2800" dirty="0" smtClean="0"/>
              <a:t> </a:t>
            </a:r>
            <a:r>
              <a:rPr lang="en-US" sz="2800" dirty="0" smtClean="0"/>
              <a:t>namely:</a:t>
            </a:r>
          </a:p>
          <a:p>
            <a:r>
              <a:rPr lang="en-US" sz="2800" dirty="0" smtClean="0"/>
              <a:t>Mineral </a:t>
            </a:r>
            <a:r>
              <a:rPr lang="en-US" sz="2800" dirty="0" smtClean="0"/>
              <a:t>matter obtained by the </a:t>
            </a:r>
            <a:r>
              <a:rPr lang="en-US" sz="2800" dirty="0" smtClean="0"/>
              <a:t>disintegration </a:t>
            </a:r>
            <a:r>
              <a:rPr lang="en-US" sz="2800" dirty="0" smtClean="0"/>
              <a:t>and decomposition of rocks;</a:t>
            </a:r>
          </a:p>
          <a:p>
            <a:r>
              <a:rPr lang="en-US" sz="2800" dirty="0" smtClean="0"/>
              <a:t>Organic </a:t>
            </a:r>
            <a:r>
              <a:rPr lang="en-US" sz="2800" dirty="0" smtClean="0"/>
              <a:t>matter, obtained by the decay of plant residues, animal remains and microbial tissues;</a:t>
            </a:r>
          </a:p>
          <a:p>
            <a:r>
              <a:rPr lang="en-US" sz="2800" dirty="0" smtClean="0"/>
              <a:t>Water</a:t>
            </a:r>
            <a:r>
              <a:rPr lang="en-US" sz="2800" dirty="0" smtClean="0"/>
              <a:t>, obtained from the atmosphere and the reactions in soil (chemical, physical and microbial);</a:t>
            </a:r>
          </a:p>
          <a:p>
            <a:r>
              <a:rPr lang="en-US" sz="2800" dirty="0" smtClean="0"/>
              <a:t>Air </a:t>
            </a:r>
            <a:r>
              <a:rPr lang="en-US" sz="2800" dirty="0" smtClean="0"/>
              <a:t>or gases, from atmosphere, reactions of roots, microbes and chemicals in the </a:t>
            </a:r>
            <a:r>
              <a:rPr lang="en-US" sz="2800" dirty="0" smtClean="0"/>
              <a:t>soil.</a:t>
            </a:r>
            <a:endParaRPr lang="en-US" sz="2800" dirty="0" smtClean="0"/>
          </a:p>
          <a:p>
            <a:r>
              <a:rPr lang="en-US" sz="2800" dirty="0" smtClean="0"/>
              <a:t>Organisms</a:t>
            </a:r>
            <a:r>
              <a:rPr lang="en-US" sz="2800" dirty="0" smtClean="0"/>
              <a:t>, both big (worms, insects) and small (microbes</a:t>
            </a:r>
            <a:r>
              <a:rPr lang="en-US" sz="2800" dirty="0" smtClean="0"/>
              <a:t>).</a:t>
            </a:r>
            <a:endParaRPr lang="en-US" sz="2800" dirty="0" smtClean="0"/>
          </a:p>
          <a:p>
            <a:endParaRPr lang="en-US" sz="2800" dirty="0" smtClean="0"/>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r>
              <a:rPr lang="en-US" sz="3600" b="1" dirty="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Root and Its Anatomy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lnSpcReduction="10000"/>
          </a:bodyPr>
          <a:lstStyle/>
          <a:p>
            <a:r>
              <a:rPr lang="en-US" sz="2800" dirty="0" smtClean="0"/>
              <a:t>When a plant seed germinates, the first structure to emerge from the seed is a root. This root, initiated by a germinating seed, is called a seminal root. </a:t>
            </a:r>
            <a:endParaRPr lang="en-US" sz="2800" dirty="0" smtClean="0"/>
          </a:p>
          <a:p>
            <a:r>
              <a:rPr lang="en-US" sz="2800" dirty="0" smtClean="0"/>
              <a:t>The </a:t>
            </a:r>
            <a:r>
              <a:rPr lang="en-US" sz="2800" dirty="0" smtClean="0"/>
              <a:t>seminal root becomes the primary root and, on some plants, it is the most important root in the whole root system. Other roots eventually branch out from the primary root. These are called secondary or lateral roots. </a:t>
            </a:r>
            <a:endParaRPr lang="en-US" sz="2800" dirty="0" smtClean="0"/>
          </a:p>
          <a:p>
            <a:r>
              <a:rPr lang="en-US" sz="2800" dirty="0" smtClean="0"/>
              <a:t>At </a:t>
            </a:r>
            <a:r>
              <a:rPr lang="en-US" sz="2800" dirty="0" smtClean="0"/>
              <a:t>the tip of the root, there is an area where new cells develop, called the apical </a:t>
            </a:r>
            <a:r>
              <a:rPr lang="en-US" sz="2800" dirty="0" err="1" smtClean="0"/>
              <a:t>meristem</a:t>
            </a:r>
            <a:r>
              <a:rPr lang="en-US" sz="2800" dirty="0" smtClean="0"/>
              <a:t>. The apical </a:t>
            </a:r>
            <a:r>
              <a:rPr lang="en-US" sz="2800" dirty="0" err="1" smtClean="0"/>
              <a:t>meristem</a:t>
            </a:r>
            <a:r>
              <a:rPr lang="en-US" sz="2800" dirty="0" smtClean="0"/>
              <a:t> is easily damaged, and so it has a root cap over the top of it to protect it from damage as it grows through the large, and sometimes coarse, soil </a:t>
            </a:r>
            <a:r>
              <a:rPr lang="en-US" sz="2800" dirty="0" smtClean="0"/>
              <a:t>particles.</a:t>
            </a:r>
            <a:endParaRPr lang="en-US" sz="2800" dirty="0" smtClean="0"/>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r>
              <a:rPr lang="en-US" sz="3600" b="1" dirty="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CONT…                  </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lnSpcReduction="10000"/>
          </a:bodyPr>
          <a:lstStyle/>
          <a:p>
            <a:r>
              <a:rPr lang="en-US" sz="2800" dirty="0" smtClean="0"/>
              <a:t>The surface of the root is covered with a skin of cells called the epidermis. The epidermis is where the water and minerals enter the root through osmosis and diffusion. </a:t>
            </a:r>
            <a:endParaRPr lang="en-US" sz="2800" dirty="0" smtClean="0"/>
          </a:p>
          <a:p>
            <a:r>
              <a:rPr lang="en-US" sz="2800" dirty="0" smtClean="0"/>
              <a:t>The </a:t>
            </a:r>
            <a:r>
              <a:rPr lang="en-US" sz="2800" dirty="0" smtClean="0"/>
              <a:t>epidermis generates distinctive growths, or hairs, called </a:t>
            </a:r>
            <a:r>
              <a:rPr lang="en-US" sz="2800" dirty="0" err="1" smtClean="0"/>
              <a:t>trichomes</a:t>
            </a:r>
            <a:r>
              <a:rPr lang="en-US" sz="2800" dirty="0" smtClean="0"/>
              <a:t>. The most common type of </a:t>
            </a:r>
            <a:r>
              <a:rPr lang="en-US" sz="2800" dirty="0" err="1" smtClean="0"/>
              <a:t>trichome</a:t>
            </a:r>
            <a:r>
              <a:rPr lang="en-US" sz="2800" dirty="0" smtClean="0"/>
              <a:t> is the root hair. Root hairs greatly increase the surface area of the root, and thereby improve the absorption of water and minerals. Root hairs are located about 1/2 inch from the root cap. Each root hair is an individual cell. Root hairs live for only a few days and never develop into multi-cell roots. Because of their short life, roots need to grow </a:t>
            </a:r>
            <a:r>
              <a:rPr lang="en-US" sz="2800" dirty="0" smtClean="0"/>
              <a:t>continually.</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pPr algn="ctr"/>
            <a:r>
              <a:rPr lang="en-US" sz="3600" b="1" dirty="0" err="1" smtClean="0">
                <a:solidFill>
                  <a:schemeClr val="tx1"/>
                </a:solidFill>
                <a:latin typeface="Times New Roman" pitchFamily="18" charset="0"/>
                <a:cs typeface="Times New Roman" pitchFamily="18" charset="0"/>
              </a:rPr>
              <a:t>Apoplast</a:t>
            </a:r>
            <a:r>
              <a:rPr lang="en-US" sz="3600" b="1" dirty="0" smtClean="0">
                <a:solidFill>
                  <a:schemeClr val="tx1"/>
                </a:solidFill>
                <a:latin typeface="Times New Roman" pitchFamily="18" charset="0"/>
                <a:cs typeface="Times New Roman" pitchFamily="18" charset="0"/>
              </a:rPr>
              <a:t> Pathway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a:bodyPr>
          <a:lstStyle/>
          <a:p>
            <a:r>
              <a:rPr lang="en-US" sz="2800" dirty="0" smtClean="0"/>
              <a:t>Inside a plant, the </a:t>
            </a:r>
            <a:r>
              <a:rPr lang="en-US" sz="2800" b="1" dirty="0" err="1" smtClean="0"/>
              <a:t>apoplast</a:t>
            </a:r>
            <a:r>
              <a:rPr lang="en-US" sz="2800" dirty="0" smtClean="0"/>
              <a:t> is the space outside the plasma membrane within which material can diffuse freely. It is interrupted by the </a:t>
            </a:r>
            <a:r>
              <a:rPr lang="en-US" sz="2800" dirty="0" err="1" smtClean="0"/>
              <a:t>Casparian</a:t>
            </a:r>
            <a:r>
              <a:rPr lang="en-US" sz="2800" dirty="0" smtClean="0"/>
              <a:t> strip</a:t>
            </a:r>
            <a:r>
              <a:rPr lang="en-US" sz="2800" dirty="0" smtClean="0"/>
              <a:t> in roots, by air spaces between plant cells and by the plant cuticle.</a:t>
            </a:r>
          </a:p>
          <a:p>
            <a:r>
              <a:rPr lang="en-US" sz="2800" dirty="0" smtClean="0"/>
              <a:t>Structurally, the </a:t>
            </a:r>
            <a:r>
              <a:rPr lang="en-US" sz="2800" dirty="0" err="1" smtClean="0"/>
              <a:t>apoplast</a:t>
            </a:r>
            <a:r>
              <a:rPr lang="en-US" sz="2800" dirty="0" smtClean="0"/>
              <a:t> is formed by the continuum of cell walls of adjacent cells as well as the extracellular spaces, forming a tissue level compartment comparable to the </a:t>
            </a:r>
            <a:r>
              <a:rPr lang="en-US" sz="2800" dirty="0" err="1" smtClean="0"/>
              <a:t>symplast</a:t>
            </a:r>
            <a:r>
              <a:rPr lang="en-US" sz="2800" dirty="0" smtClean="0"/>
              <a:t>. </a:t>
            </a:r>
            <a:r>
              <a:rPr lang="en-US" sz="2800" dirty="0" smtClean="0"/>
              <a:t>The </a:t>
            </a:r>
            <a:r>
              <a:rPr lang="en-US" sz="2800" dirty="0" err="1" smtClean="0"/>
              <a:t>apoplastic</a:t>
            </a:r>
            <a:r>
              <a:rPr lang="en-US" sz="2800" dirty="0" smtClean="0"/>
              <a:t> route facilitates the transport of water and solutes across a tissue or </a:t>
            </a:r>
            <a:r>
              <a:rPr lang="en-US" sz="2800" dirty="0" err="1" smtClean="0"/>
              <a:t>organ.This</a:t>
            </a:r>
            <a:r>
              <a:rPr lang="en-US" sz="2800" dirty="0" smtClean="0"/>
              <a:t> </a:t>
            </a:r>
            <a:r>
              <a:rPr lang="en-US" sz="2800" dirty="0" smtClean="0"/>
              <a:t>process is known as </a:t>
            </a:r>
            <a:r>
              <a:rPr lang="en-US" sz="2800" i="1" dirty="0" err="1" smtClean="0"/>
              <a:t>apoplastic</a:t>
            </a:r>
            <a:r>
              <a:rPr lang="en-US" sz="2800" i="1" dirty="0" smtClean="0"/>
              <a:t> transport</a:t>
            </a:r>
            <a:r>
              <a:rPr lang="en-US" sz="2800" dirty="0" smtClean="0"/>
              <a:t>.</a:t>
            </a:r>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pPr algn="ctr"/>
            <a:r>
              <a:rPr lang="en-US" sz="3600" b="1" dirty="0" err="1" smtClean="0">
                <a:solidFill>
                  <a:schemeClr val="tx1"/>
                </a:solidFill>
                <a:latin typeface="Times New Roman" pitchFamily="18" charset="0"/>
                <a:cs typeface="Times New Roman" pitchFamily="18" charset="0"/>
              </a:rPr>
              <a:t>Symplast</a:t>
            </a:r>
            <a:r>
              <a:rPr lang="en-US" sz="3600" b="1" dirty="0" smtClean="0">
                <a:solidFill>
                  <a:schemeClr val="tx1"/>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Pathway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a:bodyPr>
          <a:lstStyle/>
          <a:p>
            <a:r>
              <a:rPr lang="en-US" sz="2800" dirty="0" smtClean="0"/>
              <a:t>Inside a plant, the </a:t>
            </a:r>
            <a:r>
              <a:rPr lang="en-US" sz="2800" b="1" dirty="0" err="1" smtClean="0"/>
              <a:t>apoplast</a:t>
            </a:r>
            <a:r>
              <a:rPr lang="en-US" sz="2800" dirty="0" smtClean="0"/>
              <a:t> is the space outside the plasma membrane within which material can diffuse freely. It is interrupted by the </a:t>
            </a:r>
            <a:r>
              <a:rPr lang="en-US" sz="2800" dirty="0" err="1" smtClean="0"/>
              <a:t>Casparian</a:t>
            </a:r>
            <a:r>
              <a:rPr lang="en-US" sz="2800" dirty="0" smtClean="0"/>
              <a:t> strip</a:t>
            </a:r>
            <a:r>
              <a:rPr lang="en-US" sz="2800" dirty="0" smtClean="0"/>
              <a:t> in roots, by air spaces between plant cells and by the plant cuticle.</a:t>
            </a:r>
          </a:p>
          <a:p>
            <a:r>
              <a:rPr lang="en-US" sz="2800" dirty="0" smtClean="0"/>
              <a:t>Structurally, the </a:t>
            </a:r>
            <a:r>
              <a:rPr lang="en-US" sz="2800" dirty="0" err="1" smtClean="0"/>
              <a:t>apoplast</a:t>
            </a:r>
            <a:r>
              <a:rPr lang="en-US" sz="2800" dirty="0" smtClean="0"/>
              <a:t> is formed by the continuum of cell walls of adjacent cells as well as the extracellular spaces, forming a tissue level compartment comparable to the </a:t>
            </a:r>
            <a:r>
              <a:rPr lang="en-US" sz="2800" dirty="0" err="1" smtClean="0"/>
              <a:t>symplast</a:t>
            </a:r>
            <a:r>
              <a:rPr lang="en-US" sz="2800" dirty="0" smtClean="0"/>
              <a:t>. </a:t>
            </a:r>
            <a:r>
              <a:rPr lang="en-US" sz="2800" dirty="0" smtClean="0"/>
              <a:t>The </a:t>
            </a:r>
            <a:r>
              <a:rPr lang="en-US" sz="2800" dirty="0" err="1" smtClean="0"/>
              <a:t>apoplastic</a:t>
            </a:r>
            <a:r>
              <a:rPr lang="en-US" sz="2800" dirty="0" smtClean="0"/>
              <a:t> route facilitates the transport of water and solutes across a tissue or </a:t>
            </a:r>
            <a:r>
              <a:rPr lang="en-US" sz="2800" dirty="0" err="1" smtClean="0"/>
              <a:t>organ.This</a:t>
            </a:r>
            <a:r>
              <a:rPr lang="en-US" sz="2800" dirty="0" smtClean="0"/>
              <a:t> </a:t>
            </a:r>
            <a:r>
              <a:rPr lang="en-US" sz="2800" dirty="0" smtClean="0"/>
              <a:t>process is known as </a:t>
            </a:r>
            <a:r>
              <a:rPr lang="en-US" sz="2800" dirty="0" err="1" smtClean="0"/>
              <a:t>apoplastic</a:t>
            </a:r>
            <a:r>
              <a:rPr lang="en-US" sz="2800" dirty="0" smtClean="0"/>
              <a:t> transport.</a:t>
            </a:r>
          </a:p>
          <a:p>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43712"/>
          </a:xfrm>
        </p:spPr>
        <p:txBody>
          <a:bodyPr>
            <a:normAutofit/>
          </a:bodyPr>
          <a:lstStyle/>
          <a:p>
            <a:pPr algn="ctr"/>
            <a:r>
              <a:rPr lang="en-US" sz="3600" b="1" dirty="0" smtClean="0">
                <a:solidFill>
                  <a:schemeClr val="tx1"/>
                </a:solidFill>
                <a:latin typeface="Times New Roman" pitchFamily="18" charset="0"/>
                <a:cs typeface="Times New Roman" pitchFamily="18" charset="0"/>
              </a:rPr>
              <a:t>Vacuolar </a:t>
            </a:r>
            <a:r>
              <a:rPr lang="en-US" sz="3600" b="1" dirty="0" smtClean="0">
                <a:solidFill>
                  <a:schemeClr val="tx1"/>
                </a:solidFill>
                <a:latin typeface="Times New Roman" pitchFamily="18" charset="0"/>
                <a:cs typeface="Times New Roman" pitchFamily="18" charset="0"/>
              </a:rPr>
              <a:t>Pathway</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914400"/>
            <a:ext cx="8915400" cy="5486400"/>
          </a:xfrm>
        </p:spPr>
        <p:txBody>
          <a:bodyPr>
            <a:normAutofit/>
          </a:bodyPr>
          <a:lstStyle/>
          <a:p>
            <a:r>
              <a:rPr lang="en-US" sz="2800" dirty="0" smtClean="0"/>
              <a:t>Vacuolar </a:t>
            </a:r>
            <a:r>
              <a:rPr lang="en-US" sz="2800" dirty="0" smtClean="0"/>
              <a:t>pathway is another route of water movement through plant cells. In the vacuolar pathway, water moves through the protoplasm. In other words, the water movement takes place via the cell walls, plasma membrane, cytoplasm, </a:t>
            </a:r>
            <a:r>
              <a:rPr lang="en-US" sz="2800" dirty="0" err="1" smtClean="0"/>
              <a:t>tonoplast</a:t>
            </a:r>
            <a:r>
              <a:rPr lang="en-US" sz="2800" dirty="0" smtClean="0"/>
              <a:t> and central vacuole. Since water passes through several parts of the plant cell in the vacuolar pathway, it provides a lot of resistance. </a:t>
            </a:r>
            <a:endParaRPr lang="en-US" sz="2800" dirty="0" smtClean="0"/>
          </a:p>
          <a:p>
            <a:r>
              <a:rPr lang="en-US" sz="2800" dirty="0" smtClean="0"/>
              <a:t>Hence</a:t>
            </a:r>
            <a:r>
              <a:rPr lang="en-US" sz="2800" dirty="0" smtClean="0"/>
              <a:t>, it is not commonly used. It is used only when individual cells uptake water from the surrounding.</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91312"/>
          </a:xfrm>
        </p:spPr>
        <p:txBody>
          <a:bodyPr>
            <a:normAutofit fontScale="90000"/>
          </a:bodyPr>
          <a:lstStyle/>
          <a:p>
            <a:r>
              <a:rPr lang="en-US" sz="3600" b="1" dirty="0">
                <a:solidFill>
                  <a:schemeClr val="tx1"/>
                </a:solidFill>
                <a:latin typeface="Times New Roman" pitchFamily="18" charset="0"/>
                <a:cs typeface="Times New Roman" pitchFamily="18" charset="0"/>
              </a:rPr>
              <a:t> </a:t>
            </a:r>
            <a:r>
              <a:rPr lang="en-US" sz="3600" b="1" dirty="0" smtClean="0">
                <a:solidFill>
                  <a:schemeClr val="tx1"/>
                </a:solidFill>
              </a:rPr>
              <a:t>Mechanism of Absorption of Water by Roots</a:t>
            </a:r>
            <a:r>
              <a:rPr lang="en-GB" sz="3600" b="1" dirty="0" smtClean="0">
                <a:solidFill>
                  <a:schemeClr val="tx1"/>
                </a:solidFill>
              </a:rPr>
              <a:t> </a:t>
            </a:r>
            <a:r>
              <a:rPr lang="en-US" sz="3600" b="1" dirty="0" smtClean="0">
                <a:solidFill>
                  <a:schemeClr val="tx1"/>
                </a:solidFill>
                <a:latin typeface="Times New Roman" pitchFamily="18" charset="0"/>
                <a:cs typeface="Times New Roman" pitchFamily="18" charset="0"/>
              </a:rPr>
              <a:t>                </a:t>
            </a:r>
            <a:endParaRPr lang="en-US"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76200" y="762000"/>
            <a:ext cx="8915400" cy="5943600"/>
          </a:xfrm>
        </p:spPr>
        <p:txBody>
          <a:bodyPr>
            <a:normAutofit fontScale="92500" lnSpcReduction="20000"/>
          </a:bodyPr>
          <a:lstStyle/>
          <a:p>
            <a:r>
              <a:rPr lang="en-US" sz="2800" dirty="0" smtClean="0"/>
              <a:t>Roots are the plant organ responsible for the absorption of water and dissolved minerals. </a:t>
            </a:r>
            <a:endParaRPr lang="en-US" sz="2800" dirty="0" smtClean="0"/>
          </a:p>
          <a:p>
            <a:r>
              <a:rPr lang="en-US" sz="2800" b="1" dirty="0" smtClean="0"/>
              <a:t>Water </a:t>
            </a:r>
            <a:r>
              <a:rPr lang="en-US" sz="2800" b="1" dirty="0" smtClean="0"/>
              <a:t>Absorption </a:t>
            </a:r>
            <a:r>
              <a:rPr lang="en-US" sz="2800" b="1" dirty="0" smtClean="0"/>
              <a:t>:</a:t>
            </a:r>
            <a:r>
              <a:rPr lang="en-US" sz="2800" dirty="0" smtClean="0"/>
              <a:t>Water </a:t>
            </a:r>
            <a:r>
              <a:rPr lang="en-US" sz="2800" dirty="0" smtClean="0"/>
              <a:t>enters the root through root hairs and the epidermis. It moves horizontally through the cortex, endodermis, and </a:t>
            </a:r>
            <a:r>
              <a:rPr lang="en-US" sz="2800" dirty="0" err="1" smtClean="0"/>
              <a:t>pericycle</a:t>
            </a:r>
            <a:r>
              <a:rPr lang="en-US" sz="2800" dirty="0" smtClean="0"/>
              <a:t> before reaching the xylem. </a:t>
            </a:r>
            <a:endParaRPr lang="en-US" sz="2800" dirty="0" smtClean="0"/>
          </a:p>
          <a:p>
            <a:r>
              <a:rPr lang="en-US" sz="2800" dirty="0" smtClean="0"/>
              <a:t>Water </a:t>
            </a:r>
            <a:r>
              <a:rPr lang="en-US" sz="2800" dirty="0" smtClean="0"/>
              <a:t>reaches the xylem by one of two pathways. One path is through the cells between the epidermis and the xylem, and this path is called the intracellular route. </a:t>
            </a:r>
            <a:endParaRPr lang="en-US" sz="2800" dirty="0" smtClean="0"/>
          </a:p>
          <a:p>
            <a:r>
              <a:rPr lang="en-US" sz="2800" dirty="0" smtClean="0"/>
              <a:t>The </a:t>
            </a:r>
            <a:r>
              <a:rPr lang="en-US" sz="2800" dirty="0" smtClean="0"/>
              <a:t>other path by which a greater volume of water flows through the spaces between cells is referred to as the extracellular route. Water that takes the intracellular route passes through the </a:t>
            </a:r>
            <a:r>
              <a:rPr lang="en-US" sz="2800" dirty="0" err="1" smtClean="0"/>
              <a:t>plasmodesmata</a:t>
            </a:r>
            <a:r>
              <a:rPr lang="en-US" sz="2800" dirty="0" smtClean="0"/>
              <a:t> of cortex parenchyma cells between the epidermis and the endodermis. </a:t>
            </a:r>
            <a:r>
              <a:rPr lang="en-US" sz="2800" dirty="0" err="1" smtClean="0"/>
              <a:t>Plasmodesmata</a:t>
            </a:r>
            <a:r>
              <a:rPr lang="en-US" sz="2800" dirty="0" smtClean="0"/>
              <a:t> are </a:t>
            </a:r>
            <a:r>
              <a:rPr lang="en-US" sz="2800" dirty="0" err="1" smtClean="0"/>
              <a:t>cytoplasmic</a:t>
            </a:r>
            <a:r>
              <a:rPr lang="en-US" sz="2800" dirty="0" smtClean="0"/>
              <a:t> channels connecting adjacent cells. The channels allow for the movement of water molecules and ions. </a:t>
            </a:r>
            <a:endParaRPr lang="en-US" sz="2800"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8950475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2150</TotalTime>
  <Words>1062</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        Unit 3: Absorption of Water in Plants Topic: Mechanism of Absorption of  Water by Roots        B.Ed (Hons) Secondary  Semester: III        Subject: Biology III Minor  Course Title: Plant Physiology and Ecology               Represented By: Ms Sidra Younis  Department of Education (Planning and Development)      Lahore College For Women University, Lahore       </vt:lpstr>
      <vt:lpstr>                   Soil Composition</vt:lpstr>
      <vt:lpstr>CONT….</vt:lpstr>
      <vt:lpstr>                   Root and Its Anatomy</vt:lpstr>
      <vt:lpstr> CONT…                  </vt:lpstr>
      <vt:lpstr>Apoplast Pathway</vt:lpstr>
      <vt:lpstr>Symplast Pathway</vt:lpstr>
      <vt:lpstr>Vacuolar Pathway</vt:lpstr>
      <vt:lpstr> Mechanism of Absorption of Water by Roots                 </vt:lpstr>
      <vt:lpstr> CONT…</vt:lpstr>
      <vt:lpstr> CONT…</vt:lpstr>
      <vt:lpstr>Factors Affecting Absorption of Water by Roots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Organization of Animal Bodies Topic: Connective Tissue Types and Functions B.Ed (Hons) Secondary Semester IV Subject: Advance Biology II Course Title: Animal Form and Function-I Represented By: Ms Sidra Younis Department of Education (Planning and Development)  Lahore College for Women Universitty, Lahore</dc:title>
  <dc:creator>H T</dc:creator>
  <cp:lastModifiedBy>User</cp:lastModifiedBy>
  <cp:revision>43</cp:revision>
  <dcterms:created xsi:type="dcterms:W3CDTF">2020-04-22T08:33:04Z</dcterms:created>
  <dcterms:modified xsi:type="dcterms:W3CDTF">2020-08-18T06:10:00Z</dcterms:modified>
</cp:coreProperties>
</file>