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74" r:id="rId2"/>
    <p:sldId id="257" r:id="rId3"/>
    <p:sldId id="275" r:id="rId4"/>
    <p:sldId id="277" r:id="rId5"/>
    <p:sldId id="278" r:id="rId6"/>
    <p:sldId id="279" r:id="rId7"/>
    <p:sldId id="280" r:id="rId8"/>
    <p:sldId id="281" r:id="rId9"/>
    <p:sldId id="282" r:id="rId10"/>
    <p:sldId id="283" r:id="rId11"/>
    <p:sldId id="284" r:id="rId12"/>
    <p:sldId id="285" r:id="rId13"/>
    <p:sldId id="28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09" autoAdjust="0"/>
    <p:restoredTop sz="94660"/>
  </p:normalViewPr>
  <p:slideViewPr>
    <p:cSldViewPr>
      <p:cViewPr>
        <p:scale>
          <a:sx n="66" d="100"/>
          <a:sy n="66" d="100"/>
        </p:scale>
        <p:origin x="-1494" y="-14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032D8E-72EC-41B9-BD16-85F115D724E9}" type="datetimeFigureOut">
              <a:rPr lang="en-GB" smtClean="0"/>
              <a:pPr/>
              <a:t>16/08/2020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5D49D7-A992-49E8-BBCD-19A6657F26B0}" type="slidenum">
              <a:rPr lang="en-GB" smtClean="0"/>
              <a:pPr/>
              <a:t>‹#›</a:t>
            </a:fld>
            <a:endParaRPr lang="en-GB"/>
          </a:p>
        </p:txBody>
      </p:sp>
    </p:spTree>
    <p:extLst>
      <p:ext uri="{BB962C8B-B14F-4D97-AF65-F5344CB8AC3E}">
        <p14:creationId xmlns:p14="http://schemas.microsoft.com/office/powerpoint/2010/main" xmlns="" val="1554023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3EB6C30D-FB7E-418E-A11C-D603FEAC0557}" type="datetimeFigureOut">
              <a:rPr lang="en-GB" smtClean="0"/>
              <a:pPr/>
              <a:t>16/08/2020</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420582B3-05B0-4221-B324-2FDEBD17CCCA}" type="slidenum">
              <a:rPr lang="en-GB" smtClean="0"/>
              <a:pPr/>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B6C30D-FB7E-418E-A11C-D603FEAC0557}" type="datetimeFigureOut">
              <a:rPr lang="en-GB" smtClean="0"/>
              <a:pPr/>
              <a:t>16/08/2020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0582B3-05B0-4221-B324-2FDEBD17CCC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B6C30D-FB7E-418E-A11C-D603FEAC0557}" type="datetimeFigureOut">
              <a:rPr lang="en-GB" smtClean="0"/>
              <a:pPr/>
              <a:t>16/08/2020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0582B3-05B0-4221-B324-2FDEBD17CCC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B6C30D-FB7E-418E-A11C-D603FEAC0557}" type="datetimeFigureOut">
              <a:rPr lang="en-GB" smtClean="0"/>
              <a:pPr/>
              <a:t>16/08/2020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0582B3-05B0-4221-B324-2FDEBD17CCC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EB6C30D-FB7E-418E-A11C-D603FEAC0557}" type="datetimeFigureOut">
              <a:rPr lang="en-GB" smtClean="0"/>
              <a:pPr/>
              <a:t>16/08/2020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420582B3-05B0-4221-B324-2FDEBD17CCCA}"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EB6C30D-FB7E-418E-A11C-D603FEAC0557}" type="datetimeFigureOut">
              <a:rPr lang="en-GB" smtClean="0"/>
              <a:pPr/>
              <a:t>16/08/2020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0582B3-05B0-4221-B324-2FDEBD17CCC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EB6C30D-FB7E-418E-A11C-D603FEAC0557}" type="datetimeFigureOut">
              <a:rPr lang="en-GB" smtClean="0"/>
              <a:pPr/>
              <a:t>16/08/2020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0582B3-05B0-4221-B324-2FDEBD17CCC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EB6C30D-FB7E-418E-A11C-D603FEAC0557}" type="datetimeFigureOut">
              <a:rPr lang="en-GB" smtClean="0"/>
              <a:pPr/>
              <a:t>16/08/2020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0582B3-05B0-4221-B324-2FDEBD17CCC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B6C30D-FB7E-418E-A11C-D603FEAC0557}" type="datetimeFigureOut">
              <a:rPr lang="en-GB" smtClean="0"/>
              <a:pPr/>
              <a:t>16/08/2020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0582B3-05B0-4221-B324-2FDEBD17CCC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EB6C30D-FB7E-418E-A11C-D603FEAC0557}" type="datetimeFigureOut">
              <a:rPr lang="en-GB" smtClean="0"/>
              <a:pPr/>
              <a:t>16/08/2020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0582B3-05B0-4221-B324-2FDEBD17CCC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EB6C30D-FB7E-418E-A11C-D603FEAC0557}" type="datetimeFigureOut">
              <a:rPr lang="en-GB" smtClean="0"/>
              <a:pPr/>
              <a:t>16/08/2020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0582B3-05B0-4221-B324-2FDEBD17CCC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EB6C30D-FB7E-418E-A11C-D603FEAC0557}" type="datetimeFigureOut">
              <a:rPr lang="en-GB" smtClean="0"/>
              <a:pPr/>
              <a:t>16/08/2020</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20582B3-05B0-4221-B324-2FDEBD17CCCA}"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8991600" cy="6172200"/>
          </a:xfrm>
        </p:spPr>
        <p:txBody>
          <a:bodyPr/>
          <a:lstStyle/>
          <a:p>
            <a:pPr algn="ctr">
              <a:buNone/>
            </a:pPr>
            <a:endParaRPr lang="en-US" b="1" dirty="0" smtClean="0">
              <a:solidFill>
                <a:schemeClr val="bg1"/>
              </a:solidFill>
              <a:latin typeface="Times New Roman" pitchFamily="18" charset="0"/>
              <a:cs typeface="Times New Roman" pitchFamily="18" charset="0"/>
            </a:endParaRPr>
          </a:p>
          <a:p>
            <a:pPr algn="ctr">
              <a:buNone/>
            </a:pPr>
            <a:r>
              <a:rPr lang="en-US" b="1" dirty="0" smtClean="0">
                <a:latin typeface="Times New Roman" pitchFamily="18" charset="0"/>
                <a:cs typeface="Times New Roman" pitchFamily="18" charset="0"/>
              </a:rPr>
              <a:t>Unit  2: Water Relations</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Topic: </a:t>
            </a:r>
            <a:r>
              <a:rPr lang="en-US" b="1" dirty="0" smtClean="0">
                <a:latin typeface="Times New Roman" pitchFamily="18" charset="0"/>
                <a:cs typeface="Times New Roman" pitchFamily="18" charset="0"/>
              </a:rPr>
              <a:t>General Introduction</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B.Ed</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Hons</a:t>
            </a:r>
            <a:r>
              <a:rPr lang="en-US" b="1" dirty="0" smtClean="0">
                <a:latin typeface="Times New Roman" pitchFamily="18" charset="0"/>
                <a:cs typeface="Times New Roman" pitchFamily="18" charset="0"/>
              </a:rPr>
              <a:t>) Secondary</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Semester: III</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Subject: Biology III Minor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Course Title: Plant Physiology and Ecology</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Represented By: Ms Sidra </a:t>
            </a:r>
            <a:r>
              <a:rPr lang="en-US" b="1" dirty="0" err="1" smtClean="0">
                <a:latin typeface="Times New Roman" pitchFamily="18" charset="0"/>
                <a:cs typeface="Times New Roman" pitchFamily="18" charset="0"/>
              </a:rPr>
              <a:t>Younis</a:t>
            </a:r>
            <a:endParaRPr lang="en-US" b="1" dirty="0" smtClean="0">
              <a:latin typeface="Times New Roman" pitchFamily="18" charset="0"/>
              <a:cs typeface="Times New Roman" pitchFamily="18" charset="0"/>
            </a:endParaRPr>
          </a:p>
          <a:p>
            <a:pPr algn="ctr">
              <a:buNone/>
            </a:pP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Department of Education (Planning and Development)</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Lahore College For Women University, Lahore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839200" cy="6096000"/>
          </a:xfrm>
        </p:spPr>
        <p:txBody>
          <a:bodyPr>
            <a:normAutofit lnSpcReduction="10000"/>
          </a:bodyPr>
          <a:lstStyle/>
          <a:p>
            <a:pPr fontAlgn="base">
              <a:buNone/>
            </a:pPr>
            <a:endParaRPr lang="en-US" b="1" dirty="0" smtClean="0"/>
          </a:p>
          <a:p>
            <a:r>
              <a:rPr lang="en-US" dirty="0" smtClean="0"/>
              <a:t>Diffusion is a very important process for photosynthesis where carbon dioxide from the stomata diffuses into the leaves and finally into the cells. Also, during transpiration, the water and oxygen diffuse from the leaves into the environment.</a:t>
            </a:r>
          </a:p>
          <a:p>
            <a:r>
              <a:rPr lang="en-US" dirty="0" smtClean="0"/>
              <a:t>It includes the movement of particles of a medium from the region of its higher concentration to the region of its lower concentration without the expenditure of energy. This process is slow and occurs mostly in gases and liquids. The rate of diffusion is affected by various factors like temperature and pressure, concentration gradient, separating membrane’s permeability etc.</a:t>
            </a:r>
          </a:p>
          <a:p>
            <a:pPr fontAlgn="base"/>
            <a:endParaRPr lang="en-US" dirty="0" smtClean="0"/>
          </a:p>
        </p:txBody>
      </p:sp>
      <p:sp>
        <p:nvSpPr>
          <p:cNvPr id="4" name="Rectangle 3"/>
          <p:cNvSpPr/>
          <p:nvPr/>
        </p:nvSpPr>
        <p:spPr>
          <a:xfrm>
            <a:off x="762000" y="152400"/>
            <a:ext cx="7931224"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chemeClr val="bg1"/>
                </a:solidFill>
                <a:latin typeface="Times New Roman" pitchFamily="18" charset="0"/>
                <a:cs typeface="Times New Roman" pitchFamily="18" charset="0"/>
              </a:rPr>
              <a:t>IMPORTANCE OF DIFFUSION</a:t>
            </a:r>
            <a:endParaRPr lang="en-GB" sz="40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01780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839200" cy="5715000"/>
          </a:xfrm>
        </p:spPr>
        <p:txBody>
          <a:bodyPr>
            <a:normAutofit/>
          </a:bodyPr>
          <a:lstStyle/>
          <a:p>
            <a:r>
              <a:rPr lang="en-US" dirty="0" smtClean="0"/>
              <a:t>The exchange of gases through </a:t>
            </a:r>
            <a:r>
              <a:rPr lang="en-US" dirty="0" smtClean="0"/>
              <a:t>stomata takes </a:t>
            </a:r>
            <a:r>
              <a:rPr lang="en-US" dirty="0" smtClean="0"/>
              <a:t>place by the process of diffusion.</a:t>
            </a:r>
          </a:p>
          <a:p>
            <a:r>
              <a:rPr lang="en-US" dirty="0" smtClean="0"/>
              <a:t>Transpiration occurs by the principle of diffusion.</a:t>
            </a:r>
          </a:p>
          <a:p>
            <a:r>
              <a:rPr lang="en-US" dirty="0" smtClean="0"/>
              <a:t>The ions are absorbed by simple diffusion.</a:t>
            </a:r>
          </a:p>
          <a:p>
            <a:r>
              <a:rPr lang="en-US" dirty="0" smtClean="0"/>
              <a:t>The food material is </a:t>
            </a:r>
            <a:r>
              <a:rPr lang="en-US" dirty="0" err="1" smtClean="0"/>
              <a:t>translocated</a:t>
            </a:r>
            <a:r>
              <a:rPr lang="en-US" dirty="0" smtClean="0"/>
              <a:t> by this process.</a:t>
            </a:r>
          </a:p>
          <a:p>
            <a:r>
              <a:rPr lang="en-US" dirty="0" smtClean="0"/>
              <a:t>This process keeps the walls of the internal tissues of the plant moist.</a:t>
            </a:r>
          </a:p>
          <a:p>
            <a:r>
              <a:rPr lang="en-US" dirty="0" smtClean="0"/>
              <a:t>It is responsible for spreading the ions and molecules throughout the protoplast.</a:t>
            </a:r>
          </a:p>
          <a:p>
            <a:r>
              <a:rPr lang="en-US" dirty="0" smtClean="0"/>
              <a:t>Aroma of flowers is due to the diffusion of aromatic compounds to attract insects</a:t>
            </a:r>
            <a:r>
              <a:rPr lang="en-US" dirty="0" smtClean="0"/>
              <a:t>.</a:t>
            </a:r>
            <a:endParaRPr lang="en-US" b="1" dirty="0" smtClean="0"/>
          </a:p>
          <a:p>
            <a:pPr fontAlgn="base"/>
            <a:endParaRPr lang="en-US" dirty="0" smtClean="0"/>
          </a:p>
        </p:txBody>
      </p:sp>
      <p:sp>
        <p:nvSpPr>
          <p:cNvPr id="4" name="Rectangle 3"/>
          <p:cNvSpPr/>
          <p:nvPr/>
        </p:nvSpPr>
        <p:spPr>
          <a:xfrm>
            <a:off x="762000" y="152400"/>
            <a:ext cx="7931224"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chemeClr val="bg1"/>
                </a:solidFill>
                <a:latin typeface="Times New Roman" pitchFamily="18" charset="0"/>
                <a:cs typeface="Times New Roman" pitchFamily="18" charset="0"/>
              </a:rPr>
              <a:t>IMPORTANCE OF DIFFUSION</a:t>
            </a:r>
            <a:endParaRPr lang="en-GB" sz="40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01780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839200" cy="5715000"/>
          </a:xfrm>
        </p:spPr>
        <p:txBody>
          <a:bodyPr>
            <a:normAutofit fontScale="92500" lnSpcReduction="20000"/>
          </a:bodyPr>
          <a:lstStyle/>
          <a:p>
            <a:r>
              <a:rPr lang="en-US" b="1" dirty="0" err="1" smtClean="0"/>
              <a:t>Imbibition</a:t>
            </a:r>
            <a:r>
              <a:rPr lang="en-US" dirty="0" smtClean="0"/>
              <a:t> is a special type of diffusion that takes place when water is adsorbed by </a:t>
            </a:r>
            <a:r>
              <a:rPr lang="en-US" dirty="0" smtClean="0"/>
              <a:t>solids-colloids causing </a:t>
            </a:r>
            <a:r>
              <a:rPr lang="en-US" dirty="0" smtClean="0"/>
              <a:t>an increase in volume. Examples include the absorption of water by </a:t>
            </a:r>
            <a:r>
              <a:rPr lang="en-US" dirty="0" smtClean="0"/>
              <a:t>seeds</a:t>
            </a:r>
            <a:r>
              <a:rPr lang="en-US" baseline="30000" dirty="0" smtClean="0"/>
              <a:t> </a:t>
            </a:r>
            <a:r>
              <a:rPr lang="en-US" dirty="0" smtClean="0"/>
              <a:t>and </a:t>
            </a:r>
            <a:r>
              <a:rPr lang="en-US" dirty="0" smtClean="0"/>
              <a:t>dry wood. If there is no pressure due to </a:t>
            </a:r>
            <a:r>
              <a:rPr lang="en-US" dirty="0" err="1" smtClean="0"/>
              <a:t>imbibition</a:t>
            </a:r>
            <a:r>
              <a:rPr lang="en-US" dirty="0" smtClean="0"/>
              <a:t>, seedlings would not be able to emerge from soil</a:t>
            </a:r>
            <a:r>
              <a:rPr lang="en-US" dirty="0" smtClean="0"/>
              <a:t>.</a:t>
            </a:r>
            <a:endParaRPr lang="en-US" dirty="0" smtClean="0"/>
          </a:p>
          <a:p>
            <a:r>
              <a:rPr lang="en-US" dirty="0" smtClean="0"/>
              <a:t>Water surface potential movement takes place along a concentration gradient; some dry materials absorb water. A gradient between the absorbent and the liquid is essential for </a:t>
            </a:r>
            <a:r>
              <a:rPr lang="en-US" dirty="0" err="1" smtClean="0"/>
              <a:t>imbibition</a:t>
            </a:r>
            <a:r>
              <a:rPr lang="en-US" dirty="0" smtClean="0"/>
              <a:t>. For a substance to imbibe a liquid, there must first be some attraction between them.</a:t>
            </a:r>
          </a:p>
          <a:p>
            <a:r>
              <a:rPr lang="en-US" dirty="0" err="1" smtClean="0"/>
              <a:t>Imbibition</a:t>
            </a:r>
            <a:r>
              <a:rPr lang="en-US" dirty="0" smtClean="0"/>
              <a:t> occurs when a </a:t>
            </a:r>
            <a:r>
              <a:rPr lang="en-US" dirty="0" smtClean="0"/>
              <a:t>wetting fluid </a:t>
            </a:r>
            <a:r>
              <a:rPr lang="en-US" dirty="0" smtClean="0"/>
              <a:t>displaces a non-wetting fluid, the opposite of drainage in which a non-wetting phase displaces the wetting fluid. The two processes are governed by different </a:t>
            </a:r>
            <a:r>
              <a:rPr lang="en-US" dirty="0" smtClean="0"/>
              <a:t>mechanisms.</a:t>
            </a:r>
            <a:endParaRPr lang="en-US" dirty="0" smtClean="0"/>
          </a:p>
          <a:p>
            <a:pPr fontAlgn="base"/>
            <a:endParaRPr lang="en-US" dirty="0" smtClean="0"/>
          </a:p>
        </p:txBody>
      </p:sp>
      <p:sp>
        <p:nvSpPr>
          <p:cNvPr id="4" name="Rectangle 3"/>
          <p:cNvSpPr/>
          <p:nvPr/>
        </p:nvSpPr>
        <p:spPr>
          <a:xfrm>
            <a:off x="762000" y="152400"/>
            <a:ext cx="7931224"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chemeClr val="bg1"/>
                </a:solidFill>
                <a:latin typeface="Times New Roman" pitchFamily="18" charset="0"/>
                <a:cs typeface="Times New Roman" pitchFamily="18" charset="0"/>
              </a:rPr>
              <a:t>IMBIBITION</a:t>
            </a:r>
            <a:endParaRPr lang="en-GB" sz="40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01780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839200" cy="5715000"/>
          </a:xfrm>
        </p:spPr>
        <p:txBody>
          <a:bodyPr>
            <a:normAutofit/>
          </a:bodyPr>
          <a:lstStyle/>
          <a:p>
            <a:pPr fontAlgn="base"/>
            <a:r>
              <a:rPr lang="en-US" dirty="0" err="1" smtClean="0"/>
              <a:t>Imbibition</a:t>
            </a:r>
            <a:r>
              <a:rPr lang="en-US" dirty="0" smtClean="0"/>
              <a:t> is also a type of diffusion since water movement is along the concentration gradient. The seeds and other such materials have almost no water hence they absorb water easily. Water potential gradient between the absorbent and liquid imbibed is essential for </a:t>
            </a:r>
            <a:r>
              <a:rPr lang="en-US" dirty="0" err="1" smtClean="0"/>
              <a:t>imbibition</a:t>
            </a:r>
            <a:r>
              <a:rPr lang="en-US" dirty="0" smtClean="0"/>
              <a:t>.</a:t>
            </a:r>
          </a:p>
          <a:p>
            <a:pPr fontAlgn="base"/>
            <a:r>
              <a:rPr lang="en-US" b="1" dirty="0" err="1" smtClean="0"/>
              <a:t>Imbibition</a:t>
            </a:r>
            <a:r>
              <a:rPr lang="en-US" dirty="0" smtClean="0"/>
              <a:t> is the first step of water absorption. It facilitates water absorption by roots and helps in the seed germination.</a:t>
            </a:r>
          </a:p>
        </p:txBody>
      </p:sp>
      <p:sp>
        <p:nvSpPr>
          <p:cNvPr id="4" name="Rectangle 3"/>
          <p:cNvSpPr/>
          <p:nvPr/>
        </p:nvSpPr>
        <p:spPr>
          <a:xfrm>
            <a:off x="762000" y="152400"/>
            <a:ext cx="7931224"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chemeClr val="bg1"/>
                </a:solidFill>
                <a:latin typeface="Times New Roman" pitchFamily="18" charset="0"/>
                <a:cs typeface="Times New Roman" pitchFamily="18" charset="0"/>
              </a:rPr>
              <a:t>IMPORTANT OF IMBIBITION</a:t>
            </a:r>
            <a:endParaRPr lang="en-GB" sz="40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01780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839200" cy="5486400"/>
          </a:xfrm>
        </p:spPr>
        <p:txBody>
          <a:bodyPr>
            <a:normAutofit fontScale="77500" lnSpcReduction="20000"/>
          </a:bodyPr>
          <a:lstStyle/>
          <a:p>
            <a:pPr fontAlgn="base"/>
            <a:r>
              <a:rPr lang="en-US" b="1" dirty="0" smtClean="0"/>
              <a:t>Water potential</a:t>
            </a:r>
            <a:r>
              <a:rPr lang="en-US" dirty="0" smtClean="0"/>
              <a:t> is a measure of the potential energy in water. Plant physiologists are not interested in the energy in any one particular aqueous system, but are very interested in water movement between two systems. In practical terms, therefore, water potential is the difference in potential energy between a given water sample and pure water (at atmospheric pressure and ambient temperature). Water potential is denoted by the Greek letter ψ (psi) and is expressed in units of pressure (pressure is a form of energy) called </a:t>
            </a:r>
            <a:r>
              <a:rPr lang="en-US" b="1" dirty="0" err="1" smtClean="0"/>
              <a:t>megapascals</a:t>
            </a:r>
            <a:r>
              <a:rPr lang="en-US" dirty="0" smtClean="0"/>
              <a:t> (</a:t>
            </a:r>
            <a:r>
              <a:rPr lang="en-US" dirty="0" err="1" smtClean="0"/>
              <a:t>MPa</a:t>
            </a:r>
            <a:r>
              <a:rPr lang="en-US" dirty="0" smtClean="0"/>
              <a:t>). The potential of pure water (</a:t>
            </a:r>
            <a:r>
              <a:rPr lang="en-US" dirty="0" err="1" smtClean="0"/>
              <a:t>Ψ</a:t>
            </a:r>
            <a:r>
              <a:rPr lang="en-US" baseline="-25000" dirty="0" err="1" smtClean="0"/>
              <a:t>w</a:t>
            </a:r>
            <a:r>
              <a:rPr lang="en-US" baseline="30000" dirty="0" err="1" smtClean="0"/>
              <a:t>pure</a:t>
            </a:r>
            <a:r>
              <a:rPr lang="en-US" baseline="30000" dirty="0" smtClean="0"/>
              <a:t> H</a:t>
            </a:r>
            <a:r>
              <a:rPr lang="en-US" baseline="-25000" dirty="0" smtClean="0"/>
              <a:t>2</a:t>
            </a:r>
            <a:r>
              <a:rPr lang="en-US" baseline="30000" dirty="0" smtClean="0"/>
              <a:t>O</a:t>
            </a:r>
            <a:r>
              <a:rPr lang="en-US" dirty="0" smtClean="0"/>
              <a:t>) is, by convenience of definition, designated a value of zero (even though pure water contains plenty of potential energy, that energy is ignored). Water potential values for the water in a plant root, stem, or leaf are therefore expressed relative to </a:t>
            </a:r>
            <a:r>
              <a:rPr lang="en-US" dirty="0" err="1" smtClean="0"/>
              <a:t>Ψ</a:t>
            </a:r>
            <a:r>
              <a:rPr lang="en-US" baseline="-25000" dirty="0" err="1" smtClean="0"/>
              <a:t>w</a:t>
            </a:r>
            <a:r>
              <a:rPr lang="en-US" baseline="30000" dirty="0" err="1" smtClean="0"/>
              <a:t>pure</a:t>
            </a:r>
            <a:r>
              <a:rPr lang="en-US" baseline="30000" dirty="0" smtClean="0"/>
              <a:t> H</a:t>
            </a:r>
            <a:r>
              <a:rPr lang="en-US" baseline="-25000" dirty="0" smtClean="0"/>
              <a:t>2</a:t>
            </a:r>
            <a:r>
              <a:rPr lang="en-US" baseline="30000" dirty="0" smtClean="0"/>
              <a:t>O</a:t>
            </a:r>
            <a:r>
              <a:rPr lang="en-US" dirty="0" smtClean="0"/>
              <a:t>.</a:t>
            </a:r>
          </a:p>
          <a:p>
            <a:pPr fontAlgn="base"/>
            <a:r>
              <a:rPr lang="en-US" dirty="0" smtClean="0"/>
              <a:t>The water potential in plant solutions is influenced by solute concentration, pressure, gravity, and factors called matrix effects. Water potential can be broken down into its individual components using the following equation:</a:t>
            </a:r>
          </a:p>
          <a:p>
            <a:pPr fontAlgn="base"/>
            <a:r>
              <a:rPr lang="en-US" dirty="0" err="1" smtClean="0"/>
              <a:t>Ψ</a:t>
            </a:r>
            <a:r>
              <a:rPr lang="en-US" baseline="-25000" dirty="0" err="1" smtClean="0"/>
              <a:t>system</a:t>
            </a:r>
            <a:r>
              <a:rPr lang="en-US" dirty="0" smtClean="0"/>
              <a:t> = </a:t>
            </a:r>
            <a:r>
              <a:rPr lang="en-US" dirty="0" err="1" smtClean="0"/>
              <a:t>Ψ</a:t>
            </a:r>
            <a:r>
              <a:rPr lang="en-US" baseline="-25000" dirty="0" err="1" smtClean="0"/>
              <a:t>total</a:t>
            </a:r>
            <a:r>
              <a:rPr lang="en-US" dirty="0" smtClean="0"/>
              <a:t> = Ψ</a:t>
            </a:r>
            <a:r>
              <a:rPr lang="en-US" baseline="-25000" dirty="0" smtClean="0"/>
              <a:t>s</a:t>
            </a:r>
            <a:r>
              <a:rPr lang="en-US" dirty="0" smtClean="0"/>
              <a:t> + </a:t>
            </a:r>
            <a:r>
              <a:rPr lang="en-US" dirty="0" err="1" smtClean="0"/>
              <a:t>Ψ</a:t>
            </a:r>
            <a:r>
              <a:rPr lang="en-US" baseline="-25000" dirty="0" err="1" smtClean="0"/>
              <a:t>p</a:t>
            </a:r>
            <a:r>
              <a:rPr lang="en-US" dirty="0" smtClean="0"/>
              <a:t> + </a:t>
            </a:r>
            <a:r>
              <a:rPr lang="en-US" dirty="0" err="1" smtClean="0"/>
              <a:t>Ψ</a:t>
            </a:r>
            <a:r>
              <a:rPr lang="en-US" baseline="-25000" dirty="0" err="1" smtClean="0"/>
              <a:t>g</a:t>
            </a:r>
            <a:r>
              <a:rPr lang="en-US" dirty="0" smtClean="0"/>
              <a:t> + </a:t>
            </a:r>
            <a:r>
              <a:rPr lang="en-US" dirty="0" err="1" smtClean="0"/>
              <a:t>Ψ</a:t>
            </a:r>
            <a:r>
              <a:rPr lang="en-US" baseline="-25000" dirty="0" err="1" smtClean="0"/>
              <a:t>m</a:t>
            </a:r>
            <a:endParaRPr lang="en-US" dirty="0" smtClean="0"/>
          </a:p>
          <a:p>
            <a:endParaRPr lang="en-GB" dirty="0">
              <a:solidFill>
                <a:schemeClr val="bg1"/>
              </a:solidFill>
              <a:latin typeface="Times New Roman" pitchFamily="18" charset="0"/>
              <a:cs typeface="Times New Roman" pitchFamily="18" charset="0"/>
            </a:endParaRPr>
          </a:p>
        </p:txBody>
      </p:sp>
      <p:sp>
        <p:nvSpPr>
          <p:cNvPr id="4" name="Rectangle 3"/>
          <p:cNvSpPr/>
          <p:nvPr/>
        </p:nvSpPr>
        <p:spPr>
          <a:xfrm>
            <a:off x="762000" y="152400"/>
            <a:ext cx="793122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chemeClr val="bg1"/>
                </a:solidFill>
                <a:latin typeface="Times New Roman" pitchFamily="18" charset="0"/>
                <a:cs typeface="Times New Roman" pitchFamily="18" charset="0"/>
              </a:rPr>
              <a:t>WATER POTENTIAL</a:t>
            </a:r>
            <a:endParaRPr lang="en-GB" sz="40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01780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839200" cy="5943600"/>
          </a:xfrm>
        </p:spPr>
        <p:txBody>
          <a:bodyPr>
            <a:normAutofit fontScale="70000" lnSpcReduction="20000"/>
          </a:bodyPr>
          <a:lstStyle/>
          <a:p>
            <a:pPr fontAlgn="base"/>
            <a:r>
              <a:rPr lang="en-US" dirty="0" smtClean="0"/>
              <a:t>Solute potential (Ψ</a:t>
            </a:r>
            <a:r>
              <a:rPr lang="en-US" baseline="-25000" dirty="0" smtClean="0"/>
              <a:t>s</a:t>
            </a:r>
            <a:r>
              <a:rPr lang="en-US" dirty="0" smtClean="0"/>
              <a:t>), also called osmotic potential, is negative in a plant cell and zero in distilled water. Typical values for cell cytoplasm are –0.5 to –1.0 </a:t>
            </a:r>
            <a:r>
              <a:rPr lang="en-US" dirty="0" err="1" smtClean="0"/>
              <a:t>MPa</a:t>
            </a:r>
            <a:r>
              <a:rPr lang="en-US" dirty="0" smtClean="0"/>
              <a:t>. Solutes reduce water potential (resulting in a negative </a:t>
            </a:r>
            <a:r>
              <a:rPr lang="en-US" dirty="0" err="1" smtClean="0"/>
              <a:t>Ψ</a:t>
            </a:r>
            <a:r>
              <a:rPr lang="en-US" baseline="-25000" dirty="0" err="1" smtClean="0"/>
              <a:t>w</a:t>
            </a:r>
            <a:r>
              <a:rPr lang="en-US" dirty="0" smtClean="0"/>
              <a:t>) by consuming some of the potential energy available in the water. Solute molecules can dissolve in water because water molecules can bind to them via hydrogen bonds; a hydrophobic molecule like oil, which cannot bind to water, cannot go into solution. The energy in the hydrogen bonds between solute molecules and water is no longer available to do work in the system because it is tied up in the bond. In other words, the amount of available potential energy is reduced when solutes are added to an aqueous system. Thus, Ψ</a:t>
            </a:r>
            <a:r>
              <a:rPr lang="en-US" baseline="-25000" dirty="0" smtClean="0"/>
              <a:t>s</a:t>
            </a:r>
            <a:r>
              <a:rPr lang="en-US" dirty="0" smtClean="0"/>
              <a:t> decreases with increasing solute concentration. Because Ψ</a:t>
            </a:r>
            <a:r>
              <a:rPr lang="en-US" baseline="-25000" dirty="0" smtClean="0"/>
              <a:t>s</a:t>
            </a:r>
            <a:r>
              <a:rPr lang="en-US" dirty="0" smtClean="0"/>
              <a:t> is one of the four components of </a:t>
            </a:r>
            <a:r>
              <a:rPr lang="en-US" dirty="0" err="1" smtClean="0"/>
              <a:t>Ψ</a:t>
            </a:r>
            <a:r>
              <a:rPr lang="en-US" baseline="-25000" dirty="0" err="1" smtClean="0"/>
              <a:t>system</a:t>
            </a:r>
            <a:r>
              <a:rPr lang="en-US" dirty="0" smtClean="0"/>
              <a:t> or </a:t>
            </a:r>
            <a:r>
              <a:rPr lang="en-US" dirty="0" err="1" smtClean="0"/>
              <a:t>Ψ</a:t>
            </a:r>
            <a:r>
              <a:rPr lang="en-US" baseline="-25000" dirty="0" err="1" smtClean="0"/>
              <a:t>total</a:t>
            </a:r>
            <a:r>
              <a:rPr lang="en-US" dirty="0" smtClean="0"/>
              <a:t>, a decrease in Ψ</a:t>
            </a:r>
            <a:r>
              <a:rPr lang="en-US" baseline="-25000" dirty="0" smtClean="0"/>
              <a:t>s</a:t>
            </a:r>
            <a:r>
              <a:rPr lang="en-US" dirty="0" smtClean="0"/>
              <a:t> will cause a decrease in </a:t>
            </a:r>
            <a:r>
              <a:rPr lang="en-US" dirty="0" err="1" smtClean="0"/>
              <a:t>Ψ</a:t>
            </a:r>
            <a:r>
              <a:rPr lang="en-US" baseline="-25000" dirty="0" err="1" smtClean="0"/>
              <a:t>total</a:t>
            </a:r>
            <a:r>
              <a:rPr lang="en-US" dirty="0" smtClean="0"/>
              <a:t>. The internal water potential of a plant cell is more negative than pure water because of the cytoplasm’s high solute content </a:t>
            </a:r>
            <a:r>
              <a:rPr lang="en-US" dirty="0" smtClean="0"/>
              <a:t>. </a:t>
            </a:r>
            <a:r>
              <a:rPr lang="en-US" dirty="0" smtClean="0"/>
              <a:t>Because of this difference in water potential water will move from the soil into a plant’s root cells via the process of osmosis. This is why solute potential is sometimes called osmotic potential.</a:t>
            </a:r>
          </a:p>
          <a:p>
            <a:pPr fontAlgn="base"/>
            <a:r>
              <a:rPr lang="en-US" dirty="0" smtClean="0"/>
              <a:t>Plant cells can metabolically manipulate Ψ</a:t>
            </a:r>
            <a:r>
              <a:rPr lang="en-US" baseline="-25000" dirty="0" smtClean="0"/>
              <a:t>s</a:t>
            </a:r>
            <a:r>
              <a:rPr lang="en-US" dirty="0" smtClean="0"/>
              <a:t> (and by </a:t>
            </a:r>
            <a:r>
              <a:rPr lang="en-US" dirty="0" err="1" smtClean="0"/>
              <a:t>extension,Ψ</a:t>
            </a:r>
            <a:r>
              <a:rPr lang="en-US" baseline="-25000" dirty="0" err="1" smtClean="0"/>
              <a:t>total</a:t>
            </a:r>
            <a:r>
              <a:rPr lang="en-US" dirty="0" smtClean="0"/>
              <a:t>) by adding or removing solute molecules. Therefore, plants have control over </a:t>
            </a:r>
            <a:r>
              <a:rPr lang="en-US" dirty="0" err="1" smtClean="0"/>
              <a:t>Ψ</a:t>
            </a:r>
            <a:r>
              <a:rPr lang="en-US" baseline="-25000" dirty="0" err="1" smtClean="0"/>
              <a:t>total</a:t>
            </a:r>
            <a:r>
              <a:rPr lang="en-US" dirty="0" smtClean="0"/>
              <a:t> via their ability to exert metabolic control over </a:t>
            </a:r>
            <a:r>
              <a:rPr lang="en-US" dirty="0" smtClean="0"/>
              <a:t>Ψ</a:t>
            </a:r>
            <a:r>
              <a:rPr lang="en-US" baseline="-25000" dirty="0" smtClean="0"/>
              <a:t>s</a:t>
            </a:r>
            <a:r>
              <a:rPr lang="en-US" baseline="-25000" dirty="0" smtClean="0"/>
              <a:t>.</a:t>
            </a:r>
            <a:endParaRPr lang="en-US" dirty="0" smtClean="0"/>
          </a:p>
        </p:txBody>
      </p:sp>
      <p:sp>
        <p:nvSpPr>
          <p:cNvPr id="4" name="Rectangle 3"/>
          <p:cNvSpPr/>
          <p:nvPr/>
        </p:nvSpPr>
        <p:spPr>
          <a:xfrm>
            <a:off x="762000" y="152400"/>
            <a:ext cx="7931224"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chemeClr val="bg1"/>
                </a:solidFill>
                <a:latin typeface="Times New Roman" pitchFamily="18" charset="0"/>
                <a:cs typeface="Times New Roman" pitchFamily="18" charset="0"/>
              </a:rPr>
              <a:t>SOLUTE</a:t>
            </a:r>
            <a:r>
              <a:rPr lang="en-GB" sz="4000" b="1" dirty="0" smtClean="0">
                <a:solidFill>
                  <a:schemeClr val="bg1"/>
                </a:solidFill>
                <a:latin typeface="Times New Roman" pitchFamily="18" charset="0"/>
                <a:cs typeface="Times New Roman" pitchFamily="18" charset="0"/>
              </a:rPr>
              <a:t> POTENTIAL</a:t>
            </a:r>
            <a:endParaRPr lang="en-GB" sz="40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01780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839200" cy="5943600"/>
          </a:xfrm>
        </p:spPr>
        <p:txBody>
          <a:bodyPr>
            <a:normAutofit fontScale="92500" lnSpcReduction="10000"/>
          </a:bodyPr>
          <a:lstStyle/>
          <a:p>
            <a:pPr fontAlgn="base"/>
            <a:r>
              <a:rPr lang="en-US" dirty="0" smtClean="0"/>
              <a:t>Pressure potential (</a:t>
            </a:r>
            <a:r>
              <a:rPr lang="en-US" dirty="0" err="1" smtClean="0"/>
              <a:t>Ψ</a:t>
            </a:r>
            <a:r>
              <a:rPr lang="en-US" baseline="-25000" dirty="0" err="1" smtClean="0"/>
              <a:t>p</a:t>
            </a:r>
            <a:r>
              <a:rPr lang="en-US" dirty="0" smtClean="0"/>
              <a:t>), also called </a:t>
            </a:r>
            <a:r>
              <a:rPr lang="en-US" dirty="0" err="1" smtClean="0"/>
              <a:t>turgor</a:t>
            </a:r>
            <a:r>
              <a:rPr lang="en-US" dirty="0" smtClean="0"/>
              <a:t> potential, may be positive or negative .</a:t>
            </a:r>
            <a:r>
              <a:rPr lang="en-US" dirty="0" smtClean="0"/>
              <a:t>Because </a:t>
            </a:r>
            <a:r>
              <a:rPr lang="en-US" dirty="0" smtClean="0"/>
              <a:t>pressure is an expression of energy, the higher the pressure, the more potential energy in a system, and vice versa. Therefore, a positive </a:t>
            </a:r>
            <a:r>
              <a:rPr lang="en-US" dirty="0" err="1" smtClean="0"/>
              <a:t>Ψ</a:t>
            </a:r>
            <a:r>
              <a:rPr lang="en-US" baseline="-25000" dirty="0" err="1" smtClean="0"/>
              <a:t>p</a:t>
            </a:r>
            <a:r>
              <a:rPr lang="en-US" dirty="0" smtClean="0"/>
              <a:t> (compression) increases </a:t>
            </a:r>
            <a:r>
              <a:rPr lang="en-US" dirty="0" err="1" smtClean="0"/>
              <a:t>Ψ</a:t>
            </a:r>
            <a:r>
              <a:rPr lang="en-US" baseline="-25000" dirty="0" err="1" smtClean="0"/>
              <a:t>total</a:t>
            </a:r>
            <a:r>
              <a:rPr lang="en-US" dirty="0" smtClean="0"/>
              <a:t>, and a negative </a:t>
            </a:r>
            <a:r>
              <a:rPr lang="en-US" dirty="0" err="1" smtClean="0"/>
              <a:t>Ψ</a:t>
            </a:r>
            <a:r>
              <a:rPr lang="en-US" baseline="-25000" dirty="0" err="1" smtClean="0"/>
              <a:t>p</a:t>
            </a:r>
            <a:r>
              <a:rPr lang="en-US" dirty="0" smtClean="0"/>
              <a:t> (tension) decreases </a:t>
            </a:r>
            <a:r>
              <a:rPr lang="en-US" dirty="0" err="1" smtClean="0"/>
              <a:t>Ψ</a:t>
            </a:r>
            <a:r>
              <a:rPr lang="en-US" baseline="-25000" dirty="0" err="1" smtClean="0"/>
              <a:t>total</a:t>
            </a:r>
            <a:r>
              <a:rPr lang="en-US" dirty="0" smtClean="0"/>
              <a:t>. Positive pressure inside cells is contained by the cell wall, producing </a:t>
            </a:r>
            <a:r>
              <a:rPr lang="en-US" dirty="0" err="1" smtClean="0"/>
              <a:t>turgor</a:t>
            </a:r>
            <a:r>
              <a:rPr lang="en-US" dirty="0" smtClean="0"/>
              <a:t> pressure. Pressure potentials are typically around 0.6–0.8 </a:t>
            </a:r>
            <a:r>
              <a:rPr lang="en-US" dirty="0" err="1" smtClean="0"/>
              <a:t>MPa</a:t>
            </a:r>
            <a:r>
              <a:rPr lang="en-US" dirty="0" smtClean="0"/>
              <a:t>, but can reach as high as 1.5 </a:t>
            </a:r>
            <a:r>
              <a:rPr lang="en-US" dirty="0" err="1" smtClean="0"/>
              <a:t>MPa</a:t>
            </a:r>
            <a:r>
              <a:rPr lang="en-US" dirty="0" smtClean="0"/>
              <a:t> in a well-watered </a:t>
            </a:r>
            <a:r>
              <a:rPr lang="en-US" dirty="0" smtClean="0"/>
              <a:t>plant. As </a:t>
            </a:r>
            <a:r>
              <a:rPr lang="en-US" dirty="0" smtClean="0"/>
              <a:t>a comparison, most automobile tires are kept at a pressure of 30–34 psi. An example of the effect of </a:t>
            </a:r>
            <a:r>
              <a:rPr lang="en-US" dirty="0" err="1" smtClean="0"/>
              <a:t>turgor</a:t>
            </a:r>
            <a:r>
              <a:rPr lang="en-US" dirty="0" smtClean="0"/>
              <a:t> pressure is the wilting of leaves and their restoration after the plant has been </a:t>
            </a:r>
            <a:r>
              <a:rPr lang="en-US" dirty="0" smtClean="0"/>
              <a:t>watered. </a:t>
            </a:r>
            <a:r>
              <a:rPr lang="en-US" dirty="0" smtClean="0"/>
              <a:t>Water is lost from the leaves via transpiration </a:t>
            </a:r>
            <a:r>
              <a:rPr lang="en-US" dirty="0" smtClean="0"/>
              <a:t>and </a:t>
            </a:r>
            <a:r>
              <a:rPr lang="en-US" dirty="0" smtClean="0"/>
              <a:t>restored by uptake via the roots</a:t>
            </a:r>
            <a:r>
              <a:rPr lang="en-US" dirty="0" smtClean="0"/>
              <a:t>.</a:t>
            </a:r>
          </a:p>
          <a:p>
            <a:pPr fontAlgn="base"/>
            <a:endParaRPr lang="en-US" dirty="0" smtClean="0"/>
          </a:p>
        </p:txBody>
      </p:sp>
      <p:sp>
        <p:nvSpPr>
          <p:cNvPr id="4" name="Rectangle 3"/>
          <p:cNvSpPr/>
          <p:nvPr/>
        </p:nvSpPr>
        <p:spPr>
          <a:xfrm>
            <a:off x="762000" y="152400"/>
            <a:ext cx="7931224"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chemeClr val="bg1"/>
                </a:solidFill>
                <a:latin typeface="Times New Roman" pitchFamily="18" charset="0"/>
                <a:cs typeface="Times New Roman" pitchFamily="18" charset="0"/>
              </a:rPr>
              <a:t>PRESSURE POTENTIAL</a:t>
            </a:r>
            <a:endParaRPr lang="en-GB" sz="40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01780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839200" cy="5943600"/>
          </a:xfrm>
        </p:spPr>
        <p:txBody>
          <a:bodyPr>
            <a:normAutofit/>
          </a:bodyPr>
          <a:lstStyle/>
          <a:p>
            <a:pPr fontAlgn="base"/>
            <a:r>
              <a:rPr lang="en-US" dirty="0" smtClean="0"/>
              <a:t>“Osmosis is a process by which the molecules of a solvent pass from a solution of low concentration to a solution of high concentration through a semi-permeable membrane.” </a:t>
            </a:r>
            <a:endParaRPr lang="en-US" dirty="0" smtClean="0"/>
          </a:p>
          <a:p>
            <a:pPr>
              <a:buNone/>
            </a:pPr>
            <a:r>
              <a:rPr lang="en-US" b="1" dirty="0" smtClean="0">
                <a:solidFill>
                  <a:schemeClr val="bg1"/>
                </a:solidFill>
              </a:rPr>
              <a:t>What is Osmosis?</a:t>
            </a:r>
          </a:p>
          <a:p>
            <a:r>
              <a:rPr lang="en-US" dirty="0" smtClean="0"/>
              <a:t>Osmosis is a passive process and happens without any expenditure of energy. It involves the movement of molecules from a region of higher concentration to lower concentration until the concentrations become equal on either side of the membrane.</a:t>
            </a:r>
          </a:p>
          <a:p>
            <a:r>
              <a:rPr lang="en-US" dirty="0" smtClean="0"/>
              <a:t>Any solvent can undergo the process of osmosis including gases and supercritical liquids.</a:t>
            </a:r>
          </a:p>
          <a:p>
            <a:pPr fontAlgn="base"/>
            <a:endParaRPr lang="en-US" dirty="0" smtClean="0"/>
          </a:p>
        </p:txBody>
      </p:sp>
      <p:sp>
        <p:nvSpPr>
          <p:cNvPr id="4" name="Rectangle 3"/>
          <p:cNvSpPr/>
          <p:nvPr/>
        </p:nvSpPr>
        <p:spPr>
          <a:xfrm>
            <a:off x="762000" y="152400"/>
            <a:ext cx="7931224"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chemeClr val="bg1"/>
                </a:solidFill>
                <a:latin typeface="Times New Roman" pitchFamily="18" charset="0"/>
                <a:cs typeface="Times New Roman" pitchFamily="18" charset="0"/>
              </a:rPr>
              <a:t>OSMOSIS</a:t>
            </a:r>
            <a:endParaRPr lang="en-GB" sz="40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01780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839200" cy="5943600"/>
          </a:xfrm>
        </p:spPr>
        <p:txBody>
          <a:bodyPr>
            <a:normAutofit/>
          </a:bodyPr>
          <a:lstStyle/>
          <a:p>
            <a:pPr>
              <a:buNone/>
            </a:pPr>
            <a:r>
              <a:rPr lang="en-US" b="1" dirty="0" smtClean="0">
                <a:solidFill>
                  <a:schemeClr val="bg1"/>
                </a:solidFill>
              </a:rPr>
              <a:t>Osmotic Solutions</a:t>
            </a:r>
          </a:p>
          <a:p>
            <a:pPr>
              <a:buNone/>
            </a:pPr>
            <a:r>
              <a:rPr lang="en-US" dirty="0" smtClean="0"/>
              <a:t>There are three different types of solutions:</a:t>
            </a:r>
          </a:p>
          <a:p>
            <a:r>
              <a:rPr lang="en-US" dirty="0" smtClean="0"/>
              <a:t>Isotonic Solution</a:t>
            </a:r>
          </a:p>
          <a:p>
            <a:r>
              <a:rPr lang="en-US" dirty="0" smtClean="0"/>
              <a:t>Hypertonic Solution</a:t>
            </a:r>
          </a:p>
          <a:p>
            <a:r>
              <a:rPr lang="en-US" dirty="0" smtClean="0"/>
              <a:t>Hypotonic Solution</a:t>
            </a:r>
          </a:p>
          <a:p>
            <a:r>
              <a:rPr lang="en-US" dirty="0" smtClean="0"/>
              <a:t>An </a:t>
            </a:r>
            <a:r>
              <a:rPr lang="en-US" b="1" dirty="0" smtClean="0"/>
              <a:t>isotonic solution</a:t>
            </a:r>
            <a:r>
              <a:rPr lang="en-US" dirty="0" smtClean="0"/>
              <a:t> is one that has the same concentration of solutes both inside and outside the cell.</a:t>
            </a:r>
          </a:p>
          <a:p>
            <a:r>
              <a:rPr lang="en-US" dirty="0" smtClean="0"/>
              <a:t>A </a:t>
            </a:r>
            <a:r>
              <a:rPr lang="en-US" b="1" dirty="0" smtClean="0"/>
              <a:t>hypertonic solution</a:t>
            </a:r>
            <a:r>
              <a:rPr lang="en-US" dirty="0" smtClean="0"/>
              <a:t> is one that has a higher solute concentration outside the cell than inside.</a:t>
            </a:r>
          </a:p>
          <a:p>
            <a:r>
              <a:rPr lang="en-US" dirty="0" smtClean="0"/>
              <a:t>A </a:t>
            </a:r>
            <a:r>
              <a:rPr lang="en-US" b="1" dirty="0" smtClean="0"/>
              <a:t>hypotonic solution</a:t>
            </a:r>
            <a:r>
              <a:rPr lang="en-US" dirty="0" smtClean="0"/>
              <a:t> is the one that has a higher solute concentration inside the cell than </a:t>
            </a:r>
            <a:r>
              <a:rPr lang="en-US" dirty="0" smtClean="0"/>
              <a:t>outside.</a:t>
            </a:r>
            <a:endParaRPr lang="en-US" dirty="0" smtClean="0"/>
          </a:p>
          <a:p>
            <a:pPr fontAlgn="base"/>
            <a:endParaRPr lang="en-US" dirty="0" smtClean="0"/>
          </a:p>
        </p:txBody>
      </p:sp>
      <p:sp>
        <p:nvSpPr>
          <p:cNvPr id="4" name="Rectangle 3"/>
          <p:cNvSpPr/>
          <p:nvPr/>
        </p:nvSpPr>
        <p:spPr>
          <a:xfrm>
            <a:off x="762000" y="152400"/>
            <a:ext cx="7931224"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chemeClr val="bg1"/>
                </a:solidFill>
                <a:latin typeface="Times New Roman" pitchFamily="18" charset="0"/>
                <a:cs typeface="Times New Roman" pitchFamily="18" charset="0"/>
              </a:rPr>
              <a:t>CONT....</a:t>
            </a:r>
            <a:endParaRPr lang="en-GB" sz="40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01780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839200" cy="5943600"/>
          </a:xfrm>
        </p:spPr>
        <p:txBody>
          <a:bodyPr>
            <a:normAutofit fontScale="85000" lnSpcReduction="20000"/>
          </a:bodyPr>
          <a:lstStyle/>
          <a:p>
            <a:r>
              <a:rPr lang="en-US" dirty="0" smtClean="0"/>
              <a:t>Osmosis influences the transport of nutrients and the release of metabolic waste products.</a:t>
            </a:r>
          </a:p>
          <a:p>
            <a:r>
              <a:rPr lang="en-US" dirty="0" smtClean="0"/>
              <a:t>It is responsible for the absorption of water from the soil and conducting it to the upper parts of the plant through the xylem.</a:t>
            </a:r>
          </a:p>
          <a:p>
            <a:r>
              <a:rPr lang="en-US" dirty="0" smtClean="0"/>
              <a:t>It stabilizes the internal environment of a living organism by maintaining the balance between water and intercellular fluid levels.</a:t>
            </a:r>
          </a:p>
          <a:p>
            <a:r>
              <a:rPr lang="en-US" dirty="0" smtClean="0"/>
              <a:t>It maintains the turgidity of cells.</a:t>
            </a:r>
          </a:p>
          <a:p>
            <a:r>
              <a:rPr lang="en-US" dirty="0" smtClean="0"/>
              <a:t>It is a process by which plants maintain their water content despite the constant water loss due to transpiration.</a:t>
            </a:r>
          </a:p>
          <a:p>
            <a:r>
              <a:rPr lang="en-US" dirty="0" smtClean="0"/>
              <a:t>This process controls the cell to cell diffusion of water.</a:t>
            </a:r>
          </a:p>
          <a:p>
            <a:r>
              <a:rPr lang="en-US" dirty="0" smtClean="0"/>
              <a:t>Osmosis induces cell </a:t>
            </a:r>
            <a:r>
              <a:rPr lang="en-US" dirty="0" err="1" smtClean="0"/>
              <a:t>turgor</a:t>
            </a:r>
            <a:r>
              <a:rPr lang="en-US" dirty="0" smtClean="0"/>
              <a:t> which regulates the movement of plants and plant parts.</a:t>
            </a:r>
          </a:p>
          <a:p>
            <a:r>
              <a:rPr lang="en-US" dirty="0" smtClean="0"/>
              <a:t>Osmosis also controls the dehiscence of fruits and sporangia.</a:t>
            </a:r>
          </a:p>
          <a:p>
            <a:r>
              <a:rPr lang="en-US" dirty="0" smtClean="0"/>
              <a:t>Higher osmotic pressure protects the plants against drought injury.</a:t>
            </a:r>
          </a:p>
          <a:p>
            <a:pPr fontAlgn="base"/>
            <a:endParaRPr lang="en-US" dirty="0" smtClean="0"/>
          </a:p>
        </p:txBody>
      </p:sp>
      <p:sp>
        <p:nvSpPr>
          <p:cNvPr id="4" name="Rectangle 3"/>
          <p:cNvSpPr/>
          <p:nvPr/>
        </p:nvSpPr>
        <p:spPr>
          <a:xfrm>
            <a:off x="762000" y="152400"/>
            <a:ext cx="7931224"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chemeClr val="bg1"/>
                </a:solidFill>
                <a:latin typeface="Times New Roman" pitchFamily="18" charset="0"/>
                <a:cs typeface="Times New Roman" pitchFamily="18" charset="0"/>
              </a:rPr>
              <a:t>IMPORTANCE OF OSMOSIS</a:t>
            </a:r>
            <a:endParaRPr lang="en-GB" sz="40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01780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839200" cy="5943600"/>
          </a:xfrm>
        </p:spPr>
        <p:txBody>
          <a:bodyPr>
            <a:normAutofit fontScale="85000" lnSpcReduction="20000"/>
          </a:bodyPr>
          <a:lstStyle/>
          <a:p>
            <a:r>
              <a:rPr lang="en-US" dirty="0" smtClean="0"/>
              <a:t>Osmosis influences the transport of nutrients and the release of metabolic waste products.</a:t>
            </a:r>
          </a:p>
          <a:p>
            <a:r>
              <a:rPr lang="en-US" dirty="0" smtClean="0"/>
              <a:t>It is responsible for the absorption of water from the soil and conducting it to the upper parts of the plant through the xylem.</a:t>
            </a:r>
          </a:p>
          <a:p>
            <a:r>
              <a:rPr lang="en-US" dirty="0" smtClean="0"/>
              <a:t>It stabilizes the internal environment of a living organism by maintaining the balance between water and intercellular fluid levels.</a:t>
            </a:r>
          </a:p>
          <a:p>
            <a:r>
              <a:rPr lang="en-US" dirty="0" smtClean="0"/>
              <a:t>It maintains the turgidity of cells.</a:t>
            </a:r>
          </a:p>
          <a:p>
            <a:r>
              <a:rPr lang="en-US" dirty="0" smtClean="0"/>
              <a:t>It is a process by which plants maintain their water content despite the constant water loss due to transpiration.</a:t>
            </a:r>
          </a:p>
          <a:p>
            <a:r>
              <a:rPr lang="en-US" dirty="0" smtClean="0"/>
              <a:t>This process controls the cell to cell diffusion of water.</a:t>
            </a:r>
          </a:p>
          <a:p>
            <a:r>
              <a:rPr lang="en-US" dirty="0" smtClean="0"/>
              <a:t>Osmosis induces cell </a:t>
            </a:r>
            <a:r>
              <a:rPr lang="en-US" dirty="0" err="1" smtClean="0"/>
              <a:t>turgor</a:t>
            </a:r>
            <a:r>
              <a:rPr lang="en-US" dirty="0" smtClean="0"/>
              <a:t> which regulates the movement of plants and plant parts.</a:t>
            </a:r>
          </a:p>
          <a:p>
            <a:r>
              <a:rPr lang="en-US" dirty="0" smtClean="0"/>
              <a:t>Osmosis also controls the dehiscence of fruits and sporangia.</a:t>
            </a:r>
          </a:p>
          <a:p>
            <a:r>
              <a:rPr lang="en-US" dirty="0" smtClean="0"/>
              <a:t>Higher osmotic pressure protects the plants against drought injury.</a:t>
            </a:r>
          </a:p>
          <a:p>
            <a:pPr fontAlgn="base"/>
            <a:endParaRPr lang="en-US" dirty="0" smtClean="0"/>
          </a:p>
        </p:txBody>
      </p:sp>
      <p:sp>
        <p:nvSpPr>
          <p:cNvPr id="4" name="Rectangle 3"/>
          <p:cNvSpPr/>
          <p:nvPr/>
        </p:nvSpPr>
        <p:spPr>
          <a:xfrm>
            <a:off x="762000" y="152400"/>
            <a:ext cx="7931224"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chemeClr val="bg1"/>
                </a:solidFill>
                <a:latin typeface="Times New Roman" pitchFamily="18" charset="0"/>
                <a:cs typeface="Times New Roman" pitchFamily="18" charset="0"/>
              </a:rPr>
              <a:t>IMPORTANCE OF OSMOSIS</a:t>
            </a:r>
            <a:endParaRPr lang="en-GB" sz="40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017808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839200" cy="5943600"/>
          </a:xfrm>
        </p:spPr>
        <p:txBody>
          <a:bodyPr>
            <a:normAutofit/>
          </a:bodyPr>
          <a:lstStyle/>
          <a:p>
            <a:pPr fontAlgn="base"/>
            <a:r>
              <a:rPr lang="en-US" b="1" dirty="0" smtClean="0"/>
              <a:t>“Diffusion is the process of movement of molecules from a region of higher concentration to a region of lower concentration</a:t>
            </a:r>
            <a:r>
              <a:rPr lang="en-US" b="1" dirty="0" smtClean="0"/>
              <a:t>.”</a:t>
            </a:r>
          </a:p>
          <a:p>
            <a:pPr fontAlgn="base"/>
            <a:endParaRPr lang="en-US" dirty="0" smtClean="0"/>
          </a:p>
        </p:txBody>
      </p:sp>
      <p:sp>
        <p:nvSpPr>
          <p:cNvPr id="4" name="Rectangle 3"/>
          <p:cNvSpPr/>
          <p:nvPr/>
        </p:nvSpPr>
        <p:spPr>
          <a:xfrm>
            <a:off x="762000" y="152400"/>
            <a:ext cx="7931224"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chemeClr val="bg1"/>
                </a:solidFill>
                <a:latin typeface="Times New Roman" pitchFamily="18" charset="0"/>
                <a:cs typeface="Times New Roman" pitchFamily="18" charset="0"/>
              </a:rPr>
              <a:t>DIFFUSION</a:t>
            </a:r>
            <a:endParaRPr lang="en-GB" sz="4000" b="1" dirty="0">
              <a:solidFill>
                <a:schemeClr val="bg1"/>
              </a:solidFill>
              <a:latin typeface="Times New Roman" pitchFamily="18" charset="0"/>
              <a:cs typeface="Times New Roman" pitchFamily="18" charset="0"/>
            </a:endParaRPr>
          </a:p>
        </p:txBody>
      </p:sp>
      <p:pic>
        <p:nvPicPr>
          <p:cNvPr id="1026" name="Picture 2" descr="C:\Users\User\Desktop\diffusion-means-of-transport.png"/>
          <p:cNvPicPr>
            <a:picLocks noChangeAspect="1" noChangeArrowheads="1"/>
          </p:cNvPicPr>
          <p:nvPr/>
        </p:nvPicPr>
        <p:blipFill>
          <a:blip r:embed="rId2"/>
          <a:srcRect/>
          <a:stretch>
            <a:fillRect/>
          </a:stretch>
        </p:blipFill>
        <p:spPr bwMode="auto">
          <a:xfrm>
            <a:off x="914400" y="2438400"/>
            <a:ext cx="7143750" cy="4162425"/>
          </a:xfrm>
          <a:prstGeom prst="rect">
            <a:avLst/>
          </a:prstGeom>
          <a:noFill/>
        </p:spPr>
      </p:pic>
    </p:spTree>
    <p:extLst>
      <p:ext uri="{BB962C8B-B14F-4D97-AF65-F5344CB8AC3E}">
        <p14:creationId xmlns:p14="http://schemas.microsoft.com/office/powerpoint/2010/main" xmlns="" val="20017808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443</TotalTime>
  <Words>713</Words>
  <Application>Microsoft Office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TOSHIBA</dc:creator>
  <cp:lastModifiedBy>User</cp:lastModifiedBy>
  <cp:revision>37</cp:revision>
  <dcterms:created xsi:type="dcterms:W3CDTF">2020-04-21T14:39:23Z</dcterms:created>
  <dcterms:modified xsi:type="dcterms:W3CDTF">2020-08-17T05:44:17Z</dcterms:modified>
</cp:coreProperties>
</file>