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0"/>
  </p:notesMasterIdLst>
  <p:sldIdLst>
    <p:sldId id="279" r:id="rId2"/>
    <p:sldId id="257" r:id="rId3"/>
    <p:sldId id="280" r:id="rId4"/>
    <p:sldId id="259" r:id="rId5"/>
    <p:sldId id="261" r:id="rId6"/>
    <p:sldId id="265" r:id="rId7"/>
    <p:sldId id="267"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0" autoAdjust="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B8176-9FE9-7E43-BBF0-9F4F050EA991}" type="datetimeFigureOut">
              <a:rPr lang="en-US" smtClean="0"/>
              <a:pPr/>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D323A-2074-B24D-A9B0-4AFEB308420D}" type="slidenum">
              <a:rPr lang="en-US" smtClean="0"/>
              <a:pPr/>
              <a:t>‹#›</a:t>
            </a:fld>
            <a:endParaRPr lang="en-US"/>
          </a:p>
        </p:txBody>
      </p:sp>
    </p:spTree>
    <p:extLst>
      <p:ext uri="{BB962C8B-B14F-4D97-AF65-F5344CB8AC3E}">
        <p14:creationId xmlns="" xmlns:p14="http://schemas.microsoft.com/office/powerpoint/2010/main" val="300093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21781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72798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06423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714571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18717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134057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86451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67217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96411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70575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59424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930571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91903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40758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50255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43796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74099435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DE645F8-1DA6-3A43-872B-64F255A7B3CC}"/>
              </a:ext>
            </a:extLst>
          </p:cNvPr>
          <p:cNvSpPr>
            <a:spLocks noGrp="1"/>
          </p:cNvSpPr>
          <p:nvPr>
            <p:ph idx="1"/>
          </p:nvPr>
        </p:nvSpPr>
        <p:spPr>
          <a:xfrm>
            <a:off x="838200" y="457201"/>
            <a:ext cx="10515600" cy="5719762"/>
          </a:xfrm>
        </p:spPr>
        <p:txBody>
          <a:bodyPr>
            <a:normAutofit/>
          </a:bodyPr>
          <a:lstStyle/>
          <a:p>
            <a:pPr marL="0" indent="0" algn="ctr">
              <a:buNone/>
            </a:pPr>
            <a:r>
              <a:rPr lang="en-US" sz="2800" b="1" dirty="0" smtClean="0">
                <a:solidFill>
                  <a:schemeClr val="tx1"/>
                </a:solidFill>
                <a:latin typeface="Times New Roman" pitchFamily="18" charset="0"/>
                <a:cs typeface="Times New Roman" pitchFamily="18" charset="0"/>
              </a:rPr>
              <a:t>Unit 6: Concepts of Ecology</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Topic: </a:t>
            </a:r>
            <a:r>
              <a:rPr lang="en-US" sz="2800" b="1" dirty="0" smtClean="0">
                <a:solidFill>
                  <a:schemeClr val="tx1"/>
                </a:solidFill>
                <a:latin typeface="Times New Roman" pitchFamily="18" charset="0"/>
                <a:cs typeface="Times New Roman" pitchFamily="18" charset="0"/>
              </a:rPr>
              <a:t>Energy Flow Concept in Ecosystem</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B.Ed</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Hons</a:t>
            </a:r>
            <a:r>
              <a:rPr lang="en-US" sz="2800" b="1" dirty="0" smtClean="0">
                <a:solidFill>
                  <a:schemeClr val="tx1"/>
                </a:solidFill>
                <a:latin typeface="Times New Roman" pitchFamily="18" charset="0"/>
                <a:cs typeface="Times New Roman" pitchFamily="18" charset="0"/>
              </a:rPr>
              <a:t>) Secondary</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Semester: III</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Subject: Biology III Minor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Course Title: Plant Physiology and Ecology</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Represented By: Ms Sidra </a:t>
            </a:r>
            <a:r>
              <a:rPr lang="en-US" sz="2800" b="1" dirty="0" err="1" smtClean="0">
                <a:solidFill>
                  <a:schemeClr val="tx1"/>
                </a:solidFill>
                <a:latin typeface="Times New Roman" pitchFamily="18" charset="0"/>
                <a:cs typeface="Times New Roman" pitchFamily="18" charset="0"/>
              </a:rPr>
              <a:t>Younis</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Department of Education (Planning and Development)</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     Lahore College For Women University, Lahore</a:t>
            </a:r>
            <a:endParaRPr lang="en-GB" sz="2800" b="1" dirty="0" smtClean="0">
              <a:solidFill>
                <a:schemeClr val="tx1"/>
              </a:solidFill>
              <a:latin typeface="Times New Roman" pitchFamily="18" charset="0"/>
              <a:cs typeface="Times New Roman" pitchFamily="18" charset="0"/>
            </a:endParaRPr>
          </a:p>
          <a:p>
            <a:pPr marL="0" indent="0">
              <a:buNone/>
            </a:pPr>
            <a:endParaRPr lang="en-US" sz="2800" b="1" dirty="0">
              <a:solidFill>
                <a:schemeClr val="tx1"/>
              </a:solidFill>
            </a:endParaRPr>
          </a:p>
        </p:txBody>
      </p:sp>
    </p:spTree>
    <p:extLst>
      <p:ext uri="{BB962C8B-B14F-4D97-AF65-F5344CB8AC3E}">
        <p14:creationId xmlns="" xmlns:p14="http://schemas.microsoft.com/office/powerpoint/2010/main" val="178747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DE645F8-1DA6-3A43-872B-64F255A7B3CC}"/>
              </a:ext>
            </a:extLst>
          </p:cNvPr>
          <p:cNvSpPr>
            <a:spLocks noGrp="1"/>
          </p:cNvSpPr>
          <p:nvPr>
            <p:ph idx="1"/>
          </p:nvPr>
        </p:nvSpPr>
        <p:spPr>
          <a:xfrm>
            <a:off x="381000" y="838200"/>
            <a:ext cx="11582400" cy="5338763"/>
          </a:xfrm>
        </p:spPr>
        <p:txBody>
          <a:bodyPr>
            <a:normAutofit/>
          </a:bodyPr>
          <a:lstStyle/>
          <a:p>
            <a:pPr marL="0" indent="0" algn="ctr">
              <a:buNone/>
            </a:pPr>
            <a:r>
              <a:rPr lang="en-GB" sz="2000" b="1" dirty="0">
                <a:solidFill>
                  <a:schemeClr val="tx1"/>
                </a:solidFill>
              </a:rPr>
              <a:t>Energy </a:t>
            </a:r>
            <a:r>
              <a:rPr lang="en-GB" sz="2000" b="1" dirty="0" smtClean="0">
                <a:solidFill>
                  <a:schemeClr val="tx1"/>
                </a:solidFill>
              </a:rPr>
              <a:t>Flow </a:t>
            </a:r>
            <a:r>
              <a:rPr lang="en-GB" sz="2000" b="1" dirty="0">
                <a:solidFill>
                  <a:schemeClr val="tx1"/>
                </a:solidFill>
              </a:rPr>
              <a:t>C</a:t>
            </a:r>
            <a:r>
              <a:rPr lang="en-GB" sz="2000" b="1" dirty="0" smtClean="0">
                <a:solidFill>
                  <a:schemeClr val="tx1"/>
                </a:solidFill>
              </a:rPr>
              <a:t>oncept </a:t>
            </a:r>
            <a:endParaRPr lang="en-GB" sz="2000" b="1" dirty="0" smtClean="0">
              <a:solidFill>
                <a:schemeClr val="tx1"/>
              </a:solidFill>
            </a:endParaRPr>
          </a:p>
          <a:p>
            <a:pPr marL="0" indent="0">
              <a:buNone/>
            </a:pPr>
            <a:r>
              <a:rPr lang="en-US" sz="2000" dirty="0" smtClean="0">
                <a:solidFill>
                  <a:schemeClr val="tx1"/>
                </a:solidFill>
              </a:rPr>
              <a:t>Energy moves life. The cycle of energy is based on the flow of energy through different </a:t>
            </a:r>
            <a:r>
              <a:rPr lang="en-US" sz="2000" dirty="0" err="1" smtClean="0">
                <a:solidFill>
                  <a:schemeClr val="tx1"/>
                </a:solidFill>
              </a:rPr>
              <a:t>trophic</a:t>
            </a:r>
            <a:r>
              <a:rPr lang="en-US" sz="2000" dirty="0" smtClean="0">
                <a:solidFill>
                  <a:schemeClr val="tx1"/>
                </a:solidFill>
              </a:rPr>
              <a:t> levels in an ecosystem. Our ecosystem is maintained by the cycling energy and nutrients obtained from different external sources. At the first </a:t>
            </a:r>
            <a:r>
              <a:rPr lang="en-US" sz="2000" dirty="0" err="1" smtClean="0">
                <a:solidFill>
                  <a:schemeClr val="tx1"/>
                </a:solidFill>
              </a:rPr>
              <a:t>trophic</a:t>
            </a:r>
            <a:r>
              <a:rPr lang="en-US" sz="2000" dirty="0" smtClean="0">
                <a:solidFill>
                  <a:schemeClr val="tx1"/>
                </a:solidFill>
              </a:rPr>
              <a:t> level, primary producers use solar energy to produce organic material through photosynthesis</a:t>
            </a:r>
            <a:r>
              <a:rPr lang="en-US" sz="2000" dirty="0" smtClean="0">
                <a:solidFill>
                  <a:schemeClr val="tx1"/>
                </a:solidFill>
              </a:rPr>
              <a:t>.</a:t>
            </a:r>
          </a:p>
          <a:p>
            <a:pPr marL="0" indent="0">
              <a:buNone/>
            </a:pPr>
            <a:r>
              <a:rPr lang="en-GB" b="1" dirty="0" smtClean="0"/>
              <a:t/>
            </a:r>
            <a:br>
              <a:rPr lang="en-GB" b="1" dirty="0" smtClean="0"/>
            </a:br>
            <a:endParaRPr lang="en-GB" dirty="0">
              <a:solidFill>
                <a:schemeClr val="tx1"/>
              </a:solidFill>
            </a:endParaRPr>
          </a:p>
          <a:p>
            <a:pPr marL="0" indent="0">
              <a:buNone/>
            </a:pPr>
            <a:endParaRPr lang="en-US" b="1" dirty="0"/>
          </a:p>
        </p:txBody>
      </p:sp>
      <p:pic>
        <p:nvPicPr>
          <p:cNvPr id="1026" name="Picture 2" descr="C:\Users\User\Desktop\energy_flow.jpg"/>
          <p:cNvPicPr>
            <a:picLocks noChangeAspect="1" noChangeArrowheads="1"/>
          </p:cNvPicPr>
          <p:nvPr/>
        </p:nvPicPr>
        <p:blipFill>
          <a:blip r:embed="rId2"/>
          <a:srcRect/>
          <a:stretch>
            <a:fillRect/>
          </a:stretch>
        </p:blipFill>
        <p:spPr bwMode="auto">
          <a:xfrm>
            <a:off x="2819400" y="2743200"/>
            <a:ext cx="6629400" cy="3886200"/>
          </a:xfrm>
          <a:prstGeom prst="rect">
            <a:avLst/>
          </a:prstGeom>
          <a:noFill/>
        </p:spPr>
      </p:pic>
    </p:spTree>
    <p:extLst>
      <p:ext uri="{BB962C8B-B14F-4D97-AF65-F5344CB8AC3E}">
        <p14:creationId xmlns="" xmlns:p14="http://schemas.microsoft.com/office/powerpoint/2010/main" val="178747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DE645F8-1DA6-3A43-872B-64F255A7B3CC}"/>
              </a:ext>
            </a:extLst>
          </p:cNvPr>
          <p:cNvSpPr>
            <a:spLocks noGrp="1"/>
          </p:cNvSpPr>
          <p:nvPr>
            <p:ph idx="1"/>
          </p:nvPr>
        </p:nvSpPr>
        <p:spPr>
          <a:xfrm>
            <a:off x="381000" y="1524000"/>
            <a:ext cx="11582400" cy="4652963"/>
          </a:xfrm>
        </p:spPr>
        <p:txBody>
          <a:bodyPr>
            <a:normAutofit lnSpcReduction="10000"/>
          </a:bodyPr>
          <a:lstStyle/>
          <a:p>
            <a:r>
              <a:rPr lang="en-US" sz="2000" dirty="0" smtClean="0">
                <a:solidFill>
                  <a:schemeClr val="tx1"/>
                </a:solidFill>
              </a:rPr>
              <a:t>The </a:t>
            </a:r>
            <a:r>
              <a:rPr lang="en-US" sz="2000" b="1" dirty="0" smtClean="0">
                <a:solidFill>
                  <a:schemeClr val="tx1"/>
                </a:solidFill>
              </a:rPr>
              <a:t>herbivores</a:t>
            </a:r>
            <a:r>
              <a:rPr lang="en-US" sz="2000" dirty="0" smtClean="0">
                <a:solidFill>
                  <a:schemeClr val="tx1"/>
                </a:solidFill>
              </a:rPr>
              <a:t> at the second </a:t>
            </a:r>
            <a:r>
              <a:rPr lang="en-US" sz="2000" dirty="0" err="1" smtClean="0">
                <a:solidFill>
                  <a:schemeClr val="tx1"/>
                </a:solidFill>
              </a:rPr>
              <a:t>trophic</a:t>
            </a:r>
            <a:r>
              <a:rPr lang="en-US" sz="2000" dirty="0" smtClean="0">
                <a:solidFill>
                  <a:schemeClr val="tx1"/>
                </a:solidFill>
              </a:rPr>
              <a:t> level, use the plants as food which gives them energy. A large part of this energy is used up for the metabolic functions of these animals such as breathing, digesting food, supporting growth of tissues, maintaining blood circulation and body temperature.</a:t>
            </a:r>
          </a:p>
          <a:p>
            <a:r>
              <a:rPr lang="en-US" sz="2000" dirty="0" smtClean="0">
                <a:solidFill>
                  <a:schemeClr val="tx1"/>
                </a:solidFill>
              </a:rPr>
              <a:t>The </a:t>
            </a:r>
            <a:r>
              <a:rPr lang="en-US" sz="2000" b="1" dirty="0" smtClean="0">
                <a:solidFill>
                  <a:schemeClr val="tx1"/>
                </a:solidFill>
              </a:rPr>
              <a:t>carnivores</a:t>
            </a:r>
            <a:r>
              <a:rPr lang="en-US" sz="2000" dirty="0" smtClean="0">
                <a:solidFill>
                  <a:schemeClr val="tx1"/>
                </a:solidFill>
              </a:rPr>
              <a:t> at the next </a:t>
            </a:r>
            <a:r>
              <a:rPr lang="en-US" sz="2000" dirty="0" err="1" smtClean="0">
                <a:solidFill>
                  <a:schemeClr val="tx1"/>
                </a:solidFill>
              </a:rPr>
              <a:t>trophic</a:t>
            </a:r>
            <a:r>
              <a:rPr lang="en-US" sz="2000" dirty="0" smtClean="0">
                <a:solidFill>
                  <a:schemeClr val="tx1"/>
                </a:solidFill>
              </a:rPr>
              <a:t> level, feed on the herbivores and derive energy for their sustenance and growth. If large predators are present, they represent still higher </a:t>
            </a:r>
            <a:r>
              <a:rPr lang="en-US" sz="2000" dirty="0" err="1" smtClean="0">
                <a:solidFill>
                  <a:schemeClr val="tx1"/>
                </a:solidFill>
              </a:rPr>
              <a:t>trophic</a:t>
            </a:r>
            <a:r>
              <a:rPr lang="en-US" sz="2000" dirty="0" smtClean="0">
                <a:solidFill>
                  <a:schemeClr val="tx1"/>
                </a:solidFill>
              </a:rPr>
              <a:t> level and they feed on carnivores to get energy. Thus, the different plants and animal species are linked to one another through food chains.</a:t>
            </a:r>
          </a:p>
          <a:p>
            <a:r>
              <a:rPr lang="en-US" sz="2000" b="1" dirty="0" smtClean="0">
                <a:solidFill>
                  <a:schemeClr val="tx1"/>
                </a:solidFill>
              </a:rPr>
              <a:t>Decomposers</a:t>
            </a:r>
            <a:r>
              <a:rPr lang="en-US" sz="2000" dirty="0" smtClean="0">
                <a:solidFill>
                  <a:schemeClr val="tx1"/>
                </a:solidFill>
              </a:rPr>
              <a:t> which include bacteria, fungi, molds, worms, and insects break down wastes and dead organisms, and return the nutrients to the soil, which is then taken up by the producers. Energy is not recycled during decomposition, but it is released</a:t>
            </a:r>
            <a:r>
              <a:rPr lang="en-US" sz="2000" dirty="0" smtClean="0">
                <a:solidFill>
                  <a:schemeClr val="tx1"/>
                </a:solidFill>
              </a:rPr>
              <a:t>.</a:t>
            </a:r>
          </a:p>
          <a:p>
            <a:pPr>
              <a:buNone/>
            </a:pPr>
            <a:endParaRPr lang="en-US" dirty="0" smtClean="0"/>
          </a:p>
          <a:p>
            <a:pPr marL="0" indent="0">
              <a:buNone/>
            </a:pPr>
            <a:r>
              <a:rPr lang="en-GB" b="1" dirty="0" smtClean="0"/>
              <a:t/>
            </a:r>
            <a:br>
              <a:rPr lang="en-GB" b="1" dirty="0" smtClean="0"/>
            </a:br>
            <a:endParaRPr lang="en-GB" dirty="0">
              <a:solidFill>
                <a:schemeClr val="tx1"/>
              </a:solidFill>
            </a:endParaRPr>
          </a:p>
          <a:p>
            <a:pPr marL="0" indent="0">
              <a:buNone/>
            </a:pPr>
            <a:endParaRPr lang="en-US" b="1" dirty="0"/>
          </a:p>
        </p:txBody>
      </p:sp>
    </p:spTree>
    <p:extLst>
      <p:ext uri="{BB962C8B-B14F-4D97-AF65-F5344CB8AC3E}">
        <p14:creationId xmlns="" xmlns:p14="http://schemas.microsoft.com/office/powerpoint/2010/main" val="178747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C801A48-C1FE-B14D-A4F2-6178CE62AD17}"/>
              </a:ext>
            </a:extLst>
          </p:cNvPr>
          <p:cNvSpPr>
            <a:spLocks noGrp="1"/>
          </p:cNvSpPr>
          <p:nvPr>
            <p:ph idx="1"/>
          </p:nvPr>
        </p:nvSpPr>
        <p:spPr>
          <a:xfrm>
            <a:off x="762000" y="1295400"/>
            <a:ext cx="11430000" cy="5334000"/>
          </a:xfrm>
        </p:spPr>
        <p:txBody>
          <a:bodyPr>
            <a:normAutofit fontScale="85000" lnSpcReduction="20000"/>
          </a:bodyPr>
          <a:lstStyle/>
          <a:p>
            <a:pPr>
              <a:buNone/>
            </a:pPr>
            <a:r>
              <a:rPr lang="en-GB" sz="2400" b="1" dirty="0" smtClean="0"/>
              <a:t>Terms to know for energy flow in ecosystem </a:t>
            </a:r>
            <a:endParaRPr lang="en-GB" sz="2400" b="1" dirty="0" smtClean="0"/>
          </a:p>
          <a:p>
            <a:pPr>
              <a:buNone/>
            </a:pPr>
            <a:r>
              <a:rPr lang="en-GB" sz="2400" b="1" dirty="0" smtClean="0">
                <a:solidFill>
                  <a:schemeClr val="tx1"/>
                </a:solidFill>
              </a:rPr>
              <a:t>Biomass</a:t>
            </a:r>
            <a:r>
              <a:rPr lang="en-GB" sz="2400" dirty="0" smtClean="0">
                <a:solidFill>
                  <a:schemeClr val="tx1"/>
                </a:solidFill>
              </a:rPr>
              <a:t>  </a:t>
            </a:r>
          </a:p>
          <a:p>
            <a:r>
              <a:rPr lang="en-GB" sz="2400" dirty="0" smtClean="0">
                <a:solidFill>
                  <a:schemeClr val="tx1"/>
                </a:solidFill>
              </a:rPr>
              <a:t>It </a:t>
            </a:r>
            <a:r>
              <a:rPr lang="en-GB" sz="2400" dirty="0">
                <a:solidFill>
                  <a:schemeClr val="tx1"/>
                </a:solidFill>
              </a:rPr>
              <a:t>is physical organic material </a:t>
            </a:r>
          </a:p>
          <a:p>
            <a:r>
              <a:rPr lang="en-GB" sz="2400" dirty="0">
                <a:solidFill>
                  <a:schemeClr val="tx1"/>
                </a:solidFill>
              </a:rPr>
              <a:t>Energy is stored in, like the mass that makes up plants and animals </a:t>
            </a:r>
          </a:p>
          <a:p>
            <a:pPr marL="0" indent="0">
              <a:buNone/>
            </a:pPr>
            <a:r>
              <a:rPr lang="en-GB" sz="2400" b="1" dirty="0">
                <a:solidFill>
                  <a:schemeClr val="tx1"/>
                </a:solidFill>
              </a:rPr>
              <a:t>Productivity:</a:t>
            </a:r>
          </a:p>
          <a:p>
            <a:r>
              <a:rPr lang="en-GB" sz="2400" b="1" dirty="0">
                <a:solidFill>
                  <a:schemeClr val="tx1"/>
                </a:solidFill>
              </a:rPr>
              <a:t>           </a:t>
            </a:r>
            <a:r>
              <a:rPr lang="en-GB" sz="2400" dirty="0">
                <a:solidFill>
                  <a:schemeClr val="tx1"/>
                </a:solidFill>
              </a:rPr>
              <a:t>It is the rate at which energy is incorporated into the bodies of </a:t>
            </a:r>
            <a:r>
              <a:rPr lang="en-GB" sz="2400" dirty="0" smtClean="0">
                <a:solidFill>
                  <a:schemeClr val="tx1"/>
                </a:solidFill>
              </a:rPr>
              <a:t>organisms.</a:t>
            </a:r>
          </a:p>
          <a:p>
            <a:pPr marL="0" indent="0">
              <a:buNone/>
            </a:pPr>
            <a:r>
              <a:rPr lang="en-GB" sz="2400" b="1" dirty="0" smtClean="0">
                <a:solidFill>
                  <a:schemeClr val="tx1"/>
                </a:solidFill>
              </a:rPr>
              <a:t>Gross primary productivity (GPP):</a:t>
            </a:r>
          </a:p>
          <a:p>
            <a:r>
              <a:rPr lang="en-GB" sz="2400" dirty="0" smtClean="0">
                <a:solidFill>
                  <a:schemeClr val="tx1"/>
                </a:solidFill>
              </a:rPr>
              <a:t>Energy from the sun is captured in glucose molecules </a:t>
            </a:r>
          </a:p>
          <a:p>
            <a:r>
              <a:rPr lang="en-GB" sz="2400" dirty="0" smtClean="0">
                <a:solidFill>
                  <a:schemeClr val="tx1"/>
                </a:solidFill>
              </a:rPr>
              <a:t>Total chemical energy is generated by primary producers in an ecosystem</a:t>
            </a:r>
          </a:p>
          <a:p>
            <a:pPr marL="0" indent="0">
              <a:buNone/>
            </a:pPr>
            <a:r>
              <a:rPr lang="en-GB" sz="2400" b="1" dirty="0" smtClean="0">
                <a:solidFill>
                  <a:schemeClr val="tx1"/>
                </a:solidFill>
              </a:rPr>
              <a:t>Net primary productivity (NPP):</a:t>
            </a:r>
          </a:p>
          <a:p>
            <a:r>
              <a:rPr lang="en-GB" sz="2400" dirty="0" smtClean="0">
                <a:solidFill>
                  <a:schemeClr val="tx1"/>
                </a:solidFill>
              </a:rPr>
              <a:t>  Measure chemical energy is generated by primary producers </a:t>
            </a:r>
          </a:p>
          <a:p>
            <a:r>
              <a:rPr lang="en-GB" sz="2400" dirty="0" smtClean="0">
                <a:solidFill>
                  <a:schemeClr val="tx1"/>
                </a:solidFill>
              </a:rPr>
              <a:t>Energy lost due to metabolic needs</a:t>
            </a:r>
          </a:p>
          <a:p>
            <a:r>
              <a:rPr lang="en-GB" sz="2600" dirty="0" smtClean="0">
                <a:solidFill>
                  <a:schemeClr val="tx1"/>
                </a:solidFill>
              </a:rPr>
              <a:t> </a:t>
            </a:r>
            <a:endParaRPr lang="en-GB" sz="2600" dirty="0">
              <a:solidFill>
                <a:schemeClr val="tx1"/>
              </a:solidFill>
            </a:endParaRPr>
          </a:p>
          <a:p>
            <a:pPr marL="0" indent="0">
              <a:buNone/>
            </a:pPr>
            <a:r>
              <a:rPr lang="en-GB" sz="3200" dirty="0"/>
              <a:t> </a:t>
            </a:r>
          </a:p>
        </p:txBody>
      </p:sp>
    </p:spTree>
    <p:extLst>
      <p:ext uri="{BB962C8B-B14F-4D97-AF65-F5344CB8AC3E}">
        <p14:creationId xmlns="" xmlns:p14="http://schemas.microsoft.com/office/powerpoint/2010/main" val="138357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E770CF-3E04-EF4E-8E0E-96B681F0E344}"/>
              </a:ext>
            </a:extLst>
          </p:cNvPr>
          <p:cNvSpPr>
            <a:spLocks noGrp="1"/>
          </p:cNvSpPr>
          <p:nvPr>
            <p:ph type="title"/>
          </p:nvPr>
        </p:nvSpPr>
        <p:spPr/>
        <p:txBody>
          <a:bodyPr/>
          <a:lstStyle/>
          <a:p>
            <a:r>
              <a:rPr lang="en-GB" b="1"/>
              <a:t>Energy flow is not 100 efficient :</a:t>
            </a:r>
            <a:endParaRPr lang="en-US"/>
          </a:p>
        </p:txBody>
      </p:sp>
      <p:sp>
        <p:nvSpPr>
          <p:cNvPr id="3" name="Content Placeholder 2">
            <a:extLst>
              <a:ext uri="{FF2B5EF4-FFF2-40B4-BE49-F238E27FC236}">
                <a16:creationId xmlns="" xmlns:a16="http://schemas.microsoft.com/office/drawing/2014/main" id="{0B3875A4-DCCE-4445-9A2F-B70C9CE81F96}"/>
              </a:ext>
            </a:extLst>
          </p:cNvPr>
          <p:cNvSpPr>
            <a:spLocks noGrp="1"/>
          </p:cNvSpPr>
          <p:nvPr>
            <p:ph idx="1"/>
          </p:nvPr>
        </p:nvSpPr>
        <p:spPr>
          <a:xfrm>
            <a:off x="1066800" y="1143000"/>
            <a:ext cx="10437811" cy="4768221"/>
          </a:xfrm>
        </p:spPr>
        <p:txBody>
          <a:bodyPr>
            <a:normAutofit/>
          </a:bodyPr>
          <a:lstStyle/>
          <a:p>
            <a:pPr marL="0" indent="0">
              <a:buNone/>
            </a:pPr>
            <a:endParaRPr lang="en-GB" sz="2000" b="1" dirty="0">
              <a:solidFill>
                <a:schemeClr val="tx1"/>
              </a:solidFill>
            </a:endParaRPr>
          </a:p>
          <a:p>
            <a:r>
              <a:rPr lang="en-GB" sz="2000" dirty="0">
                <a:solidFill>
                  <a:schemeClr val="tx1"/>
                </a:solidFill>
              </a:rPr>
              <a:t>10% energy required from one </a:t>
            </a:r>
            <a:r>
              <a:rPr lang="en-GB" sz="2000" dirty="0" err="1">
                <a:solidFill>
                  <a:schemeClr val="tx1"/>
                </a:solidFill>
              </a:rPr>
              <a:t>trophic</a:t>
            </a:r>
            <a:r>
              <a:rPr lang="en-GB" sz="2000" dirty="0">
                <a:solidFill>
                  <a:schemeClr val="tx1"/>
                </a:solidFill>
              </a:rPr>
              <a:t> level to the next </a:t>
            </a:r>
            <a:r>
              <a:rPr lang="en-GB" sz="2000" dirty="0" smtClean="0">
                <a:solidFill>
                  <a:schemeClr val="tx1"/>
                </a:solidFill>
              </a:rPr>
              <a:t>level. </a:t>
            </a:r>
            <a:endParaRPr lang="en-GB" sz="2000" dirty="0">
              <a:solidFill>
                <a:schemeClr val="tx1"/>
              </a:solidFill>
            </a:endParaRPr>
          </a:p>
          <a:p>
            <a:r>
              <a:rPr lang="en-GB" sz="2000" dirty="0">
                <a:solidFill>
                  <a:schemeClr val="tx1"/>
                </a:solidFill>
              </a:rPr>
              <a:t>90% is lost as </a:t>
            </a:r>
            <a:r>
              <a:rPr lang="en-GB" sz="2000" dirty="0" smtClean="0">
                <a:solidFill>
                  <a:schemeClr val="tx1"/>
                </a:solidFill>
              </a:rPr>
              <a:t>heat.</a:t>
            </a:r>
            <a:endParaRPr lang="en-GB" sz="2000" dirty="0">
              <a:solidFill>
                <a:schemeClr val="tx1"/>
              </a:solidFill>
            </a:endParaRPr>
          </a:p>
        </p:txBody>
      </p:sp>
      <p:pic>
        <p:nvPicPr>
          <p:cNvPr id="4" name="Google Shape;67;p15"/>
          <p:cNvPicPr preferRelativeResize="0"/>
          <p:nvPr/>
        </p:nvPicPr>
        <p:blipFill>
          <a:blip r:embed="rId2">
            <a:alphaModFix/>
          </a:blip>
          <a:stretch>
            <a:fillRect/>
          </a:stretch>
        </p:blipFill>
        <p:spPr>
          <a:xfrm>
            <a:off x="3657600" y="2514600"/>
            <a:ext cx="5171632" cy="3958167"/>
          </a:xfrm>
          <a:prstGeom prst="rect">
            <a:avLst/>
          </a:prstGeom>
          <a:noFill/>
          <a:ln>
            <a:noFill/>
          </a:ln>
        </p:spPr>
      </p:pic>
    </p:spTree>
    <p:extLst>
      <p:ext uri="{BB962C8B-B14F-4D97-AF65-F5344CB8AC3E}">
        <p14:creationId xmlns="" xmlns:p14="http://schemas.microsoft.com/office/powerpoint/2010/main" val="306702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10056812" cy="1280890"/>
          </a:xfrm>
        </p:spPr>
        <p:txBody>
          <a:bodyPr>
            <a:normAutofit/>
          </a:bodyPr>
          <a:lstStyle/>
          <a:p>
            <a:pPr algn="ctr"/>
            <a:r>
              <a:rPr lang="en-US" b="1" dirty="0" smtClean="0"/>
              <a:t>Food Chain and Food Web</a:t>
            </a:r>
            <a:endParaRPr lang="en-US" b="1" dirty="0"/>
          </a:p>
        </p:txBody>
      </p:sp>
      <p:sp>
        <p:nvSpPr>
          <p:cNvPr id="3" name="Content Placeholder 2"/>
          <p:cNvSpPr>
            <a:spLocks noGrp="1"/>
          </p:cNvSpPr>
          <p:nvPr>
            <p:ph idx="1"/>
          </p:nvPr>
        </p:nvSpPr>
        <p:spPr>
          <a:xfrm>
            <a:off x="914400" y="1447800"/>
            <a:ext cx="10896600" cy="4953000"/>
          </a:xfrm>
        </p:spPr>
        <p:txBody>
          <a:bodyPr>
            <a:normAutofit/>
          </a:bodyPr>
          <a:lstStyle/>
          <a:p>
            <a:pPr>
              <a:buFont typeface="Wingdings" pitchFamily="2" charset="2"/>
              <a:buChar char="q"/>
            </a:pPr>
            <a:r>
              <a:rPr lang="en-US" sz="2000" dirty="0">
                <a:solidFill>
                  <a:schemeClr val="tx1"/>
                </a:solidFill>
              </a:rPr>
              <a:t> </a:t>
            </a:r>
            <a:r>
              <a:rPr lang="en-US" sz="2000" dirty="0" smtClean="0">
                <a:solidFill>
                  <a:schemeClr val="tx1"/>
                </a:solidFill>
              </a:rPr>
              <a:t>A </a:t>
            </a:r>
            <a:r>
              <a:rPr lang="en-US" sz="2000" b="1" dirty="0" smtClean="0">
                <a:solidFill>
                  <a:schemeClr val="tx1"/>
                </a:solidFill>
              </a:rPr>
              <a:t>food chain</a:t>
            </a:r>
            <a:r>
              <a:rPr lang="en-US" sz="2000" dirty="0" smtClean="0">
                <a:solidFill>
                  <a:schemeClr val="tx1"/>
                </a:solidFill>
              </a:rPr>
              <a:t> is a linear sequence of organisms through which nutrients and energy pass as one organism eats another. The levels in the food chain are producers, primary consumers, higher-level consumers, and finally decomposers. These levels are used to describe ecosystem structure and dynamics. There is a single path through a food chain. Each organism in a food chain occupies a specific </a:t>
            </a:r>
            <a:r>
              <a:rPr lang="en-US" sz="2000" dirty="0" err="1" smtClean="0">
                <a:solidFill>
                  <a:schemeClr val="tx1"/>
                </a:solidFill>
              </a:rPr>
              <a:t>trophic</a:t>
            </a:r>
            <a:r>
              <a:rPr lang="en-US" sz="2000" dirty="0" smtClean="0">
                <a:solidFill>
                  <a:schemeClr val="tx1"/>
                </a:solidFill>
              </a:rPr>
              <a:t> level (energy level), its position in the food chain or food web. </a:t>
            </a:r>
            <a:r>
              <a:rPr lang="en-US" sz="2000" dirty="0" smtClean="0">
                <a:solidFill>
                  <a:schemeClr val="tx1"/>
                </a:solidFill>
              </a:rPr>
              <a:t>A </a:t>
            </a:r>
            <a:r>
              <a:rPr lang="en-US" sz="2000" dirty="0">
                <a:solidFill>
                  <a:schemeClr val="tx1"/>
                </a:solidFill>
              </a:rPr>
              <a:t>series of organisms dependent on the next as a source of food</a:t>
            </a:r>
            <a:r>
              <a:rPr lang="en-US" sz="2000" dirty="0" smtClean="0">
                <a:solidFill>
                  <a:schemeClr val="tx1"/>
                </a:solidFill>
              </a:rPr>
              <a:t>.</a:t>
            </a:r>
          </a:p>
          <a:p>
            <a:pPr>
              <a:buFont typeface="Wingdings" pitchFamily="2" charset="2"/>
              <a:buChar char="q"/>
            </a:pPr>
            <a:r>
              <a:rPr lang="en-US" sz="2000" dirty="0" smtClean="0">
                <a:solidFill>
                  <a:schemeClr val="tx1"/>
                </a:solidFill>
              </a:rPr>
              <a:t>A </a:t>
            </a:r>
            <a:r>
              <a:rPr lang="en-US" sz="2000" b="1" dirty="0" smtClean="0">
                <a:solidFill>
                  <a:schemeClr val="tx1"/>
                </a:solidFill>
              </a:rPr>
              <a:t>food web </a:t>
            </a:r>
            <a:r>
              <a:rPr lang="en-US" sz="2000" dirty="0" smtClean="0">
                <a:solidFill>
                  <a:schemeClr val="tx1"/>
                </a:solidFill>
              </a:rPr>
              <a:t>is a concept that accounts for the multiple </a:t>
            </a:r>
            <a:r>
              <a:rPr lang="en-US" sz="2000" dirty="0" err="1" smtClean="0">
                <a:solidFill>
                  <a:schemeClr val="tx1"/>
                </a:solidFill>
              </a:rPr>
              <a:t>trophic</a:t>
            </a:r>
            <a:r>
              <a:rPr lang="en-US" sz="2000" dirty="0" smtClean="0">
                <a:solidFill>
                  <a:schemeClr val="tx1"/>
                </a:solidFill>
              </a:rPr>
              <a:t> (feeding) interactions between each </a:t>
            </a:r>
            <a:r>
              <a:rPr lang="en-US" sz="2000" dirty="0" smtClean="0">
                <a:solidFill>
                  <a:schemeClr val="tx1"/>
                </a:solidFill>
              </a:rPr>
              <a:t>species. </a:t>
            </a:r>
          </a:p>
          <a:p>
            <a:pPr>
              <a:buFont typeface="Wingdings" pitchFamily="2" charset="2"/>
              <a:buChar char="q"/>
            </a:pPr>
            <a:r>
              <a:rPr lang="en-US" sz="2000" b="1" dirty="0" smtClean="0">
                <a:solidFill>
                  <a:schemeClr val="tx1"/>
                </a:solidFill>
              </a:rPr>
              <a:t>Example</a:t>
            </a:r>
            <a:r>
              <a:rPr lang="en-US" sz="2000" b="1" dirty="0" smtClean="0">
                <a:solidFill>
                  <a:schemeClr val="tx1"/>
                </a:solidFill>
              </a:rPr>
              <a:t>:</a:t>
            </a:r>
          </a:p>
          <a:p>
            <a:pPr>
              <a:buFont typeface="Wingdings" pitchFamily="2" charset="2"/>
              <a:buChar char="q"/>
            </a:pPr>
            <a:r>
              <a:rPr lang="en-US" sz="2000" dirty="0" smtClean="0">
                <a:solidFill>
                  <a:schemeClr val="tx1"/>
                </a:solidFill>
              </a:rPr>
              <a:t>The grasshopper eats grass, the frog eats the grasshopper, the snake eats the frog and the eagle eats the snake.</a:t>
            </a:r>
          </a:p>
          <a:p>
            <a:pPr>
              <a:buFont typeface="Wingdings" pitchFamily="2" charset="2"/>
              <a:buChar char="q"/>
            </a:pPr>
            <a:endParaRPr lang="en-US" sz="2000" dirty="0">
              <a:solidFill>
                <a:schemeClr val="tx1"/>
              </a:solidFill>
            </a:endParaRPr>
          </a:p>
        </p:txBody>
      </p:sp>
    </p:spTree>
    <p:extLst>
      <p:ext uri="{BB962C8B-B14F-4D97-AF65-F5344CB8AC3E}">
        <p14:creationId xmlns="" xmlns:p14="http://schemas.microsoft.com/office/powerpoint/2010/main" val="319418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0"/>
            <a:ext cx="9144000" cy="6858000"/>
          </a:xfrm>
        </p:spPr>
        <p:txBody>
          <a:bodyPr/>
          <a:lstStyle/>
          <a:p>
            <a:r>
              <a:rPr lang="en-US" dirty="0"/>
              <a:t>  </a:t>
            </a:r>
          </a:p>
        </p:txBody>
      </p:sp>
      <p:pic>
        <p:nvPicPr>
          <p:cNvPr id="4" name="Picture 3" descr="download (15).jpg"/>
          <p:cNvPicPr>
            <a:picLocks noChangeAspect="1"/>
          </p:cNvPicPr>
          <p:nvPr/>
        </p:nvPicPr>
        <p:blipFill>
          <a:blip r:embed="rId2"/>
          <a:stretch>
            <a:fillRect/>
          </a:stretch>
        </p:blipFill>
        <p:spPr>
          <a:xfrm>
            <a:off x="1524000" y="0"/>
            <a:ext cx="9144000" cy="6858000"/>
          </a:xfrm>
          <a:prstGeom prst="rect">
            <a:avLst/>
          </a:prstGeom>
        </p:spPr>
      </p:pic>
    </p:spTree>
    <p:extLst>
      <p:ext uri="{BB962C8B-B14F-4D97-AF65-F5344CB8AC3E}">
        <p14:creationId xmlns="" xmlns:p14="http://schemas.microsoft.com/office/powerpoint/2010/main" val="379124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 (14).jpg"/>
          <p:cNvPicPr>
            <a:picLocks noChangeAspect="1"/>
          </p:cNvPicPr>
          <p:nvPr/>
        </p:nvPicPr>
        <p:blipFill>
          <a:blip r:embed="rId2"/>
          <a:stretch>
            <a:fillRect/>
          </a:stretch>
        </p:blipFill>
        <p:spPr>
          <a:xfrm>
            <a:off x="1600200" y="609600"/>
            <a:ext cx="9982200" cy="571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2639262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357</Words>
  <Application>Microsoft Office PowerPoint</Application>
  <PresentationFormat>Custom</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Slide 1</vt:lpstr>
      <vt:lpstr>Slide 2</vt:lpstr>
      <vt:lpstr>Slide 3</vt:lpstr>
      <vt:lpstr>Slide 4</vt:lpstr>
      <vt:lpstr>Energy flow is not 100 efficient :</vt:lpstr>
      <vt:lpstr>Food Chain and Food Web</vt:lpstr>
      <vt:lpstr>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flow, Food chain,Food web,Trophic level</dc:title>
  <dc:creator>zubaidakhawar1@gmail.com</dc:creator>
  <cp:lastModifiedBy>User</cp:lastModifiedBy>
  <cp:revision>16</cp:revision>
  <dcterms:created xsi:type="dcterms:W3CDTF">2019-10-22T11:16:15Z</dcterms:created>
  <dcterms:modified xsi:type="dcterms:W3CDTF">2020-08-18T19:24:10Z</dcterms:modified>
</cp:coreProperties>
</file>