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9" r:id="rId5"/>
    <p:sldId id="271" r:id="rId6"/>
    <p:sldId id="270" r:id="rId7"/>
    <p:sldId id="272" r:id="rId8"/>
    <p:sldId id="276" r:id="rId9"/>
    <p:sldId id="277" r:id="rId10"/>
    <p:sldId id="278" r:id="rId11"/>
    <p:sldId id="27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250" autoAdjust="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8C6257B-694A-4195-B910-FEFDF8B91329}" type="datetimeFigureOut">
              <a:rPr lang="en-US" smtClean="0"/>
              <a:pPr/>
              <a:t>8/18/2020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F51508C-5141-4498-ACCA-8B40EEDDF14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C6257B-694A-4195-B910-FEFDF8B9132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1508C-5141-4498-ACCA-8B40EEDDF1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C6257B-694A-4195-B910-FEFDF8B9132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1508C-5141-4498-ACCA-8B40EEDDF1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C6257B-694A-4195-B910-FEFDF8B9132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1508C-5141-4498-ACCA-8B40EEDDF1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C6257B-694A-4195-B910-FEFDF8B91329}"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1508C-5141-4498-ACCA-8B40EEDDF14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C6257B-694A-4195-B910-FEFDF8B91329}"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1508C-5141-4498-ACCA-8B40EEDDF1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C6257B-694A-4195-B910-FEFDF8B91329}" type="datetimeFigureOut">
              <a:rPr lang="en-US" smtClean="0"/>
              <a:pPr/>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1508C-5141-4498-ACCA-8B40EEDDF1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C6257B-694A-4195-B910-FEFDF8B91329}" type="datetimeFigureOut">
              <a:rPr lang="en-US" smtClean="0"/>
              <a:pPr/>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51508C-5141-4498-ACCA-8B40EEDDF1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6257B-694A-4195-B910-FEFDF8B91329}" type="datetimeFigureOut">
              <a:rPr lang="en-US" smtClean="0"/>
              <a:pPr/>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51508C-5141-4498-ACCA-8B40EEDDF1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C6257B-694A-4195-B910-FEFDF8B91329}"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1508C-5141-4498-ACCA-8B40EEDDF1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C6257B-694A-4195-B910-FEFDF8B91329}"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F51508C-5141-4498-ACCA-8B40EEDDF14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C6257B-694A-4195-B910-FEFDF8B91329}" type="datetimeFigureOut">
              <a:rPr lang="en-US" smtClean="0"/>
              <a:pPr/>
              <a:t>8/18/2020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F51508C-5141-4498-ACCA-8B40EEDDF14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algn="ctr">
              <a:buNone/>
            </a:pPr>
            <a:r>
              <a:rPr lang="en-US" sz="2400" b="1" dirty="0" smtClean="0">
                <a:latin typeface="Times New Roman" pitchFamily="18" charset="0"/>
                <a:cs typeface="Times New Roman" pitchFamily="18" charset="0"/>
              </a:rPr>
              <a:t>Unit 6: Concepts of Ecology</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Topic: General Introduction of Ecology</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B.Ed</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Hons</a:t>
            </a:r>
            <a:r>
              <a:rPr lang="en-US" sz="2400" b="1" dirty="0" smtClean="0">
                <a:latin typeface="Times New Roman" pitchFamily="18" charset="0"/>
                <a:cs typeface="Times New Roman" pitchFamily="18" charset="0"/>
              </a:rPr>
              <a:t>) Secondary</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Semester: III</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Subject: Biology III Minor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Course Title: Plant Physiology and Ecology</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Represented By: Ms Sidra </a:t>
            </a:r>
            <a:r>
              <a:rPr lang="en-US" sz="2400" b="1" dirty="0" err="1" smtClean="0">
                <a:latin typeface="Times New Roman" pitchFamily="18" charset="0"/>
                <a:cs typeface="Times New Roman" pitchFamily="18" charset="0"/>
              </a:rPr>
              <a:t>Younis</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Department of Education (Planning and Development)</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Lahore College For Women University, Lahore</a:t>
            </a:r>
            <a:endParaRPr lang="en-GB" sz="2400" b="1" dirty="0" smtClean="0">
              <a:latin typeface="Times New Roman" pitchFamily="18" charset="0"/>
              <a:cs typeface="Times New Roman" pitchFamily="18" charset="0"/>
            </a:endParaRPr>
          </a:p>
          <a:p>
            <a:pPr algn="ctr">
              <a:buNone/>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09600"/>
          </a:xfrm>
        </p:spPr>
        <p:txBody>
          <a:bodyPr>
            <a:normAutofit/>
          </a:bodyPr>
          <a:lstStyle/>
          <a:p>
            <a:pPr algn="ctr"/>
            <a:r>
              <a:rPr lang="en-US" sz="3600" b="1" dirty="0" smtClean="0">
                <a:solidFill>
                  <a:schemeClr val="tx1"/>
                </a:solidFill>
              </a:rPr>
              <a:t>Levels of Ecological Organization</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763000" cy="5867400"/>
          </a:xfrm>
        </p:spPr>
        <p:txBody>
          <a:bodyPr>
            <a:normAutofit fontScale="85000" lnSpcReduction="20000"/>
          </a:bodyPr>
          <a:lstStyle/>
          <a:p>
            <a:r>
              <a:rPr lang="en-US" sz="2800" dirty="0" smtClean="0"/>
              <a:t>Ecosystems can be studied at small levels or at large levels. The levels of organization are described below from the smallest to the largest:</a:t>
            </a:r>
          </a:p>
          <a:p>
            <a:r>
              <a:rPr lang="en-US" sz="2800" dirty="0" smtClean="0"/>
              <a:t>A </a:t>
            </a:r>
            <a:r>
              <a:rPr lang="en-US" sz="2800" b="1" dirty="0" smtClean="0"/>
              <a:t>species </a:t>
            </a:r>
            <a:r>
              <a:rPr lang="en-US" sz="2800" dirty="0" smtClean="0"/>
              <a:t>is a group of individuals that are genetically related and can breed to produce fertile young. Individuals are not members of the same species if their members cannot produce offspring that can also have children. The second word in the two word name given to every organism is the species name. For example, in </a:t>
            </a:r>
            <a:r>
              <a:rPr lang="en-US" sz="2800" i="1" dirty="0" smtClean="0"/>
              <a:t>Homo sapiens</a:t>
            </a:r>
            <a:r>
              <a:rPr lang="en-US" sz="2800" dirty="0" smtClean="0"/>
              <a:t>, sapiens is the species name.</a:t>
            </a:r>
          </a:p>
          <a:p>
            <a:r>
              <a:rPr lang="en-US" sz="2800" dirty="0" smtClean="0"/>
              <a:t>A </a:t>
            </a:r>
            <a:r>
              <a:rPr lang="en-US" sz="2800" b="1" dirty="0" smtClean="0"/>
              <a:t>population</a:t>
            </a:r>
            <a:r>
              <a:rPr lang="en-US" sz="2800" dirty="0" smtClean="0"/>
              <a:t> is a group of organisms belonging to the same species that live in the same area and interact with one another.</a:t>
            </a:r>
          </a:p>
          <a:p>
            <a:r>
              <a:rPr lang="en-US" sz="2800" dirty="0" smtClean="0"/>
              <a:t>A </a:t>
            </a:r>
            <a:r>
              <a:rPr lang="en-US" sz="2800" b="1" dirty="0" smtClean="0"/>
              <a:t>community</a:t>
            </a:r>
            <a:r>
              <a:rPr lang="en-US" sz="2800" dirty="0" smtClean="0"/>
              <a:t> is all of the populations of different species that live in the same area and interact with one another. A community is composed of all of the biotic factors of an area.</a:t>
            </a:r>
          </a:p>
          <a:p>
            <a:r>
              <a:rPr lang="en-US" sz="2800" dirty="0" smtClean="0"/>
              <a:t>An </a:t>
            </a:r>
            <a:r>
              <a:rPr lang="en-US" sz="2800" b="1" dirty="0" smtClean="0"/>
              <a:t>ecosystem</a:t>
            </a:r>
            <a:r>
              <a:rPr lang="en-US" sz="2800" dirty="0" smtClean="0"/>
              <a:t> includes the living organisms (all the populations) in an area and the non-living aspects of the </a:t>
            </a:r>
            <a:r>
              <a:rPr lang="en-US" sz="2800" dirty="0" err="1" smtClean="0"/>
              <a:t>environment.An</a:t>
            </a:r>
            <a:r>
              <a:rPr lang="en-US" sz="2800" dirty="0" smtClean="0"/>
              <a:t> ecosystem is made of the biotic and </a:t>
            </a:r>
            <a:r>
              <a:rPr lang="en-US" sz="2800" dirty="0" err="1" smtClean="0"/>
              <a:t>abiotic</a:t>
            </a:r>
            <a:r>
              <a:rPr lang="en-US" sz="2800" dirty="0" smtClean="0"/>
              <a:t> factors in an area.</a:t>
            </a:r>
          </a:p>
          <a:p>
            <a:pPr>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a:bodyPr>
          <a:lstStyle/>
          <a:p>
            <a:pPr>
              <a:buFont typeface="Wingdings" pitchFamily="2" charset="2"/>
              <a:buChar char="§"/>
            </a:pPr>
            <a:r>
              <a:rPr lang="en-US" sz="2800" dirty="0" smtClean="0"/>
              <a:t>   The</a:t>
            </a:r>
            <a:r>
              <a:rPr lang="en-US" sz="2800" dirty="0" smtClean="0"/>
              <a:t> </a:t>
            </a:r>
            <a:r>
              <a:rPr lang="en-US" sz="2800" b="1" dirty="0" smtClean="0"/>
              <a:t>biosphere</a:t>
            </a:r>
            <a:r>
              <a:rPr lang="en-US" sz="2800" dirty="0" smtClean="0"/>
              <a:t> is the part of the planet with </a:t>
            </a:r>
            <a:r>
              <a:rPr lang="en-US" sz="2800" dirty="0" smtClean="0"/>
              <a:t>living organisms</a:t>
            </a:r>
            <a:r>
              <a:rPr lang="en-US" sz="2800" dirty="0" smtClean="0"/>
              <a:t>. The biosphere includes most of Earth, including part of the oceans and the atmosphere.</a:t>
            </a:r>
          </a:p>
          <a:p>
            <a:pPr>
              <a:buNone/>
            </a:pPr>
            <a:endParaRPr lang="en-US" dirty="0" smtClean="0"/>
          </a:p>
        </p:txBody>
      </p:sp>
      <p:pic>
        <p:nvPicPr>
          <p:cNvPr id="4" name="Picture 2" descr="C:\Users\User\Desktop\s.jpg"/>
          <p:cNvPicPr>
            <a:picLocks noChangeAspect="1" noChangeArrowheads="1"/>
          </p:cNvPicPr>
          <p:nvPr/>
        </p:nvPicPr>
        <p:blipFill>
          <a:blip r:embed="rId2"/>
          <a:srcRect t="5921" b="14474"/>
          <a:stretch>
            <a:fillRect/>
          </a:stretch>
        </p:blipFill>
        <p:spPr bwMode="auto">
          <a:xfrm>
            <a:off x="457200" y="1905000"/>
            <a:ext cx="8153400" cy="4648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838200"/>
          </a:xfrm>
        </p:spPr>
        <p:txBody>
          <a:bodyPr>
            <a:normAutofit/>
          </a:bodyPr>
          <a:lstStyle/>
          <a:p>
            <a:pPr algn="ctr"/>
            <a:r>
              <a:rPr lang="en-US" sz="3600" b="1" dirty="0" smtClean="0">
                <a:solidFill>
                  <a:schemeClr val="tx1"/>
                </a:solidFill>
              </a:rPr>
              <a:t>What is Ecology?</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839200" cy="5715000"/>
          </a:xfrm>
        </p:spPr>
        <p:txBody>
          <a:bodyPr>
            <a:normAutofit fontScale="92500"/>
          </a:bodyPr>
          <a:lstStyle/>
          <a:p>
            <a:r>
              <a:rPr lang="en-US" dirty="0" smtClean="0"/>
              <a:t>Ecology is a  branch of science, including human science, population, community, ecosystem, and biosphere. Ecology is the study of organisms, the environment and how the organisms interact with each other and their environment. It is studied at various levels, such as organism, population, community, biosphere, and ecosystem.</a:t>
            </a:r>
          </a:p>
          <a:p>
            <a:r>
              <a:rPr lang="en-US" dirty="0" smtClean="0"/>
              <a:t>Ecologist’s primary goal is to improve their understanding of life processes, adaptations and habitats, interactions and biodiversity of organisms.</a:t>
            </a:r>
          </a:p>
          <a:p>
            <a:r>
              <a:rPr lang="en-US" b="1" dirty="0" smtClean="0"/>
              <a:t>Biotic and </a:t>
            </a:r>
            <a:r>
              <a:rPr lang="en-US" b="1" dirty="0" err="1" smtClean="0"/>
              <a:t>Abiotic</a:t>
            </a:r>
            <a:r>
              <a:rPr lang="en-US" b="1" dirty="0" smtClean="0"/>
              <a:t> Factors</a:t>
            </a:r>
          </a:p>
          <a:p>
            <a:r>
              <a:rPr lang="en-US" dirty="0" smtClean="0"/>
              <a:t>The main aim of ecology is to understand the distribution of biotic and </a:t>
            </a:r>
            <a:r>
              <a:rPr lang="en-US" dirty="0" err="1" smtClean="0"/>
              <a:t>abiotic</a:t>
            </a:r>
            <a:r>
              <a:rPr lang="en-US" dirty="0" smtClean="0"/>
              <a:t> factors of living things in the environment. The biotic and </a:t>
            </a:r>
            <a:r>
              <a:rPr lang="en-US" dirty="0" err="1" smtClean="0"/>
              <a:t>abiotic</a:t>
            </a:r>
            <a:r>
              <a:rPr lang="en-US" dirty="0" smtClean="0"/>
              <a:t> factors include the living and non-living factors and their interaction with the environment.</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8915400" cy="5867400"/>
          </a:xfrm>
        </p:spPr>
        <p:txBody>
          <a:bodyPr>
            <a:normAutofit lnSpcReduction="10000"/>
          </a:bodyPr>
          <a:lstStyle/>
          <a:p>
            <a:pPr>
              <a:buNone/>
            </a:pPr>
            <a:r>
              <a:rPr lang="en-US" sz="2800" b="1" dirty="0" smtClean="0"/>
              <a:t>Biotic components</a:t>
            </a:r>
          </a:p>
          <a:p>
            <a:r>
              <a:rPr lang="en-US" sz="2800" dirty="0" smtClean="0"/>
              <a:t>Biotic components are living factors of an ecosystem. A few examples of biotic components include bacteria,  animals, birds,  fungi, plants, etc.</a:t>
            </a:r>
          </a:p>
          <a:p>
            <a:pPr>
              <a:buNone/>
            </a:pPr>
            <a:r>
              <a:rPr lang="en-US" sz="2800" b="1" dirty="0" err="1" smtClean="0"/>
              <a:t>Abiotic</a:t>
            </a:r>
            <a:r>
              <a:rPr lang="en-US" sz="2800" b="1" dirty="0" smtClean="0"/>
              <a:t> components</a:t>
            </a:r>
          </a:p>
          <a:p>
            <a:r>
              <a:rPr lang="en-US" sz="2800" dirty="0" err="1" smtClean="0"/>
              <a:t>Abiotic</a:t>
            </a:r>
            <a:r>
              <a:rPr lang="en-US" sz="2800" dirty="0" smtClean="0"/>
              <a:t> components are non-living chemical and physical factors of an ecosystem. These components could be acquired from the atmosphere, lithosphere, and hydrosphere. A few examples of </a:t>
            </a:r>
            <a:r>
              <a:rPr lang="en-US" sz="2800" dirty="0" err="1" smtClean="0"/>
              <a:t>abiotic</a:t>
            </a:r>
            <a:r>
              <a:rPr lang="en-US" sz="2800" dirty="0" smtClean="0"/>
              <a:t> components include sunlight, soil, air, moisture minerals, and more.</a:t>
            </a:r>
          </a:p>
          <a:p>
            <a:r>
              <a:rPr lang="en-US" sz="2800" dirty="0" smtClean="0"/>
              <a:t>Living organisms are grouped into biotic components, whereas non-living components like sunlight, water, topography are listed under </a:t>
            </a:r>
            <a:r>
              <a:rPr lang="en-US" sz="2800" dirty="0" err="1" smtClean="0"/>
              <a:t>abiotic</a:t>
            </a:r>
            <a:r>
              <a:rPr lang="en-US" sz="2800" dirty="0" smtClean="0"/>
              <a:t> components.</a:t>
            </a:r>
          </a:p>
          <a:p>
            <a:pPr>
              <a:buNone/>
            </a:pPr>
            <a:endParaRPr lang="en-US" sz="2800" dirty="0" smtClean="0">
              <a:latin typeface="Times New Roman" pitchFamily="18" charset="0"/>
              <a:cs typeface="Times New Roman" pitchFamily="18" charset="0"/>
            </a:endParaRPr>
          </a:p>
          <a:p>
            <a:endParaRPr lang="en-US" dirty="0"/>
          </a:p>
        </p:txBody>
      </p:sp>
      <p:sp>
        <p:nvSpPr>
          <p:cNvPr id="4" name="Title 1"/>
          <p:cNvSpPr txBox="1">
            <a:spLocks/>
          </p:cNvSpPr>
          <p:nvPr/>
        </p:nvSpPr>
        <p:spPr>
          <a:xfrm>
            <a:off x="381000" y="152400"/>
            <a:ext cx="8229600" cy="667512"/>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CONT….</a:t>
            </a:r>
            <a:endParaRPr kumimoji="0" lang="en-US" sz="36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562600"/>
          </a:xfrm>
        </p:spPr>
        <p:txBody>
          <a:bodyPr>
            <a:normAutofit/>
          </a:bodyPr>
          <a:lstStyle/>
          <a:p>
            <a:endParaRPr lang="en-US" sz="2800" dirty="0" smtClean="0">
              <a:latin typeface="Times New Roman" pitchFamily="18" charset="0"/>
              <a:cs typeface="Times New Roman" pitchFamily="18" charset="0"/>
            </a:endParaRPr>
          </a:p>
          <a:p>
            <a:endParaRPr lang="en-US" dirty="0"/>
          </a:p>
        </p:txBody>
      </p:sp>
      <p:sp>
        <p:nvSpPr>
          <p:cNvPr id="4" name="Title 1"/>
          <p:cNvSpPr txBox="1">
            <a:spLocks/>
          </p:cNvSpPr>
          <p:nvPr/>
        </p:nvSpPr>
        <p:spPr>
          <a:xfrm>
            <a:off x="533400" y="304800"/>
            <a:ext cx="8229600" cy="667512"/>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Types</a:t>
            </a:r>
            <a:r>
              <a:rPr kumimoji="0" lang="en-US" sz="3600" b="1"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of Ecology</a:t>
            </a:r>
            <a:endParaRPr kumimoji="0" lang="en-US" sz="36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1026" name="Picture 2" descr="C:\Users\User\Desktop\Ecological-study-levels-min.jpg"/>
          <p:cNvPicPr>
            <a:picLocks noChangeAspect="1" noChangeArrowheads="1"/>
          </p:cNvPicPr>
          <p:nvPr/>
        </p:nvPicPr>
        <p:blipFill>
          <a:blip r:embed="rId2"/>
          <a:srcRect/>
          <a:stretch>
            <a:fillRect/>
          </a:stretch>
        </p:blipFill>
        <p:spPr bwMode="auto">
          <a:xfrm>
            <a:off x="533400" y="1109662"/>
            <a:ext cx="8153400" cy="521493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00800"/>
          </a:xfrm>
        </p:spPr>
        <p:txBody>
          <a:bodyPr>
            <a:normAutofit lnSpcReduction="10000"/>
          </a:bodyPr>
          <a:lstStyle/>
          <a:p>
            <a:r>
              <a:rPr lang="en-US" dirty="0" smtClean="0"/>
              <a:t>Ecology can be classified into different types. The different types of ecology are given below:</a:t>
            </a:r>
          </a:p>
          <a:p>
            <a:pPr>
              <a:buNone/>
            </a:pPr>
            <a:r>
              <a:rPr lang="en-US" b="1" dirty="0" smtClean="0"/>
              <a:t>Global Ecology</a:t>
            </a:r>
          </a:p>
          <a:p>
            <a:r>
              <a:rPr lang="en-US" dirty="0" smtClean="0"/>
              <a:t>It deals with interactions among earth’s ecosystems, land, atmosphere, and oceans. It helps to understand the large-scale interactions and their influence on the planet.</a:t>
            </a:r>
          </a:p>
          <a:p>
            <a:pPr>
              <a:buNone/>
            </a:pPr>
            <a:r>
              <a:rPr lang="en-US" b="1" dirty="0" smtClean="0"/>
              <a:t>Landscape Ecology</a:t>
            </a:r>
          </a:p>
          <a:p>
            <a:r>
              <a:rPr lang="en-US" dirty="0" smtClean="0"/>
              <a:t>It deals with the exchange of energy, materials, organisms, and other products of ecosystems. Landscape ecology throws light on the role of human impacts on the landscape structures and functions.</a:t>
            </a:r>
            <a:endParaRPr lang="en-US" b="1" dirty="0" smtClean="0"/>
          </a:p>
          <a:p>
            <a:pPr>
              <a:buNone/>
            </a:pPr>
            <a:r>
              <a:rPr lang="en-US" b="1" dirty="0" smtClean="0"/>
              <a:t>Ecosystem Ecology</a:t>
            </a:r>
          </a:p>
          <a:p>
            <a:r>
              <a:rPr lang="en-US" dirty="0" smtClean="0"/>
              <a:t>It deals with the entire ecosystem, including the study of living and non-living components and their relationship with the environment. This science research how ecosystems work, their interactions, etc.</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lnSpcReduction="10000"/>
          </a:bodyPr>
          <a:lstStyle/>
          <a:p>
            <a:pPr>
              <a:buNone/>
            </a:pPr>
            <a:r>
              <a:rPr lang="en-US" b="1" dirty="0" smtClean="0"/>
              <a:t>Community Ecology</a:t>
            </a:r>
          </a:p>
          <a:p>
            <a:r>
              <a:rPr lang="en-US" dirty="0" smtClean="0"/>
              <a:t>It deals with how community structure is modified by interactions among living organisms. Ecology community is made up of two or more populations of different species living in a particular geographic area.</a:t>
            </a:r>
          </a:p>
          <a:p>
            <a:pPr>
              <a:buNone/>
            </a:pPr>
            <a:r>
              <a:rPr lang="en-US" b="1" dirty="0" smtClean="0"/>
              <a:t>Population Ecology</a:t>
            </a:r>
          </a:p>
          <a:p>
            <a:r>
              <a:rPr lang="en-US" dirty="0" smtClean="0"/>
              <a:t>It deals with factors that alter and impact the genetic composition and the size of the population of organisms. Ecologists are interested in fluctuations in the size of a population, the growth of a population and any other interactions with the population.</a:t>
            </a:r>
          </a:p>
          <a:p>
            <a:r>
              <a:rPr lang="en-US" dirty="0" smtClean="0"/>
              <a:t>In biology, a population can be defined as a set of individuals of the same species living in a given place at a given time. Births and immigration are the main factors that increase the population and death and emigration are the main factors that decrease the population.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763000" cy="6248400"/>
          </a:xfrm>
        </p:spPr>
        <p:txBody>
          <a:bodyPr>
            <a:normAutofit fontScale="92500" lnSpcReduction="10000"/>
          </a:bodyPr>
          <a:lstStyle/>
          <a:p>
            <a:pPr>
              <a:buNone/>
            </a:pPr>
            <a:r>
              <a:rPr lang="en-US" b="1" dirty="0" err="1" smtClean="0"/>
              <a:t>Organismal</a:t>
            </a:r>
            <a:r>
              <a:rPr lang="en-US" b="1" dirty="0" smtClean="0"/>
              <a:t> Ecology</a:t>
            </a:r>
          </a:p>
          <a:p>
            <a:r>
              <a:rPr lang="en-US" dirty="0" err="1" smtClean="0"/>
              <a:t>Organismal</a:t>
            </a:r>
            <a:r>
              <a:rPr lang="en-US" dirty="0" smtClean="0"/>
              <a:t> ecology is the study of an individual organism’s </a:t>
            </a:r>
            <a:r>
              <a:rPr lang="en-US" dirty="0" err="1" smtClean="0"/>
              <a:t>behaviour</a:t>
            </a:r>
            <a:r>
              <a:rPr lang="en-US" dirty="0" smtClean="0"/>
              <a:t>, morphology, physiology, etc. in response to environmental challenges. It looks at how individual organisms interact with biotic and </a:t>
            </a:r>
            <a:r>
              <a:rPr lang="en-US" dirty="0" err="1" smtClean="0"/>
              <a:t>abiotic</a:t>
            </a:r>
            <a:r>
              <a:rPr lang="en-US" dirty="0" smtClean="0"/>
              <a:t> components. Ecologists research how organisms are adapted to these non-living and living components of their surroundings.</a:t>
            </a:r>
          </a:p>
          <a:p>
            <a:r>
              <a:rPr lang="en-US" dirty="0" smtClean="0"/>
              <a:t>Individual species are related to various adaptations like physiological adaptation,  morphological adaptation, and </a:t>
            </a:r>
            <a:r>
              <a:rPr lang="en-US" dirty="0" err="1" smtClean="0"/>
              <a:t>behavioural</a:t>
            </a:r>
            <a:r>
              <a:rPr lang="en-US" dirty="0" smtClean="0"/>
              <a:t> adaptation.</a:t>
            </a:r>
          </a:p>
          <a:p>
            <a:pPr>
              <a:buNone/>
            </a:pPr>
            <a:r>
              <a:rPr lang="en-US" b="1" dirty="0" smtClean="0"/>
              <a:t>Molecular Ecology</a:t>
            </a:r>
            <a:endParaRPr lang="en-US" dirty="0" smtClean="0"/>
          </a:p>
          <a:p>
            <a:r>
              <a:rPr lang="en-US" dirty="0" smtClean="0"/>
              <a:t>The study of ecology focuses on the production of proteins and how these proteins affect the organisms and their environment. This happens at the molecular level.</a:t>
            </a:r>
          </a:p>
          <a:p>
            <a:r>
              <a:rPr lang="en-US" dirty="0" smtClean="0"/>
              <a:t>DNA forms the proteins that interact with each other and the environment. These interactions give rise to some complex organisms.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838200"/>
          </a:xfrm>
        </p:spPr>
        <p:txBody>
          <a:bodyPr>
            <a:normAutofit/>
          </a:bodyPr>
          <a:lstStyle/>
          <a:p>
            <a:pPr algn="ctr"/>
            <a:r>
              <a:rPr lang="en-US" sz="3600" b="1" dirty="0" smtClean="0">
                <a:solidFill>
                  <a:schemeClr val="tx1"/>
                </a:solidFill>
                <a:latin typeface="Times New Roman" pitchFamily="18" charset="0"/>
                <a:cs typeface="Times New Roman" pitchFamily="18" charset="0"/>
              </a:rPr>
              <a:t>Importance of Ecology</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371600"/>
            <a:ext cx="8763000" cy="5334000"/>
          </a:xfrm>
        </p:spPr>
        <p:txBody>
          <a:bodyPr>
            <a:normAutofit fontScale="92500" lnSpcReduction="10000"/>
          </a:bodyPr>
          <a:lstStyle/>
          <a:p>
            <a:pPr>
              <a:buNone/>
            </a:pPr>
            <a:r>
              <a:rPr lang="en-US" b="1" dirty="0" smtClean="0"/>
              <a:t>Conservation of Environment</a:t>
            </a:r>
          </a:p>
          <a:p>
            <a:r>
              <a:rPr lang="en-US" dirty="0" smtClean="0"/>
              <a:t>Ecology helps us to understand how our actions affect the environment. It shows the individuals the extent of damage we cause to the environment.</a:t>
            </a:r>
          </a:p>
          <a:p>
            <a:r>
              <a:rPr lang="en-US" dirty="0" smtClean="0"/>
              <a:t>Lack of understanding of ecology has led to the degradation of land and the environment. It has also led to the extinction and endangerment of certain species. For e.g., dinosaurs, white shark, mammoths, etc. Thus, the study of the environment and organisms helps us to protect them from any damage and danger.</a:t>
            </a:r>
          </a:p>
          <a:p>
            <a:pPr>
              <a:buNone/>
            </a:pPr>
            <a:r>
              <a:rPr lang="en-US" b="1" dirty="0" smtClean="0"/>
              <a:t>Resource Allocation</a:t>
            </a:r>
          </a:p>
          <a:p>
            <a:r>
              <a:rPr lang="en-US" dirty="0" smtClean="0"/>
              <a:t>With the knowledge of ecology, we are able to know which resources are necessary for the survival of different organisms. Lack of ecological knowledge has led to scarcity and deprivation of these resources, leading to competition.</a:t>
            </a:r>
          </a:p>
          <a:p>
            <a:pPr>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838200"/>
          </a:xfrm>
        </p:spPr>
        <p:txBody>
          <a:bodyPr>
            <a:normAutofit/>
          </a:bodyPr>
          <a:lstStyle/>
          <a:p>
            <a:r>
              <a:rPr lang="en-US" sz="3600" b="1" dirty="0" smtClean="0">
                <a:solidFill>
                  <a:schemeClr val="tx1"/>
                </a:solidFill>
                <a:latin typeface="Times New Roman" pitchFamily="18" charset="0"/>
                <a:cs typeface="Times New Roman" pitchFamily="18" charset="0"/>
              </a:rPr>
              <a:t>CONT…</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371600"/>
            <a:ext cx="8763000" cy="5334000"/>
          </a:xfrm>
        </p:spPr>
        <p:txBody>
          <a:bodyPr>
            <a:normAutofit/>
          </a:bodyPr>
          <a:lstStyle/>
          <a:p>
            <a:pPr>
              <a:buNone/>
            </a:pPr>
            <a:r>
              <a:rPr lang="en-US" b="1" dirty="0" smtClean="0"/>
              <a:t>Energy Conservation</a:t>
            </a:r>
          </a:p>
          <a:p>
            <a:r>
              <a:rPr lang="en-US" dirty="0" smtClean="0"/>
              <a:t>All organisms require energy for their growth and development. Lack of ecological understanding leads to the over-exploitation of energy resources such as light, nutrition, and radiation, leading to its depletion.</a:t>
            </a:r>
          </a:p>
          <a:p>
            <a:r>
              <a:rPr lang="en-US" dirty="0" smtClean="0"/>
              <a:t>Proper knowledge of ecological requirements prevents the unnecessary wastage of energy resources, thereby, conserving energy for future purposes.</a:t>
            </a:r>
          </a:p>
          <a:p>
            <a:pPr>
              <a:buNone/>
            </a:pPr>
            <a:r>
              <a:rPr lang="en-US" b="1" dirty="0" smtClean="0"/>
              <a:t>Eco-Friendliness</a:t>
            </a:r>
          </a:p>
          <a:p>
            <a:r>
              <a:rPr lang="en-US" dirty="0" smtClean="0"/>
              <a:t>Ecology encourages harmonious living within the species and the adoption of a lifestyle that protects the ecology of life.</a:t>
            </a:r>
          </a:p>
          <a:p>
            <a:pPr>
              <a:buNone/>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145</TotalTime>
  <Words>418</Words>
  <Application>Microsoft Office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Slide 1</vt:lpstr>
      <vt:lpstr>What is Ecology?</vt:lpstr>
      <vt:lpstr>Slide 3</vt:lpstr>
      <vt:lpstr>Slide 4</vt:lpstr>
      <vt:lpstr>Slide 5</vt:lpstr>
      <vt:lpstr>Slide 6</vt:lpstr>
      <vt:lpstr>Slide 7</vt:lpstr>
      <vt:lpstr>Importance of Ecology</vt:lpstr>
      <vt:lpstr>CONT…</vt:lpstr>
      <vt:lpstr>Levels of Ecological Organization</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19</cp:revision>
  <dcterms:created xsi:type="dcterms:W3CDTF">2020-05-07T11:36:43Z</dcterms:created>
  <dcterms:modified xsi:type="dcterms:W3CDTF">2020-08-18T18:52:50Z</dcterms:modified>
</cp:coreProperties>
</file>