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4" r:id="rId1"/>
  </p:sldMasterIdLst>
  <p:sldIdLst>
    <p:sldId id="286" r:id="rId2"/>
    <p:sldId id="256" r:id="rId3"/>
    <p:sldId id="287" r:id="rId4"/>
    <p:sldId id="288" r:id="rId5"/>
    <p:sldId id="289" r:id="rId6"/>
    <p:sldId id="290" r:id="rId7"/>
    <p:sldId id="291" r:id="rId8"/>
    <p:sldId id="29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38507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711184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653046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3546997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404375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436282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874124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855837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392569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6395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45394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052643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56580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625323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35591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732904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027641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8/18/2020</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248106442"/>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95" y="443753"/>
            <a:ext cx="10812040" cy="6010835"/>
          </a:xfrm>
        </p:spPr>
        <p:txBody>
          <a:bodyPr>
            <a:normAutofit/>
          </a:bodyPr>
          <a:lstStyle/>
          <a:p>
            <a:pPr algn="ctr">
              <a:buNone/>
            </a:pPr>
            <a:r>
              <a:rPr lang="en-US" sz="2800" b="1" dirty="0" smtClean="0">
                <a:latin typeface="Times New Roman" pitchFamily="18" charset="0"/>
                <a:cs typeface="Times New Roman" pitchFamily="18" charset="0"/>
              </a:rPr>
              <a:t>Unit </a:t>
            </a:r>
            <a:r>
              <a:rPr lang="en-US" sz="2800" b="1" dirty="0" smtClean="0">
                <a:latin typeface="Times New Roman" pitchFamily="18" charset="0"/>
                <a:cs typeface="Times New Roman" pitchFamily="18" charset="0"/>
              </a:rPr>
              <a:t>5: </a:t>
            </a:r>
            <a:r>
              <a:rPr lang="en-GB" sz="2800" b="1" dirty="0" smtClean="0">
                <a:latin typeface="Times New Roman" pitchFamily="18" charset="0"/>
                <a:cs typeface="Times New Roman" pitchFamily="18" charset="0"/>
              </a:rPr>
              <a:t>Plant Physiological Processes</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Topic: </a:t>
            </a:r>
            <a:r>
              <a:rPr lang="en-US" sz="2800" b="1" dirty="0" smtClean="0">
                <a:latin typeface="Times New Roman" pitchFamily="18" charset="0"/>
                <a:cs typeface="Times New Roman" pitchFamily="18" charset="0"/>
              </a:rPr>
              <a:t>Plant Movements</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B.Ed</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Hons</a:t>
            </a:r>
            <a:r>
              <a:rPr lang="en-US" sz="2800" b="1" dirty="0" smtClean="0">
                <a:latin typeface="Times New Roman" pitchFamily="18" charset="0"/>
                <a:cs typeface="Times New Roman" pitchFamily="18" charset="0"/>
              </a:rPr>
              <a:t>) Secondary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Semester: III</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Subject: Biology III Minor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Course Title: Plant Physiology and Ecology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Represented By: Ms Sidra </a:t>
            </a:r>
            <a:r>
              <a:rPr lang="en-US" sz="2800" b="1" dirty="0" err="1" smtClean="0">
                <a:latin typeface="Times New Roman" pitchFamily="18" charset="0"/>
                <a:cs typeface="Times New Roman" pitchFamily="18" charset="0"/>
              </a:rPr>
              <a:t>Younis</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Department of Education (Planning and Development)</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Lahore College For Women University, Lahore</a:t>
            </a:r>
            <a:endParaRPr lang="en-GB" sz="2800" b="1" dirty="0" smtClean="0">
              <a:latin typeface="Times New Roman" pitchFamily="18" charset="0"/>
              <a:cs typeface="Times New Roman" pitchFamily="18" charset="0"/>
            </a:endParaRPr>
          </a:p>
          <a:p>
            <a:pPr algn="ctr"/>
            <a:endParaRPr lang="en-US" sz="2800" dirty="0" smtClean="0"/>
          </a:p>
          <a:p>
            <a:pPr marL="0" indent="0" algn="ctr">
              <a:buNone/>
            </a:pP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49368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5817" y="91440"/>
            <a:ext cx="7997223" cy="718457"/>
          </a:xfrm>
          <a:solidFill>
            <a:schemeClr val="bg2">
              <a:lumMod val="50000"/>
            </a:schemeClr>
          </a:solidFill>
          <a:ln>
            <a:solidFill>
              <a:schemeClr val="bg1"/>
            </a:solidFill>
          </a:ln>
        </p:spPr>
        <p:txBody>
          <a:bodyPr anchor="ctr">
            <a:normAutofit fontScale="90000"/>
          </a:bodyPr>
          <a:lstStyle/>
          <a:p>
            <a:r>
              <a:rPr lang="en-US" dirty="0" smtClean="0">
                <a:latin typeface="Algerian" panose="04020705040A02060702" pitchFamily="82" charset="0"/>
              </a:rPr>
              <a:t>PLANT MOVEMENTS</a:t>
            </a:r>
            <a:endParaRPr lang="en-US" dirty="0">
              <a:latin typeface="Algerian" panose="04020705040A02060702" pitchFamily="82" charset="0"/>
            </a:endParaRPr>
          </a:p>
        </p:txBody>
      </p:sp>
      <p:sp>
        <p:nvSpPr>
          <p:cNvPr id="4" name="Rectangle 3"/>
          <p:cNvSpPr/>
          <p:nvPr/>
        </p:nvSpPr>
        <p:spPr>
          <a:xfrm>
            <a:off x="195943" y="862149"/>
            <a:ext cx="11665131" cy="5669281"/>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b="1" dirty="0" smtClean="0">
                <a:cs typeface="Times New Roman" pitchFamily="18" charset="0"/>
              </a:rPr>
              <a:t>The movement of higher plants are chiefly in the form of bending, twisting, and elongation of certain plant parts or organs</a:t>
            </a:r>
            <a:r>
              <a:rPr lang="en-US" sz="2000" b="1" dirty="0" smtClean="0">
                <a:cs typeface="Times New Roman" pitchFamily="18" charset="0"/>
              </a:rPr>
              <a:t>.</a:t>
            </a:r>
            <a:endParaRPr lang="en-US" sz="2000" b="1" dirty="0" smtClean="0">
              <a:cs typeface="Times New Roman" pitchFamily="18" charset="0"/>
            </a:endParaRPr>
          </a:p>
          <a:p>
            <a:r>
              <a:rPr lang="en-US" sz="2000" b="1" dirty="0" smtClean="0">
                <a:cs typeface="Times New Roman" pitchFamily="18" charset="0"/>
              </a:rPr>
              <a:t>Spontaneous movement: There are other plant movements which take place spontaneously, without any external stimuli. These movements are described spontaneous or autonomic movements</a:t>
            </a:r>
            <a:r>
              <a:rPr lang="en-US" sz="2000" b="1" dirty="0" smtClean="0">
                <a:cs typeface="Times New Roman" pitchFamily="18" charset="0"/>
              </a:rPr>
              <a:t>.</a:t>
            </a:r>
            <a:endParaRPr lang="en-US" sz="2000" b="1" dirty="0" smtClean="0">
              <a:cs typeface="Times New Roman" pitchFamily="18" charset="0"/>
            </a:endParaRPr>
          </a:p>
          <a:p>
            <a:r>
              <a:rPr lang="en-US" sz="2000" b="1" dirty="0" smtClean="0">
                <a:cs typeface="Times New Roman" pitchFamily="18" charset="0"/>
              </a:rPr>
              <a:t>Induced movement: Some plant movements are caused in response to certain to certain stimuli and they are said to be induced or plant movement which take place spontaneously, without any irritability and sensitivity of protoplasm</a:t>
            </a:r>
            <a:r>
              <a:rPr lang="en-US" sz="2000" b="1" dirty="0" smtClean="0">
                <a:cs typeface="Times New Roman" pitchFamily="18" charset="0"/>
              </a:rPr>
              <a:t>.</a:t>
            </a:r>
          </a:p>
          <a:p>
            <a:r>
              <a:rPr lang="en-US" sz="2000" b="1" dirty="0" smtClean="0">
                <a:solidFill>
                  <a:schemeClr val="tx1"/>
                </a:solidFill>
                <a:cs typeface="Times New Roman" pitchFamily="18" charset="0"/>
              </a:rPr>
              <a:t>There are the following three types of autonomic movements</a:t>
            </a:r>
            <a:r>
              <a:rPr lang="en-US" sz="2000" b="1" dirty="0" smtClean="0">
                <a:solidFill>
                  <a:schemeClr val="tx1"/>
                </a:solidFill>
                <a:cs typeface="Times New Roman" pitchFamily="18" charset="0"/>
              </a:rPr>
              <a:t>:-</a:t>
            </a:r>
            <a:endParaRPr lang="en-US" sz="2000" b="1" dirty="0" smtClean="0">
              <a:solidFill>
                <a:schemeClr val="tx1"/>
              </a:solidFill>
              <a:cs typeface="Times New Roman" pitchFamily="18" charset="0"/>
            </a:endParaRPr>
          </a:p>
          <a:p>
            <a:pPr>
              <a:buFont typeface="Wingdings" pitchFamily="2" charset="2"/>
              <a:buChar char="§"/>
            </a:pPr>
            <a:r>
              <a:rPr lang="en-US" sz="2000" b="1" dirty="0" smtClean="0">
                <a:solidFill>
                  <a:schemeClr val="tx1"/>
                </a:solidFill>
                <a:cs typeface="Times New Roman" pitchFamily="18" charset="0"/>
              </a:rPr>
              <a:t>Movements and locomotion </a:t>
            </a:r>
          </a:p>
          <a:p>
            <a:pPr>
              <a:buFont typeface="Wingdings" pitchFamily="2" charset="2"/>
              <a:buChar char="§"/>
            </a:pPr>
            <a:r>
              <a:rPr lang="en-US" sz="2000" b="1" dirty="0" smtClean="0">
                <a:solidFill>
                  <a:schemeClr val="tx1"/>
                </a:solidFill>
                <a:cs typeface="Times New Roman" pitchFamily="18" charset="0"/>
              </a:rPr>
              <a:t>Growth and curvature </a:t>
            </a:r>
            <a:r>
              <a:rPr lang="en-US" sz="2000" b="1" dirty="0" smtClean="0">
                <a:solidFill>
                  <a:schemeClr val="tx1"/>
                </a:solidFill>
                <a:cs typeface="Times New Roman" pitchFamily="18" charset="0"/>
              </a:rPr>
              <a:t>movement</a:t>
            </a:r>
            <a:endParaRPr lang="en-US" sz="2000" b="1" dirty="0" smtClean="0">
              <a:solidFill>
                <a:schemeClr val="tx1"/>
              </a:solidFill>
              <a:cs typeface="Times New Roman" pitchFamily="18" charset="0"/>
            </a:endParaRPr>
          </a:p>
          <a:p>
            <a:pPr>
              <a:buFont typeface="Wingdings" pitchFamily="2" charset="2"/>
              <a:buChar char="§"/>
            </a:pPr>
            <a:r>
              <a:rPr lang="en-US" sz="2000" b="1" dirty="0" smtClean="0">
                <a:solidFill>
                  <a:schemeClr val="tx1"/>
                </a:solidFill>
                <a:cs typeface="Times New Roman" pitchFamily="18" charset="0"/>
              </a:rPr>
              <a:t>Variation </a:t>
            </a:r>
            <a:r>
              <a:rPr lang="en-US" sz="2000" b="1" dirty="0" smtClean="0">
                <a:solidFill>
                  <a:schemeClr val="tx1"/>
                </a:solidFill>
                <a:cs typeface="Times New Roman" pitchFamily="18" charset="0"/>
              </a:rPr>
              <a:t>movements</a:t>
            </a:r>
            <a:endParaRPr lang="en-US" sz="2000" b="1" dirty="0" smtClean="0">
              <a:solidFill>
                <a:schemeClr val="tx1"/>
              </a:solidFill>
              <a:cs typeface="Times New Roman" pitchFamily="18" charset="0"/>
            </a:endParaRPr>
          </a:p>
          <a:p>
            <a:r>
              <a:rPr lang="en-US" sz="2000" b="1" dirty="0" smtClean="0">
                <a:solidFill>
                  <a:schemeClr val="tx1"/>
                </a:solidFill>
                <a:cs typeface="Times New Roman" pitchFamily="18" charset="0"/>
              </a:rPr>
              <a:t>Similarly, </a:t>
            </a:r>
            <a:r>
              <a:rPr lang="en-US" sz="2000" b="1" dirty="0" err="1" smtClean="0">
                <a:solidFill>
                  <a:schemeClr val="tx1"/>
                </a:solidFill>
                <a:cs typeface="Times New Roman" pitchFamily="18" charset="0"/>
              </a:rPr>
              <a:t>paratonic</a:t>
            </a:r>
            <a:r>
              <a:rPr lang="en-US" sz="2000" b="1" dirty="0" smtClean="0">
                <a:solidFill>
                  <a:schemeClr val="tx1"/>
                </a:solidFill>
                <a:cs typeface="Times New Roman" pitchFamily="18" charset="0"/>
              </a:rPr>
              <a:t> movements also of three kinds</a:t>
            </a:r>
            <a:r>
              <a:rPr lang="en-US" sz="2000" b="1" dirty="0" smtClean="0">
                <a:solidFill>
                  <a:schemeClr val="tx1"/>
                </a:solidFill>
                <a:cs typeface="Times New Roman" pitchFamily="18" charset="0"/>
              </a:rPr>
              <a:t>:-</a:t>
            </a:r>
            <a:endParaRPr lang="en-US" sz="2000" b="1" dirty="0" smtClean="0">
              <a:solidFill>
                <a:schemeClr val="tx1"/>
              </a:solidFill>
              <a:cs typeface="Times New Roman" pitchFamily="18" charset="0"/>
            </a:endParaRPr>
          </a:p>
          <a:p>
            <a:pPr>
              <a:buFont typeface="Wingdings" pitchFamily="2" charset="2"/>
              <a:buChar char="§"/>
            </a:pPr>
            <a:r>
              <a:rPr lang="en-US" sz="2000" b="1" dirty="0" smtClean="0">
                <a:solidFill>
                  <a:schemeClr val="tx1"/>
                </a:solidFill>
                <a:cs typeface="Times New Roman" pitchFamily="18" charset="0"/>
              </a:rPr>
              <a:t>Tropic movements </a:t>
            </a:r>
          </a:p>
          <a:p>
            <a:pPr>
              <a:buFont typeface="Wingdings" pitchFamily="2" charset="2"/>
              <a:buChar char="§"/>
            </a:pPr>
            <a:r>
              <a:rPr lang="en-US" sz="2000" b="1" dirty="0" smtClean="0">
                <a:solidFill>
                  <a:schemeClr val="tx1"/>
                </a:solidFill>
                <a:cs typeface="Times New Roman" pitchFamily="18" charset="0"/>
              </a:rPr>
              <a:t>Tactic </a:t>
            </a:r>
            <a:r>
              <a:rPr lang="en-US" sz="2000" b="1" dirty="0" smtClean="0">
                <a:solidFill>
                  <a:schemeClr val="tx1"/>
                </a:solidFill>
                <a:cs typeface="Times New Roman" pitchFamily="18" charset="0"/>
              </a:rPr>
              <a:t>movements</a:t>
            </a:r>
            <a:endParaRPr lang="en-US" sz="2000" b="1" dirty="0" smtClean="0">
              <a:solidFill>
                <a:schemeClr val="tx1"/>
              </a:solidFill>
              <a:cs typeface="Times New Roman" pitchFamily="18" charset="0"/>
            </a:endParaRPr>
          </a:p>
          <a:p>
            <a:pPr>
              <a:buFont typeface="Wingdings" pitchFamily="2" charset="2"/>
              <a:buChar char="§"/>
            </a:pPr>
            <a:r>
              <a:rPr lang="en-US" sz="2000" b="1" dirty="0" err="1" smtClean="0">
                <a:solidFill>
                  <a:schemeClr val="tx1"/>
                </a:solidFill>
                <a:cs typeface="Times New Roman" pitchFamily="18" charset="0"/>
              </a:rPr>
              <a:t>Nastic</a:t>
            </a:r>
            <a:r>
              <a:rPr lang="en-US" sz="2000" b="1" dirty="0" smtClean="0">
                <a:solidFill>
                  <a:schemeClr val="tx1"/>
                </a:solidFill>
                <a:cs typeface="Times New Roman" pitchFamily="18" charset="0"/>
              </a:rPr>
              <a:t> movements</a:t>
            </a:r>
          </a:p>
          <a:p>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472750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61257"/>
            <a:ext cx="9956651" cy="548641"/>
          </a:xfrm>
          <a:solidFill>
            <a:schemeClr val="bg2">
              <a:lumMod val="50000"/>
            </a:schemeClr>
          </a:solidFill>
          <a:ln>
            <a:solidFill>
              <a:schemeClr val="bg1"/>
            </a:solidFill>
          </a:ln>
        </p:spPr>
        <p:txBody>
          <a:bodyPr anchor="ctr">
            <a:normAutofit fontScale="90000"/>
          </a:bodyPr>
          <a:lstStyle/>
          <a:p>
            <a:pPr algn="l"/>
            <a:r>
              <a:rPr lang="en-US" dirty="0" smtClean="0">
                <a:latin typeface="Algerian" panose="04020705040A02060702" pitchFamily="82" charset="0"/>
              </a:rPr>
              <a:t>CONT…</a:t>
            </a:r>
            <a:endParaRPr lang="en-US" dirty="0">
              <a:latin typeface="Algerian" panose="04020705040A02060702" pitchFamily="82" charset="0"/>
            </a:endParaRPr>
          </a:p>
        </p:txBody>
      </p:sp>
      <p:sp>
        <p:nvSpPr>
          <p:cNvPr id="4" name="Rectangle 3"/>
          <p:cNvSpPr/>
          <p:nvPr/>
        </p:nvSpPr>
        <p:spPr>
          <a:xfrm>
            <a:off x="195943" y="744583"/>
            <a:ext cx="11665131" cy="5904411"/>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smtClean="0"/>
              <a:t>A: AUTONOMIC </a:t>
            </a:r>
            <a:r>
              <a:rPr lang="en-US" sz="2000" dirty="0" smtClean="0"/>
              <a:t>OR SPONTANEOUS MOVEMENTS</a:t>
            </a:r>
          </a:p>
          <a:p>
            <a:r>
              <a:rPr lang="en-US" sz="2000" b="1" dirty="0" smtClean="0"/>
              <a:t>1: Movements </a:t>
            </a:r>
            <a:r>
              <a:rPr lang="en-US" sz="2000" b="1" dirty="0" smtClean="0"/>
              <a:t>of locomotion: </a:t>
            </a:r>
            <a:endParaRPr lang="en-US" sz="2000" dirty="0" smtClean="0"/>
          </a:p>
          <a:p>
            <a:r>
              <a:rPr lang="en-US" sz="2000" dirty="0" smtClean="0"/>
              <a:t>Movements of the whole plant body or of an organ or of material within the plant cell which occur in responses to inherent factors and are free and spontaneous are said to be movements of locomotion. </a:t>
            </a:r>
          </a:p>
          <a:p>
            <a:r>
              <a:rPr lang="en-US" sz="2000" dirty="0" smtClean="0"/>
              <a:t>Examples: </a:t>
            </a:r>
            <a:r>
              <a:rPr lang="en-US" sz="2000" dirty="0" err="1" smtClean="0"/>
              <a:t>cyclosis</a:t>
            </a:r>
            <a:r>
              <a:rPr lang="en-US" sz="2000" dirty="0" smtClean="0"/>
              <a:t> (streaming of protoplasm), oscillatory movements of </a:t>
            </a:r>
            <a:r>
              <a:rPr lang="en-US" sz="2000" i="1" dirty="0" err="1" smtClean="0"/>
              <a:t>Oscillatoria</a:t>
            </a:r>
            <a:r>
              <a:rPr lang="en-US" sz="2000" i="1" dirty="0" smtClean="0"/>
              <a:t>, </a:t>
            </a:r>
            <a:r>
              <a:rPr lang="en-US" sz="2000" dirty="0" smtClean="0"/>
              <a:t>Motility of zoospores</a:t>
            </a:r>
            <a:r>
              <a:rPr lang="en-US" sz="2000" dirty="0" smtClean="0"/>
              <a:t>.</a:t>
            </a:r>
          </a:p>
          <a:p>
            <a:r>
              <a:rPr lang="en-US" sz="2000" b="1" dirty="0" smtClean="0"/>
              <a:t>2: Growth </a:t>
            </a:r>
            <a:r>
              <a:rPr lang="en-US" sz="2000" b="1" dirty="0" smtClean="0"/>
              <a:t>and curvature movement :</a:t>
            </a:r>
            <a:endParaRPr lang="en-US" sz="2000" dirty="0" smtClean="0"/>
          </a:p>
          <a:p>
            <a:r>
              <a:rPr lang="en-US" sz="2000" dirty="0" smtClean="0"/>
              <a:t>These movements are brought about by unequal growth on different sides of an organ. </a:t>
            </a:r>
          </a:p>
          <a:p>
            <a:r>
              <a:rPr lang="en-US" sz="2000" dirty="0" smtClean="0"/>
              <a:t>These are of the following two types:-</a:t>
            </a:r>
          </a:p>
          <a:p>
            <a:r>
              <a:rPr lang="en-US" sz="2000" dirty="0" smtClean="0"/>
              <a:t>A) </a:t>
            </a:r>
            <a:r>
              <a:rPr lang="en-US" sz="2000" dirty="0" err="1" smtClean="0"/>
              <a:t>Nutation</a:t>
            </a:r>
            <a:r>
              <a:rPr lang="en-US" sz="2000" dirty="0" smtClean="0"/>
              <a:t> : The side of the supporting organ that is in contact of the support grows at a slower rate than the opposite side. This brings about a curvature which helps the supporting organ in </a:t>
            </a:r>
            <a:r>
              <a:rPr lang="en-US" sz="2000" dirty="0" err="1" smtClean="0"/>
              <a:t>spiralling</a:t>
            </a:r>
            <a:r>
              <a:rPr lang="en-US" sz="2000" dirty="0" smtClean="0"/>
              <a:t> or twinning around the support.</a:t>
            </a:r>
          </a:p>
          <a:p>
            <a:r>
              <a:rPr lang="en-US" sz="2000" dirty="0" smtClean="0"/>
              <a:t>B) </a:t>
            </a:r>
            <a:r>
              <a:rPr lang="en-US" sz="2000" dirty="0" err="1" smtClean="0"/>
              <a:t>Nastic</a:t>
            </a:r>
            <a:r>
              <a:rPr lang="en-US" sz="2000" dirty="0" smtClean="0"/>
              <a:t> : These movements occur due to differences in the rate of growth on the two opposite surfaces of a plant organ. When the movement occurs due to faster growth on the upper surface of the organ, it is said to be </a:t>
            </a:r>
            <a:r>
              <a:rPr lang="en-US" sz="2000" dirty="0" err="1" smtClean="0"/>
              <a:t>epinastic</a:t>
            </a:r>
            <a:r>
              <a:rPr lang="en-US" sz="2000" dirty="0" smtClean="0"/>
              <a:t> movement and when on the lower surface of the growing organ, it is known as hyponastic movement. </a:t>
            </a:r>
          </a:p>
          <a:p>
            <a:r>
              <a:rPr lang="en-US" sz="2000" dirty="0" smtClean="0"/>
              <a:t>Examples: Opening of floral buds and </a:t>
            </a:r>
            <a:r>
              <a:rPr lang="en-US" sz="2000" dirty="0" err="1" smtClean="0"/>
              <a:t>circinately</a:t>
            </a:r>
            <a:r>
              <a:rPr lang="en-US" sz="2000" dirty="0" smtClean="0"/>
              <a:t> coiled leaves are good examples of </a:t>
            </a:r>
            <a:r>
              <a:rPr lang="en-US" sz="2000" dirty="0" err="1" smtClean="0"/>
              <a:t>nastic</a:t>
            </a:r>
            <a:r>
              <a:rPr lang="en-US" sz="2000" dirty="0" smtClean="0"/>
              <a:t> movements.</a:t>
            </a:r>
          </a:p>
          <a:p>
            <a:endParaRPr lang="en-US" sz="2000" dirty="0" smtClean="0"/>
          </a:p>
          <a:p>
            <a:endParaRPr lang="en-US" sz="2000" dirty="0" smtClean="0"/>
          </a:p>
          <a:p>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472750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61257"/>
            <a:ext cx="9956651" cy="548641"/>
          </a:xfrm>
          <a:solidFill>
            <a:schemeClr val="bg2">
              <a:lumMod val="50000"/>
            </a:schemeClr>
          </a:solidFill>
          <a:ln>
            <a:solidFill>
              <a:schemeClr val="bg1"/>
            </a:solidFill>
          </a:ln>
        </p:spPr>
        <p:txBody>
          <a:bodyPr anchor="ctr">
            <a:normAutofit fontScale="90000"/>
          </a:bodyPr>
          <a:lstStyle/>
          <a:p>
            <a:pPr algn="l"/>
            <a:r>
              <a:rPr lang="en-US" dirty="0" smtClean="0">
                <a:latin typeface="Algerian" panose="04020705040A02060702" pitchFamily="82" charset="0"/>
              </a:rPr>
              <a:t>CONT…</a:t>
            </a:r>
            <a:endParaRPr lang="en-US" dirty="0">
              <a:latin typeface="Algerian" panose="04020705040A02060702" pitchFamily="82" charset="0"/>
            </a:endParaRPr>
          </a:p>
        </p:txBody>
      </p:sp>
      <p:sp>
        <p:nvSpPr>
          <p:cNvPr id="4" name="Rectangle 3"/>
          <p:cNvSpPr/>
          <p:nvPr/>
        </p:nvSpPr>
        <p:spPr>
          <a:xfrm>
            <a:off x="195943" y="744583"/>
            <a:ext cx="11665131" cy="5904411"/>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smtClean="0"/>
              <a:t>3: </a:t>
            </a:r>
            <a:r>
              <a:rPr lang="en-US" sz="2000" b="1" dirty="0" smtClean="0"/>
              <a:t> Variation movements</a:t>
            </a:r>
            <a:endParaRPr lang="en-US" sz="2000" dirty="0" smtClean="0"/>
          </a:p>
          <a:p>
            <a:r>
              <a:rPr lang="en-US" sz="2000" dirty="0" smtClean="0"/>
              <a:t>These movements occur due to periodic variations in the turgidity of cells of an organ. </a:t>
            </a:r>
          </a:p>
          <a:p>
            <a:r>
              <a:rPr lang="en-US" sz="2000" dirty="0" smtClean="0"/>
              <a:t>The best example is Indian telegraph plant, </a:t>
            </a:r>
            <a:r>
              <a:rPr lang="en-US" sz="2000" i="1" dirty="0" err="1" smtClean="0"/>
              <a:t>Desmodium</a:t>
            </a:r>
            <a:r>
              <a:rPr lang="en-US" sz="2000" i="1" dirty="0" smtClean="0"/>
              <a:t> </a:t>
            </a:r>
            <a:r>
              <a:rPr lang="en-US" sz="2000" i="1" dirty="0" err="1" smtClean="0"/>
              <a:t>gyrans</a:t>
            </a:r>
            <a:r>
              <a:rPr lang="en-US" sz="2000" dirty="0" smtClean="0"/>
              <a:t>, where up and down movements of the two lateral leaflets occur in a rhythmic manner. </a:t>
            </a:r>
          </a:p>
          <a:p>
            <a:r>
              <a:rPr lang="en-US" sz="2000" dirty="0" smtClean="0"/>
              <a:t>These leaflets periodically drop down and rise up. This happens due to the presence of large thin walled motor cells at the bases of the leaflets. </a:t>
            </a:r>
          </a:p>
          <a:p>
            <a:r>
              <a:rPr lang="en-US" sz="2000" dirty="0" smtClean="0"/>
              <a:t>When these cells lose water into neighboring cells, they collapse and the leaflets drop down, and when they regain water, they become turgid and leaflets acquire their upright position.</a:t>
            </a:r>
          </a:p>
          <a:p>
            <a:r>
              <a:rPr lang="en-US" sz="2000" dirty="0" smtClean="0"/>
              <a:t>B. PARATONIC OR INDUCED </a:t>
            </a:r>
            <a:r>
              <a:rPr lang="en-US" sz="2000" dirty="0" smtClean="0"/>
              <a:t>MOVEMENTS</a:t>
            </a:r>
            <a:endParaRPr lang="en-US" sz="2000" dirty="0" smtClean="0"/>
          </a:p>
          <a:p>
            <a:r>
              <a:rPr lang="en-US" sz="2000" b="1" dirty="0" smtClean="0"/>
              <a:t>1. TROPIC </a:t>
            </a:r>
            <a:r>
              <a:rPr lang="en-US" sz="2000" b="1" dirty="0" smtClean="0"/>
              <a:t>MOVEMENTS:</a:t>
            </a:r>
            <a:endParaRPr lang="en-US" sz="2000" dirty="0" smtClean="0"/>
          </a:p>
          <a:p>
            <a:r>
              <a:rPr lang="en-US" sz="2000" dirty="0" smtClean="0"/>
              <a:t>Growth movements, which occur in response to unidirectional external stimuli &amp; result in positioning of the plant part in the direction of the stimulus, are said to be tropic movements</a:t>
            </a:r>
            <a:r>
              <a:rPr lang="en-US" sz="2000" dirty="0" smtClean="0"/>
              <a:t>.</a:t>
            </a:r>
            <a:endParaRPr lang="en-US" sz="2000" dirty="0" smtClean="0"/>
          </a:p>
          <a:p>
            <a:r>
              <a:rPr lang="en-US" sz="2000" dirty="0" smtClean="0"/>
              <a:t>Depending upon the nature of stimuli, these movements are of following types</a:t>
            </a:r>
            <a:r>
              <a:rPr lang="en-US" sz="2000" dirty="0" smtClean="0"/>
              <a:t>:-</a:t>
            </a:r>
            <a:endParaRPr lang="en-US" sz="2000" dirty="0" smtClean="0"/>
          </a:p>
          <a:p>
            <a:r>
              <a:rPr lang="en-US" sz="2000" dirty="0" smtClean="0"/>
              <a:t>A) </a:t>
            </a:r>
            <a:r>
              <a:rPr lang="en-US" sz="2000" dirty="0" smtClean="0"/>
              <a:t>Phototropism</a:t>
            </a:r>
            <a:endParaRPr lang="en-US" sz="2000" dirty="0" smtClean="0"/>
          </a:p>
          <a:p>
            <a:r>
              <a:rPr lang="en-US" sz="2000" dirty="0" smtClean="0"/>
              <a:t>B) </a:t>
            </a:r>
            <a:r>
              <a:rPr lang="en-US" sz="2000" dirty="0" smtClean="0"/>
              <a:t>Geotropism</a:t>
            </a:r>
            <a:endParaRPr lang="en-US" sz="2000" dirty="0" smtClean="0"/>
          </a:p>
          <a:p>
            <a:r>
              <a:rPr lang="en-US" sz="2000" dirty="0" smtClean="0"/>
              <a:t>C) </a:t>
            </a:r>
            <a:r>
              <a:rPr lang="en-US" sz="2000" dirty="0" smtClean="0"/>
              <a:t>Hydrotropism</a:t>
            </a:r>
            <a:endParaRPr lang="en-US" sz="2000" dirty="0" smtClean="0"/>
          </a:p>
          <a:p>
            <a:r>
              <a:rPr lang="en-US" sz="2000" dirty="0" smtClean="0"/>
              <a:t>D) Chemotropism</a:t>
            </a:r>
          </a:p>
          <a:p>
            <a:endParaRPr lang="en-US" sz="2000" dirty="0" smtClean="0"/>
          </a:p>
          <a:p>
            <a:endParaRPr lang="en-US" sz="2000" dirty="0" smtClean="0"/>
          </a:p>
          <a:p>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472750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61257"/>
            <a:ext cx="9956651" cy="548641"/>
          </a:xfrm>
          <a:solidFill>
            <a:schemeClr val="bg2">
              <a:lumMod val="50000"/>
            </a:schemeClr>
          </a:solidFill>
          <a:ln>
            <a:solidFill>
              <a:schemeClr val="bg1"/>
            </a:solidFill>
          </a:ln>
        </p:spPr>
        <p:txBody>
          <a:bodyPr anchor="ctr">
            <a:normAutofit fontScale="90000"/>
          </a:bodyPr>
          <a:lstStyle/>
          <a:p>
            <a:pPr algn="l"/>
            <a:r>
              <a:rPr lang="en-US" dirty="0" smtClean="0">
                <a:latin typeface="Algerian" panose="04020705040A02060702" pitchFamily="82" charset="0"/>
              </a:rPr>
              <a:t>CONT…</a:t>
            </a:r>
            <a:endParaRPr lang="en-US" dirty="0">
              <a:latin typeface="Algerian" panose="04020705040A02060702" pitchFamily="82" charset="0"/>
            </a:endParaRPr>
          </a:p>
        </p:txBody>
      </p:sp>
      <p:sp>
        <p:nvSpPr>
          <p:cNvPr id="4" name="Rectangle 3"/>
          <p:cNvSpPr/>
          <p:nvPr/>
        </p:nvSpPr>
        <p:spPr>
          <a:xfrm>
            <a:off x="195943" y="744583"/>
            <a:ext cx="11665131" cy="5904411"/>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smtClean="0"/>
              <a:t>A: AUTONOMIC </a:t>
            </a:r>
            <a:r>
              <a:rPr lang="en-US" sz="2000" dirty="0" smtClean="0"/>
              <a:t>OR SPONTANEOUS MOVEMENTS</a:t>
            </a:r>
          </a:p>
          <a:p>
            <a:r>
              <a:rPr lang="en-US" sz="2000" b="1" dirty="0" smtClean="0"/>
              <a:t>1: Movements </a:t>
            </a:r>
            <a:r>
              <a:rPr lang="en-US" sz="2000" b="1" dirty="0" smtClean="0"/>
              <a:t>of locomotion: </a:t>
            </a:r>
            <a:endParaRPr lang="en-US" sz="2000" dirty="0" smtClean="0"/>
          </a:p>
          <a:p>
            <a:r>
              <a:rPr lang="en-US" sz="2000" dirty="0" smtClean="0"/>
              <a:t>Movements of the whole plant body or of an organ or of material within the plant cell which occur in responses to inherent factors and are free and spontaneous are said to be movements of locomotion. </a:t>
            </a:r>
          </a:p>
          <a:p>
            <a:r>
              <a:rPr lang="en-US" sz="2000" dirty="0" smtClean="0"/>
              <a:t>Examples: </a:t>
            </a:r>
            <a:r>
              <a:rPr lang="en-US" sz="2000" dirty="0" err="1" smtClean="0"/>
              <a:t>cyclosis</a:t>
            </a:r>
            <a:r>
              <a:rPr lang="en-US" sz="2000" dirty="0" smtClean="0"/>
              <a:t> (streaming of protoplasm), oscillatory movements of </a:t>
            </a:r>
            <a:r>
              <a:rPr lang="en-US" sz="2000" i="1" dirty="0" err="1" smtClean="0"/>
              <a:t>Oscillatoria</a:t>
            </a:r>
            <a:r>
              <a:rPr lang="en-US" sz="2000" i="1" dirty="0" smtClean="0"/>
              <a:t>, </a:t>
            </a:r>
            <a:r>
              <a:rPr lang="en-US" sz="2000" dirty="0" smtClean="0"/>
              <a:t>Motility of zoospores</a:t>
            </a:r>
            <a:r>
              <a:rPr lang="en-US" sz="2000" dirty="0" smtClean="0"/>
              <a:t>.</a:t>
            </a:r>
          </a:p>
          <a:p>
            <a:r>
              <a:rPr lang="en-US" sz="2000" b="1" dirty="0" smtClean="0"/>
              <a:t>2: Growth </a:t>
            </a:r>
            <a:r>
              <a:rPr lang="en-US" sz="2000" b="1" dirty="0" smtClean="0"/>
              <a:t>and curvature movement :</a:t>
            </a:r>
            <a:endParaRPr lang="en-US" sz="2000" dirty="0" smtClean="0"/>
          </a:p>
          <a:p>
            <a:r>
              <a:rPr lang="en-US" sz="2000" dirty="0" smtClean="0"/>
              <a:t>These movements are brought about by unequal growth on different sides of an organ. </a:t>
            </a:r>
          </a:p>
          <a:p>
            <a:r>
              <a:rPr lang="en-US" sz="2000" dirty="0" smtClean="0"/>
              <a:t>These are of the following two types:-</a:t>
            </a:r>
          </a:p>
          <a:p>
            <a:r>
              <a:rPr lang="en-US" sz="2000" dirty="0" smtClean="0"/>
              <a:t>A) </a:t>
            </a:r>
            <a:r>
              <a:rPr lang="en-US" sz="2000" dirty="0" err="1" smtClean="0"/>
              <a:t>Nutation</a:t>
            </a:r>
            <a:r>
              <a:rPr lang="en-US" sz="2000" dirty="0" smtClean="0"/>
              <a:t> : The side of the supporting organ that is in contact of the support grows at a slower rate than the opposite side. This brings about a curvature which helps the supporting organ in </a:t>
            </a:r>
            <a:r>
              <a:rPr lang="en-US" sz="2000" dirty="0" err="1" smtClean="0"/>
              <a:t>spiralling</a:t>
            </a:r>
            <a:r>
              <a:rPr lang="en-US" sz="2000" dirty="0" smtClean="0"/>
              <a:t> or twinning around the support.</a:t>
            </a:r>
          </a:p>
          <a:p>
            <a:r>
              <a:rPr lang="en-US" sz="2000" dirty="0" smtClean="0"/>
              <a:t>B) </a:t>
            </a:r>
            <a:r>
              <a:rPr lang="en-US" sz="2000" dirty="0" err="1" smtClean="0"/>
              <a:t>Nastic</a:t>
            </a:r>
            <a:r>
              <a:rPr lang="en-US" sz="2000" dirty="0" smtClean="0"/>
              <a:t> : These movements occur due to differences in the rate of growth on the two opposite surfaces of a plant organ. When the movement occurs due to faster growth on the upper surface of the organ, it is said to be </a:t>
            </a:r>
            <a:r>
              <a:rPr lang="en-US" sz="2000" dirty="0" err="1" smtClean="0"/>
              <a:t>epinastic</a:t>
            </a:r>
            <a:r>
              <a:rPr lang="en-US" sz="2000" dirty="0" smtClean="0"/>
              <a:t> movement and when on the lower surface of the growing organ, it is known as hyponastic movement. </a:t>
            </a:r>
          </a:p>
          <a:p>
            <a:r>
              <a:rPr lang="en-US" sz="2000" dirty="0" smtClean="0"/>
              <a:t>Examples: Opening of floral buds and </a:t>
            </a:r>
            <a:r>
              <a:rPr lang="en-US" sz="2000" dirty="0" err="1" smtClean="0"/>
              <a:t>circinately</a:t>
            </a:r>
            <a:r>
              <a:rPr lang="en-US" sz="2000" dirty="0" smtClean="0"/>
              <a:t> coiled leaves are good examples of </a:t>
            </a:r>
            <a:r>
              <a:rPr lang="en-US" sz="2000" dirty="0" err="1" smtClean="0"/>
              <a:t>nastic</a:t>
            </a:r>
            <a:r>
              <a:rPr lang="en-US" sz="2000" dirty="0" smtClean="0"/>
              <a:t> movements.</a:t>
            </a:r>
          </a:p>
          <a:p>
            <a:endParaRPr lang="en-US" sz="2000" dirty="0" smtClean="0"/>
          </a:p>
          <a:p>
            <a:endParaRPr lang="en-US" sz="2000" dirty="0" smtClean="0"/>
          </a:p>
          <a:p>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472750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61257"/>
            <a:ext cx="9956651" cy="548641"/>
          </a:xfrm>
          <a:solidFill>
            <a:schemeClr val="bg2">
              <a:lumMod val="50000"/>
            </a:schemeClr>
          </a:solidFill>
          <a:ln>
            <a:solidFill>
              <a:schemeClr val="bg1"/>
            </a:solidFill>
          </a:ln>
        </p:spPr>
        <p:txBody>
          <a:bodyPr anchor="ctr">
            <a:normAutofit fontScale="90000"/>
          </a:bodyPr>
          <a:lstStyle/>
          <a:p>
            <a:pPr algn="l"/>
            <a:r>
              <a:rPr lang="en-US" dirty="0" smtClean="0">
                <a:latin typeface="Algerian" panose="04020705040A02060702" pitchFamily="82" charset="0"/>
              </a:rPr>
              <a:t>CONT…</a:t>
            </a:r>
            <a:endParaRPr lang="en-US" dirty="0">
              <a:latin typeface="Algerian" panose="04020705040A02060702" pitchFamily="82" charset="0"/>
            </a:endParaRPr>
          </a:p>
        </p:txBody>
      </p:sp>
      <p:sp>
        <p:nvSpPr>
          <p:cNvPr id="4" name="Rectangle 3"/>
          <p:cNvSpPr/>
          <p:nvPr/>
        </p:nvSpPr>
        <p:spPr>
          <a:xfrm>
            <a:off x="195943" y="744583"/>
            <a:ext cx="11665131" cy="5904411"/>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AutoNum type="alphaUcPeriod"/>
            </a:pPr>
            <a:r>
              <a:rPr lang="en-US" sz="2000" b="1" dirty="0" smtClean="0"/>
              <a:t>Phototropism</a:t>
            </a:r>
            <a:r>
              <a:rPr lang="en-US" sz="2000" b="1" dirty="0" smtClean="0"/>
              <a:t>: </a:t>
            </a:r>
            <a:r>
              <a:rPr lang="en-US" sz="2000" dirty="0" smtClean="0"/>
              <a:t/>
            </a:r>
            <a:br>
              <a:rPr lang="en-US" sz="2000" dirty="0" smtClean="0"/>
            </a:br>
            <a:r>
              <a:rPr lang="en-US" sz="2000" dirty="0" smtClean="0"/>
              <a:t>These curvature movements occur when a plant is provided with artificial or natural light only from one direction. Stems which generally show a curvature </a:t>
            </a:r>
            <a:r>
              <a:rPr lang="en-US" sz="2000" dirty="0" err="1" smtClean="0"/>
              <a:t>toeard</a:t>
            </a:r>
            <a:r>
              <a:rPr lang="en-US" sz="2000" dirty="0" smtClean="0"/>
              <a:t> the source of light are said to be positively phototropic. Roots which grow away from the source of light are called negatively phototropic. </a:t>
            </a:r>
            <a:endParaRPr lang="en-US" sz="2000" dirty="0" smtClean="0"/>
          </a:p>
          <a:p>
            <a:r>
              <a:rPr lang="en-US" sz="2000" b="1" dirty="0" smtClean="0"/>
              <a:t>B.  Geotropism</a:t>
            </a:r>
            <a:endParaRPr lang="en-US" sz="2000" dirty="0" smtClean="0"/>
          </a:p>
          <a:p>
            <a:r>
              <a:rPr lang="en-US" sz="2000" dirty="0" smtClean="0"/>
              <a:t>Growth movements induced by stimulus of gravity are said to be geotropism. Primary roots always grow downward in the direction of gravity and thus are positively geotropic, whereas the main shoots grow upward away from the gravity and are thus negatively geotropic. </a:t>
            </a:r>
          </a:p>
          <a:p>
            <a:r>
              <a:rPr lang="en-US" sz="2000" dirty="0" smtClean="0"/>
              <a:t>The secondary lateral roots and shoots show a weaker response to gravity and thus take up a position at an angle to the gravitational stimulus and are called </a:t>
            </a:r>
            <a:r>
              <a:rPr lang="en-US" sz="2000" dirty="0" err="1" smtClean="0"/>
              <a:t>diageotropic</a:t>
            </a:r>
            <a:r>
              <a:rPr lang="en-US" sz="2000" dirty="0" smtClean="0"/>
              <a:t>. </a:t>
            </a:r>
            <a:endParaRPr lang="en-US" sz="2000" dirty="0" smtClean="0"/>
          </a:p>
          <a:p>
            <a:r>
              <a:rPr lang="en-US" sz="2000" b="1" dirty="0" smtClean="0"/>
              <a:t>C. Hydrotropism</a:t>
            </a:r>
            <a:endParaRPr lang="en-US" sz="2000" dirty="0" smtClean="0"/>
          </a:p>
          <a:p>
            <a:r>
              <a:rPr lang="en-US" sz="2000" dirty="0" smtClean="0"/>
              <a:t>Growth movements in response to unilateral stimulus of water are known as hydrotropism. </a:t>
            </a:r>
          </a:p>
          <a:p>
            <a:r>
              <a:rPr lang="en-US" sz="2000" dirty="0" smtClean="0"/>
              <a:t>Roots are positively hydrotropic as they bend towards the source of water. </a:t>
            </a:r>
          </a:p>
          <a:p>
            <a:r>
              <a:rPr lang="en-US" sz="2000" b="1" dirty="0" smtClean="0"/>
              <a:t>D. Chemotropism</a:t>
            </a:r>
            <a:endParaRPr lang="en-US" sz="2000" dirty="0" smtClean="0"/>
          </a:p>
          <a:p>
            <a:r>
              <a:rPr lang="en-US" sz="2000" dirty="0" smtClean="0"/>
              <a:t>This is the movement caused by unilateral stimulus of some chemicals</a:t>
            </a:r>
            <a:r>
              <a:rPr lang="en-US" sz="2000" dirty="0" smtClean="0"/>
              <a:t>.</a:t>
            </a:r>
            <a:endParaRPr lang="en-US" sz="2000" dirty="0" smtClean="0"/>
          </a:p>
          <a:p>
            <a:r>
              <a:rPr lang="en-US" sz="2000" dirty="0" smtClean="0"/>
              <a:t>Movement of pollen tube through the style towards the ovary is an example of chemotropism.</a:t>
            </a:r>
          </a:p>
          <a:p>
            <a:r>
              <a:rPr lang="en-US" sz="2000" dirty="0" smtClean="0"/>
              <a:t/>
            </a:r>
            <a:br>
              <a:rPr lang="en-US" sz="2000" dirty="0" smtClean="0"/>
            </a:br>
            <a:endParaRPr lang="en-US" sz="2000" dirty="0" smtClean="0"/>
          </a:p>
        </p:txBody>
      </p:sp>
    </p:spTree>
    <p:extLst>
      <p:ext uri="{BB962C8B-B14F-4D97-AF65-F5344CB8AC3E}">
        <p14:creationId xmlns:p14="http://schemas.microsoft.com/office/powerpoint/2010/main" xmlns="" val="3472750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61257"/>
            <a:ext cx="9956651" cy="548641"/>
          </a:xfrm>
          <a:solidFill>
            <a:schemeClr val="bg2">
              <a:lumMod val="50000"/>
            </a:schemeClr>
          </a:solidFill>
          <a:ln>
            <a:solidFill>
              <a:schemeClr val="bg1"/>
            </a:solidFill>
          </a:ln>
        </p:spPr>
        <p:txBody>
          <a:bodyPr anchor="ctr">
            <a:normAutofit fontScale="90000"/>
          </a:bodyPr>
          <a:lstStyle/>
          <a:p>
            <a:pPr algn="l"/>
            <a:r>
              <a:rPr lang="en-US" dirty="0" smtClean="0">
                <a:latin typeface="Algerian" panose="04020705040A02060702" pitchFamily="82" charset="0"/>
              </a:rPr>
              <a:t>CONT…</a:t>
            </a:r>
            <a:endParaRPr lang="en-US" dirty="0">
              <a:latin typeface="Algerian" panose="04020705040A02060702" pitchFamily="82" charset="0"/>
            </a:endParaRPr>
          </a:p>
        </p:txBody>
      </p:sp>
      <p:sp>
        <p:nvSpPr>
          <p:cNvPr id="4" name="Rectangle 3"/>
          <p:cNvSpPr/>
          <p:nvPr/>
        </p:nvSpPr>
        <p:spPr>
          <a:xfrm>
            <a:off x="195943" y="705395"/>
            <a:ext cx="11665131" cy="5904411"/>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b="1" dirty="0" smtClean="0"/>
              <a:t>2. TACTIC MOVEMENTS</a:t>
            </a:r>
            <a:endParaRPr lang="en-US" sz="2000" dirty="0" smtClean="0"/>
          </a:p>
          <a:p>
            <a:r>
              <a:rPr lang="en-US" sz="2000" dirty="0" smtClean="0"/>
              <a:t>Tactic movements are movements of locomotion, which are induced by some unidirectional external stimuli.</a:t>
            </a:r>
          </a:p>
          <a:p>
            <a:r>
              <a:rPr lang="en-US" sz="2000" dirty="0" smtClean="0"/>
              <a:t>Their direction is controlled by the direction of the stimulus.</a:t>
            </a:r>
          </a:p>
          <a:p>
            <a:r>
              <a:rPr lang="en-US" sz="2000" dirty="0" smtClean="0"/>
              <a:t>Depending upon the nature of stimuli, these movements are of following types:-</a:t>
            </a:r>
            <a:br>
              <a:rPr lang="en-US" sz="2000" dirty="0" smtClean="0"/>
            </a:br>
            <a:endParaRPr lang="en-US" sz="2000" dirty="0" smtClean="0"/>
          </a:p>
          <a:p>
            <a:r>
              <a:rPr lang="en-US" sz="2000" dirty="0" smtClean="0"/>
              <a:t>A) </a:t>
            </a:r>
            <a:r>
              <a:rPr lang="en-US" sz="2000" dirty="0" err="1" smtClean="0"/>
              <a:t>Phototactic</a:t>
            </a:r>
            <a:endParaRPr lang="en-US" sz="2000" dirty="0" smtClean="0"/>
          </a:p>
          <a:p>
            <a:r>
              <a:rPr lang="en-US" sz="2000" dirty="0" smtClean="0"/>
              <a:t>B) </a:t>
            </a:r>
            <a:r>
              <a:rPr lang="en-US" sz="2000" dirty="0" err="1" smtClean="0"/>
              <a:t>Chemotactic</a:t>
            </a:r>
            <a:endParaRPr lang="en-US" sz="2000" dirty="0" smtClean="0"/>
          </a:p>
          <a:p>
            <a:r>
              <a:rPr lang="en-US" sz="2000" dirty="0" smtClean="0"/>
              <a:t>C) </a:t>
            </a:r>
            <a:r>
              <a:rPr lang="en-US" sz="2000" dirty="0" err="1" smtClean="0"/>
              <a:t>Thermotactic</a:t>
            </a:r>
            <a:endParaRPr lang="en-US" sz="2000" dirty="0" smtClean="0"/>
          </a:p>
          <a:p>
            <a:r>
              <a:rPr lang="en-US" sz="2000" b="1" dirty="0" smtClean="0"/>
              <a:t>A. </a:t>
            </a:r>
            <a:r>
              <a:rPr lang="en-US" sz="2000" b="1" dirty="0" err="1" smtClean="0"/>
              <a:t>Phototactic</a:t>
            </a:r>
            <a:r>
              <a:rPr lang="en-US" sz="2000" b="1" dirty="0" smtClean="0"/>
              <a:t> </a:t>
            </a:r>
            <a:r>
              <a:rPr lang="en-US" sz="2000" dirty="0" smtClean="0"/>
              <a:t>: </a:t>
            </a:r>
            <a:br>
              <a:rPr lang="en-US" sz="2000" dirty="0" smtClean="0"/>
            </a:br>
            <a:r>
              <a:rPr lang="en-US" sz="2000" dirty="0" smtClean="0"/>
              <a:t>These  tactic movements are in response to unidirectional light</a:t>
            </a:r>
            <a:r>
              <a:rPr lang="en-US" sz="2000" dirty="0" smtClean="0"/>
              <a:t>.</a:t>
            </a:r>
            <a:endParaRPr lang="en-US" sz="2000" dirty="0" smtClean="0"/>
          </a:p>
          <a:p>
            <a:r>
              <a:rPr lang="en-US" sz="2000" dirty="0" smtClean="0"/>
              <a:t>Examples: Free swimming algae, zoospores, gametes when swim towards the diffused light are said to be positively </a:t>
            </a:r>
            <a:r>
              <a:rPr lang="en-US" sz="2000" dirty="0" err="1" smtClean="0"/>
              <a:t>phototactic</a:t>
            </a:r>
            <a:r>
              <a:rPr lang="en-US" sz="2000" dirty="0" smtClean="0"/>
              <a:t> and when they move away from the strong light, they are called negatively </a:t>
            </a:r>
            <a:r>
              <a:rPr lang="en-US" sz="2000" dirty="0" err="1" smtClean="0"/>
              <a:t>phototactic</a:t>
            </a:r>
            <a:r>
              <a:rPr lang="en-US" sz="2000" dirty="0" smtClean="0"/>
              <a:t>.</a:t>
            </a:r>
          </a:p>
          <a:p>
            <a:r>
              <a:rPr lang="en-US" sz="2000" b="1" dirty="0" smtClean="0"/>
              <a:t>B.  </a:t>
            </a:r>
            <a:r>
              <a:rPr lang="en-US" sz="2000" b="1" dirty="0" err="1" smtClean="0"/>
              <a:t>Chemotactic</a:t>
            </a:r>
            <a:endParaRPr lang="en-US" sz="2000" dirty="0" smtClean="0"/>
          </a:p>
          <a:p>
            <a:r>
              <a:rPr lang="en-US" sz="2000" dirty="0" smtClean="0"/>
              <a:t>The unidirectional movements of locomotion in response to certain chemicals is called </a:t>
            </a:r>
            <a:r>
              <a:rPr lang="en-US" sz="2000" dirty="0" err="1" smtClean="0"/>
              <a:t>chemotactic</a:t>
            </a:r>
            <a:r>
              <a:rPr lang="en-US" sz="2000" dirty="0" smtClean="0"/>
              <a:t>.</a:t>
            </a:r>
            <a:endParaRPr lang="en-US" sz="2000" dirty="0" smtClean="0"/>
          </a:p>
          <a:p>
            <a:r>
              <a:rPr lang="en-US" sz="2000" dirty="0" smtClean="0"/>
              <a:t>The </a:t>
            </a:r>
            <a:r>
              <a:rPr lang="en-US" sz="2000" dirty="0" smtClean="0"/>
              <a:t>movement of </a:t>
            </a:r>
            <a:r>
              <a:rPr lang="en-US" sz="2000" dirty="0" err="1" smtClean="0"/>
              <a:t>antherozoids</a:t>
            </a:r>
            <a:r>
              <a:rPr lang="en-US" sz="2000" dirty="0" smtClean="0"/>
              <a:t> of bryophytes and </a:t>
            </a:r>
            <a:r>
              <a:rPr lang="en-US" sz="2000" dirty="0" err="1" smtClean="0"/>
              <a:t>pteridophytes</a:t>
            </a:r>
            <a:r>
              <a:rPr lang="en-US" sz="2000" dirty="0" smtClean="0"/>
              <a:t> towards egg due to chemicals.</a:t>
            </a:r>
          </a:p>
          <a:p>
            <a:endParaRPr lang="en-US" sz="2000" dirty="0" smtClean="0"/>
          </a:p>
          <a:p>
            <a:r>
              <a:rPr lang="en-US" sz="2000" dirty="0" smtClean="0"/>
              <a:t/>
            </a:r>
            <a:br>
              <a:rPr lang="en-US" sz="2000" dirty="0" smtClean="0"/>
            </a:br>
            <a:endParaRPr lang="en-US" sz="2000" dirty="0" smtClean="0"/>
          </a:p>
        </p:txBody>
      </p:sp>
    </p:spTree>
    <p:extLst>
      <p:ext uri="{BB962C8B-B14F-4D97-AF65-F5344CB8AC3E}">
        <p14:creationId xmlns:p14="http://schemas.microsoft.com/office/powerpoint/2010/main" xmlns="" val="3472750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61257"/>
            <a:ext cx="9956651" cy="548641"/>
          </a:xfrm>
          <a:solidFill>
            <a:schemeClr val="bg2">
              <a:lumMod val="50000"/>
            </a:schemeClr>
          </a:solidFill>
          <a:ln>
            <a:solidFill>
              <a:schemeClr val="bg1"/>
            </a:solidFill>
          </a:ln>
        </p:spPr>
        <p:txBody>
          <a:bodyPr anchor="ctr">
            <a:normAutofit fontScale="90000"/>
          </a:bodyPr>
          <a:lstStyle/>
          <a:p>
            <a:pPr algn="l"/>
            <a:r>
              <a:rPr lang="en-US" dirty="0" smtClean="0">
                <a:latin typeface="Algerian" panose="04020705040A02060702" pitchFamily="82" charset="0"/>
              </a:rPr>
              <a:t>CONT…</a:t>
            </a:r>
            <a:endParaRPr lang="en-US" dirty="0">
              <a:latin typeface="Algerian" panose="04020705040A02060702" pitchFamily="82" charset="0"/>
            </a:endParaRPr>
          </a:p>
        </p:txBody>
      </p:sp>
      <p:sp>
        <p:nvSpPr>
          <p:cNvPr id="4" name="Rectangle 3"/>
          <p:cNvSpPr/>
          <p:nvPr/>
        </p:nvSpPr>
        <p:spPr>
          <a:xfrm>
            <a:off x="195943" y="705395"/>
            <a:ext cx="11665131" cy="5904411"/>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b="1" dirty="0" smtClean="0"/>
              <a:t>C. </a:t>
            </a:r>
            <a:r>
              <a:rPr lang="en-US" sz="2000" b="1" dirty="0" err="1" smtClean="0"/>
              <a:t>Thermotactic</a:t>
            </a:r>
            <a:endParaRPr lang="en-US" sz="2000" dirty="0" smtClean="0"/>
          </a:p>
          <a:p>
            <a:r>
              <a:rPr lang="en-US" sz="2000" dirty="0" smtClean="0"/>
              <a:t>The movement of locomotion in response to certain unidirectional temperature stimulus.</a:t>
            </a:r>
          </a:p>
          <a:p>
            <a:r>
              <a:rPr lang="en-US" sz="2000" dirty="0" smtClean="0"/>
              <a:t>Examples: Rapid rotational </a:t>
            </a:r>
            <a:r>
              <a:rPr lang="en-US" sz="2000" dirty="0" err="1" smtClean="0"/>
              <a:t>cytoplasmic</a:t>
            </a:r>
            <a:r>
              <a:rPr lang="en-US" sz="2000" dirty="0" smtClean="0"/>
              <a:t> movement in the leaf of </a:t>
            </a:r>
            <a:r>
              <a:rPr lang="en-US" sz="2000" i="1" dirty="0" err="1" smtClean="0"/>
              <a:t>Vallisneria</a:t>
            </a:r>
            <a:r>
              <a:rPr lang="en-US" sz="2000" dirty="0" smtClean="0"/>
              <a:t> due to increase in temperature and movement of algae form a </a:t>
            </a:r>
            <a:r>
              <a:rPr lang="en-US" sz="2000" dirty="0" err="1" smtClean="0"/>
              <a:t>cloder</a:t>
            </a:r>
            <a:r>
              <a:rPr lang="en-US" sz="2000" dirty="0" smtClean="0"/>
              <a:t> to a warmer place.</a:t>
            </a:r>
          </a:p>
          <a:p>
            <a:r>
              <a:rPr lang="en-US" sz="2000" b="1" dirty="0" smtClean="0"/>
              <a:t>3. NASTIC MOVEMENTS</a:t>
            </a:r>
            <a:endParaRPr lang="en-US" sz="2000" dirty="0" smtClean="0"/>
          </a:p>
          <a:p>
            <a:r>
              <a:rPr lang="en-US" sz="2000" dirty="0" smtClean="0"/>
              <a:t>The movement can be due to changes in </a:t>
            </a:r>
            <a:r>
              <a:rPr lang="en-US" sz="2000" dirty="0" err="1" smtClean="0"/>
              <a:t>turgor</a:t>
            </a:r>
            <a:r>
              <a:rPr lang="en-US" sz="2000" dirty="0" smtClean="0"/>
              <a:t> or changes in </a:t>
            </a:r>
            <a:r>
              <a:rPr lang="en-US" sz="2000" dirty="0" smtClean="0"/>
              <a:t>growth</a:t>
            </a:r>
            <a:endParaRPr lang="en-US" sz="2000" dirty="0" smtClean="0"/>
          </a:p>
          <a:p>
            <a:r>
              <a:rPr lang="en-US" sz="2000" dirty="0" smtClean="0"/>
              <a:t>Depending upon the nature of stimuli, these movements are of following types</a:t>
            </a:r>
            <a:r>
              <a:rPr lang="en-US" sz="2000" dirty="0" smtClean="0"/>
              <a:t>:-</a:t>
            </a:r>
            <a:endParaRPr lang="en-US" sz="2000" dirty="0" smtClean="0"/>
          </a:p>
          <a:p>
            <a:r>
              <a:rPr lang="en-US" sz="2000" dirty="0" smtClean="0"/>
              <a:t>A) </a:t>
            </a:r>
            <a:r>
              <a:rPr lang="en-US" sz="2000" dirty="0" err="1" smtClean="0"/>
              <a:t>Nyctinasty</a:t>
            </a:r>
            <a:endParaRPr lang="en-US" sz="2000" dirty="0" smtClean="0"/>
          </a:p>
          <a:p>
            <a:r>
              <a:rPr lang="en-US" sz="2000" dirty="0" smtClean="0"/>
              <a:t>B) </a:t>
            </a:r>
            <a:r>
              <a:rPr lang="en-US" sz="2000" dirty="0" err="1" smtClean="0"/>
              <a:t>Chemonasty</a:t>
            </a:r>
            <a:endParaRPr lang="en-US" sz="2000" dirty="0" smtClean="0"/>
          </a:p>
          <a:p>
            <a:r>
              <a:rPr lang="en-US" sz="2000" dirty="0" smtClean="0"/>
              <a:t>C) </a:t>
            </a:r>
            <a:r>
              <a:rPr lang="en-US" sz="2000" dirty="0" err="1" smtClean="0"/>
              <a:t>Seismonasty</a:t>
            </a:r>
            <a:endParaRPr lang="en-US" sz="2000" dirty="0" smtClean="0"/>
          </a:p>
          <a:p>
            <a:r>
              <a:rPr lang="en-US" sz="2000" b="1" dirty="0" smtClean="0"/>
              <a:t>A. </a:t>
            </a:r>
            <a:r>
              <a:rPr lang="en-US" sz="2000" b="1" dirty="0" err="1" smtClean="0"/>
              <a:t>Nyctinasty</a:t>
            </a:r>
            <a:r>
              <a:rPr lang="en-US" sz="2000" dirty="0" smtClean="0"/>
              <a:t/>
            </a:r>
            <a:br>
              <a:rPr lang="en-US" sz="2000" dirty="0" smtClean="0"/>
            </a:br>
            <a:r>
              <a:rPr lang="en-US" sz="2000" dirty="0" smtClean="0"/>
              <a:t>These movement of plant organs occur in response to day and light and thus are also known as sleep movement.</a:t>
            </a:r>
          </a:p>
          <a:p>
            <a:r>
              <a:rPr lang="en-US" sz="2000" dirty="0" err="1" smtClean="0"/>
              <a:t>Photonastic</a:t>
            </a:r>
            <a:r>
              <a:rPr lang="en-US" sz="2000" dirty="0" smtClean="0"/>
              <a:t>: If these movement when induced by change in light intensity.</a:t>
            </a:r>
          </a:p>
          <a:p>
            <a:r>
              <a:rPr lang="en-US" sz="2000" dirty="0" smtClean="0"/>
              <a:t>Examples: Flowers of </a:t>
            </a:r>
            <a:r>
              <a:rPr lang="en-US" sz="2000" i="1" dirty="0" smtClean="0"/>
              <a:t>Oxalis</a:t>
            </a:r>
          </a:p>
          <a:p>
            <a:r>
              <a:rPr lang="en-US" sz="2000" b="1" dirty="0" smtClean="0"/>
              <a:t>B. </a:t>
            </a:r>
            <a:r>
              <a:rPr lang="en-US" sz="2000" b="1" dirty="0" err="1" smtClean="0"/>
              <a:t>Chemonasty</a:t>
            </a:r>
            <a:endParaRPr lang="en-US" sz="2000" dirty="0" smtClean="0"/>
          </a:p>
          <a:p>
            <a:r>
              <a:rPr lang="en-US" sz="2000" dirty="0" smtClean="0"/>
              <a:t>These movement occur in response to some chemical stimulus.</a:t>
            </a:r>
          </a:p>
          <a:p>
            <a:r>
              <a:rPr lang="en-US" sz="2000" b="1" dirty="0" smtClean="0"/>
              <a:t>C. </a:t>
            </a:r>
            <a:r>
              <a:rPr lang="en-US" sz="2000" b="1" dirty="0" err="1" smtClean="0"/>
              <a:t>Seismonasty</a:t>
            </a:r>
            <a:r>
              <a:rPr lang="en-US" sz="2000" dirty="0" smtClean="0"/>
              <a:t/>
            </a:r>
            <a:br>
              <a:rPr lang="en-US" sz="2000" dirty="0" smtClean="0"/>
            </a:br>
            <a:r>
              <a:rPr lang="en-US" sz="2000" dirty="0" smtClean="0"/>
              <a:t>These movements are in response to shock by a touch stimulus.</a:t>
            </a:r>
          </a:p>
          <a:p>
            <a:endParaRPr lang="en-US" sz="2000" i="1" dirty="0" smtClean="0"/>
          </a:p>
          <a:p>
            <a:endParaRPr lang="en-US" sz="2000" dirty="0" smtClean="0"/>
          </a:p>
          <a:p>
            <a:endParaRPr lang="en-US" sz="2000" dirty="0" smtClean="0"/>
          </a:p>
          <a:p>
            <a:r>
              <a:rPr lang="en-US" sz="2000" dirty="0" smtClean="0"/>
              <a:t/>
            </a:r>
            <a:br>
              <a:rPr lang="en-US" sz="2000" dirty="0" smtClean="0"/>
            </a:br>
            <a:endParaRPr lang="en-US" sz="2000" dirty="0" smtClean="0"/>
          </a:p>
        </p:txBody>
      </p:sp>
    </p:spTree>
    <p:extLst>
      <p:ext uri="{BB962C8B-B14F-4D97-AF65-F5344CB8AC3E}">
        <p14:creationId xmlns:p14="http://schemas.microsoft.com/office/powerpoint/2010/main" xmlns="" val="34727503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641</TotalTime>
  <Words>145</Words>
  <Application>Microsoft Office PowerPoint</Application>
  <PresentationFormat>Custom</PresentationFormat>
  <Paragraphs>99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Damask</vt:lpstr>
      <vt:lpstr>Slide 1</vt:lpstr>
      <vt:lpstr>PLANT MOVEMENTS</vt:lpstr>
      <vt:lpstr>CONT…</vt:lpstr>
      <vt:lpstr>CONT…</vt:lpstr>
      <vt:lpstr>CONT…</vt:lpstr>
      <vt:lpstr>CONT…</vt:lpstr>
      <vt:lpstr>CONT…</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nervous system</dc:title>
  <dc:creator>Windows User</dc:creator>
  <cp:lastModifiedBy>User</cp:lastModifiedBy>
  <cp:revision>55</cp:revision>
  <dcterms:created xsi:type="dcterms:W3CDTF">2020-04-21T03:33:10Z</dcterms:created>
  <dcterms:modified xsi:type="dcterms:W3CDTF">2020-08-18T18:14:23Z</dcterms:modified>
</cp:coreProperties>
</file>