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8" r:id="rId3"/>
    <p:sldId id="259" r:id="rId4"/>
    <p:sldId id="260" r:id="rId5"/>
    <p:sldId id="274" r:id="rId6"/>
    <p:sldId id="268" r:id="rId7"/>
    <p:sldId id="273" r:id="rId8"/>
    <p:sldId id="269" r:id="rId9"/>
    <p:sldId id="271" r:id="rId10"/>
    <p:sldId id="27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59" autoAdjust="0"/>
    <p:restoredTop sz="94434" autoAdjust="0"/>
  </p:normalViewPr>
  <p:slideViewPr>
    <p:cSldViewPr snapToGrid="0">
      <p:cViewPr varScale="1">
        <p:scale>
          <a:sx n="69" d="100"/>
          <a:sy n="69" d="100"/>
        </p:scale>
        <p:origin x="-61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B61BEF0D-F0BB-DE4B-95CE-6DB70DBA9567}" type="datetimeFigureOut">
              <a:rPr lang="en-US" smtClean="0"/>
              <a:pPr/>
              <a:t>8/6/2020</a:t>
            </a:fld>
            <a:endParaRPr lang="en-US" dirty="0"/>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A54C80-263E-416B-A8E0-580EDEADCBDC}" type="datetimeFigureOut">
              <a:rPr lang="en-US" smtClean="0"/>
              <a:pPr/>
              <a:t>8/6/2020</a:t>
            </a:fld>
            <a:endParaRPr lang="en-US" dirty="0"/>
          </a:p>
        </p:txBody>
      </p:sp>
      <p:sp>
        <p:nvSpPr>
          <p:cNvPr id="9" name="Slide Number Placeholder 8"/>
          <p:cNvSpPr>
            <a:spLocks noGrp="1"/>
          </p:cNvSpPr>
          <p:nvPr>
            <p:ph type="sldNum" sz="quarter" idx="15"/>
          </p:nvPr>
        </p:nvSpPr>
        <p:spPr/>
        <p:txBody>
          <a:bodyPr rtlCol="0"/>
          <a:lstStyle/>
          <a:p>
            <a:fld id="{519954A3-9DFD-4C44-94BA-B95130A3BA1C}"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B61BEF0D-F0BB-DE4B-95CE-6DB70DBA9567}" type="datetimeFigureOut">
              <a:rPr lang="en-US" smtClean="0"/>
              <a:pPr/>
              <a:t>8/6/2020</a:t>
            </a:fld>
            <a:endParaRPr lang="en-US" dirty="0"/>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dirty="0"/>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61BEF0D-F0BB-DE4B-95CE-6DB70DBA9567}" type="datetimeFigureOut">
              <a:rPr lang="en-US" smtClean="0"/>
              <a:pPr/>
              <a:t>8/6/2020</a:t>
            </a:fld>
            <a:endParaRPr lang="en-US" dirty="0"/>
          </a:p>
        </p:txBody>
      </p:sp>
      <p:sp>
        <p:nvSpPr>
          <p:cNvPr id="7" name="Slide Number Placeholder 6"/>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A54C80-263E-416B-A8E0-580EDEADCBDC}" type="datetimeFigureOut">
              <a:rPr lang="en-US" smtClean="0"/>
              <a:pPr/>
              <a:t>8/6/2020</a:t>
            </a:fld>
            <a:endParaRPr lang="en-US" dirty="0"/>
          </a:p>
        </p:txBody>
      </p:sp>
      <p:sp>
        <p:nvSpPr>
          <p:cNvPr id="22" name="Slide Number Placeholder 21"/>
          <p:cNvSpPr>
            <a:spLocks noGrp="1"/>
          </p:cNvSpPr>
          <p:nvPr>
            <p:ph type="sldNum" sz="quarter" idx="15"/>
          </p:nvPr>
        </p:nvSpPr>
        <p:spPr/>
        <p:txBody>
          <a:bodyPr rtlCol="0"/>
          <a:lstStyle/>
          <a:p>
            <a:fld id="{519954A3-9DFD-4C44-94BA-B95130A3BA1C}"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61BEF0D-F0BB-DE4B-95CE-6DB70DBA9567}" type="datetimeFigureOut">
              <a:rPr lang="en-US" smtClean="0"/>
              <a:pPr/>
              <a:t>8/6/2020</a:t>
            </a:fld>
            <a:endParaRPr lang="en-US" dirty="0"/>
          </a:p>
        </p:txBody>
      </p:sp>
      <p:sp>
        <p:nvSpPr>
          <p:cNvPr id="18" name="Slide Number Placeholder 17"/>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61BEF0D-F0BB-DE4B-95CE-6DB70DBA9567}" type="datetimeFigureOut">
              <a:rPr lang="en-US" smtClean="0"/>
              <a:pPr/>
              <a:t>8/6/2020</a:t>
            </a:fld>
            <a:endParaRPr lang="en-US" dirty="0"/>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biologydictionary.net/cellular-respiration/" TargetMode="External"/><Relationship Id="rId2" Type="http://schemas.openxmlformats.org/officeDocument/2006/relationships/hyperlink" Target="https://biologydictionary.net/cell-signal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Fungus" TargetMode="External"/><Relationship Id="rId3" Type="http://schemas.openxmlformats.org/officeDocument/2006/relationships/hyperlink" Target="https://en.wikipedia.org/wiki/Cell_membrane" TargetMode="External"/><Relationship Id="rId7" Type="http://schemas.openxmlformats.org/officeDocument/2006/relationships/hyperlink" Target="https://en.wikipedia.org/wiki/Plant" TargetMode="External"/><Relationship Id="rId12" Type="http://schemas.openxmlformats.org/officeDocument/2006/relationships/hyperlink" Target="https://www.thoughtco.com/carbohydrates-373558" TargetMode="External"/><Relationship Id="rId2" Type="http://schemas.openxmlformats.org/officeDocument/2006/relationships/hyperlink" Target="https://en.wikipedia.org/wiki/Cell_(biology)" TargetMode="External"/><Relationship Id="rId1" Type="http://schemas.openxmlformats.org/officeDocument/2006/relationships/slideLayout" Target="../slideLayouts/slideLayout9.xml"/><Relationship Id="rId6" Type="http://schemas.openxmlformats.org/officeDocument/2006/relationships/hyperlink" Target="https://en.wikipedia.org/wiki/Algae" TargetMode="External"/><Relationship Id="rId11" Type="http://schemas.openxmlformats.org/officeDocument/2006/relationships/hyperlink" Target="https://en.wikipedia.org/wiki/Cytolysis" TargetMode="External"/><Relationship Id="rId5" Type="http://schemas.openxmlformats.org/officeDocument/2006/relationships/hyperlink" Target="https://en.wikipedia.org/wiki/Mycoplasma" TargetMode="External"/><Relationship Id="rId10" Type="http://schemas.openxmlformats.org/officeDocument/2006/relationships/hyperlink" Target="https://www.thoughtco.com/all-about-animal-cells-373379" TargetMode="External"/><Relationship Id="rId4" Type="http://schemas.openxmlformats.org/officeDocument/2006/relationships/hyperlink" Target="https://en.wikipedia.org/wiki/Prokaryote" TargetMode="External"/><Relationship Id="rId9" Type="http://schemas.openxmlformats.org/officeDocument/2006/relationships/hyperlink" Target="https://en.wikipedia.org/wiki/Eukaryot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thoughtco.com/cell-membrane-373364"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houghtco.com/plant-tissue-systems-373615"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protein-function-373550" TargetMode="External"/><Relationship Id="rId2" Type="http://schemas.openxmlformats.org/officeDocument/2006/relationships/hyperlink" Target="https://www.thoughtco.com/understanding-the-cell-cycle-373391" TargetMode="External"/><Relationship Id="rId1" Type="http://schemas.openxmlformats.org/officeDocument/2006/relationships/slideLayout" Target="../slideLayouts/slideLayout8.xml"/><Relationship Id="rId4" Type="http://schemas.openxmlformats.org/officeDocument/2006/relationships/hyperlink" Target="https://www.thoughtco.com/plant-viruses-37389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ologydictionary.net/phosphate-group/" TargetMode="External"/><Relationship Id="rId2" Type="http://schemas.openxmlformats.org/officeDocument/2006/relationships/hyperlink" Target="https://biologydictionary.net/plasma-membra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iologydictionary.net/fluid-mosaic-mode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678872" y="942687"/>
            <a:ext cx="10598727" cy="5138738"/>
          </a:xfrm>
        </p:spPr>
        <p:txBody>
          <a:bodyPr>
            <a:noAutofit/>
          </a:bodyPr>
          <a:lstStyle/>
          <a:p>
            <a:pPr marL="0" indent="0" algn="ctr">
              <a:buNone/>
            </a:pPr>
            <a:r>
              <a:rPr lang="en-US" b="1" dirty="0" smtClean="0">
                <a:latin typeface="Times New Roman" pitchFamily="18" charset="0"/>
                <a:cs typeface="Times New Roman" pitchFamily="18" charset="0"/>
              </a:rPr>
              <a:t>Unit 2: Cell Biology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Topic: Cell Organelles (Cell Wall &amp; Cell Membrane)</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Semester: I</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Subject: Biology I (Minor)</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Course Title: General Biology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Department of Education (Planning and Development)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Lahore College for Women University, Lahore</a:t>
            </a:r>
            <a:br>
              <a:rPr lang="en-US" b="1" dirty="0" smtClean="0">
                <a:latin typeface="Times New Roman" pitchFamily="18" charset="0"/>
                <a:cs typeface="Times New Roman" pitchFamily="18" charset="0"/>
              </a:rPr>
            </a:br>
            <a:endParaRPr lang="en-US" dirty="0" smtClean="0"/>
          </a:p>
          <a:p>
            <a:pPr marL="0" indent="0" algn="ctr">
              <a:buNone/>
            </a:pPr>
            <a:endParaRPr lang="en-US" sz="2400" b="1"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xmlns="" val="880650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66255" y="193964"/>
            <a:ext cx="11859490" cy="6456217"/>
          </a:xfrm>
        </p:spPr>
        <p:style>
          <a:lnRef idx="1">
            <a:schemeClr val="accent5"/>
          </a:lnRef>
          <a:fillRef idx="2">
            <a:schemeClr val="accent5"/>
          </a:fillRef>
          <a:effectRef idx="1">
            <a:schemeClr val="accent5"/>
          </a:effectRef>
          <a:fontRef idx="minor">
            <a:schemeClr val="dk1"/>
          </a:fontRef>
        </p:style>
        <p:txBody>
          <a:bodyPr>
            <a:normAutofit/>
          </a:bodyPr>
          <a:lstStyle/>
          <a:p>
            <a:pPr fontAlgn="base">
              <a:buNone/>
            </a:pPr>
            <a:r>
              <a:rPr lang="en-US" b="1" dirty="0" smtClean="0"/>
              <a:t>Functions of the Cell Membrane</a:t>
            </a:r>
          </a:p>
          <a:p>
            <a:pPr lvl="0" fontAlgn="base"/>
            <a:r>
              <a:rPr lang="en-US" dirty="0" smtClean="0"/>
              <a:t>The cell membrane gives the cell its structure. It separates the contents of the cell from its outside environment and it regulates what enters and exits the cell.</a:t>
            </a:r>
          </a:p>
          <a:p>
            <a:pPr lvl="0" fontAlgn="base"/>
            <a:r>
              <a:rPr lang="en-US" dirty="0" smtClean="0"/>
              <a:t>The cell membrane also plays a role in </a:t>
            </a:r>
            <a:r>
              <a:rPr lang="en-US" dirty="0" smtClean="0">
                <a:hlinkClick r:id="rId2" tooltip="cell signaling"/>
              </a:rPr>
              <a:t>cell signaling</a:t>
            </a:r>
            <a:r>
              <a:rPr lang="en-US" dirty="0" smtClean="0"/>
              <a:t> and communication.  </a:t>
            </a:r>
          </a:p>
          <a:p>
            <a:pPr lvl="0" fontAlgn="base"/>
            <a:r>
              <a:rPr lang="en-US" dirty="0" smtClean="0"/>
              <a:t>Oxygen, which cells need in order to carry out metabolic functions such as </a:t>
            </a:r>
            <a:r>
              <a:rPr lang="en-US" dirty="0" smtClean="0">
                <a:hlinkClick r:id="rId3" tooltip="cellular respiration"/>
              </a:rPr>
              <a:t>cellular respiration</a:t>
            </a:r>
            <a:r>
              <a:rPr lang="en-US" dirty="0" smtClean="0"/>
              <a:t>, and carbon dioxide, a byproduct of these functions, can easily enter and exit through the membrane</a:t>
            </a:r>
            <a:r>
              <a:rPr lang="en-US" dirty="0" smtClean="0"/>
              <a:t>.</a:t>
            </a:r>
            <a:r>
              <a:rPr lang="en-US" dirty="0" smtClean="0"/>
              <a:t> </a:t>
            </a:r>
          </a:p>
          <a:p>
            <a:pPr lvl="0" fontAlgn="base"/>
            <a:r>
              <a:rPr lang="en-US" dirty="0" smtClean="0"/>
              <a:t>Water can also freely cross the membrane, although it does so at a slower rate</a:t>
            </a:r>
            <a:r>
              <a:rPr lang="en-US" dirty="0" smtClean="0"/>
              <a:t>.</a:t>
            </a:r>
            <a:endParaRPr lang="en-US" dirty="0" smtClean="0"/>
          </a:p>
          <a:p>
            <a:pPr lvl="0" fontAlgn="base"/>
            <a:r>
              <a:rPr lang="en-US" dirty="0" smtClean="0"/>
              <a:t>Highly charged molecules, like ions, cannot directly pass through, nor can large macromolecules like carbohydrates or amino acids. Instead, these molecules must pass through proteins that are embedded in the membrane. In this way, the cell can control the rate of diffusion of these substances.</a:t>
            </a:r>
          </a:p>
          <a:p>
            <a:pPr lvl="0" fontAlgn="base"/>
            <a:r>
              <a:rPr lang="en-US" dirty="0" smtClean="0"/>
              <a:t>The cell membrane can bring molecules inside it is through </a:t>
            </a:r>
            <a:r>
              <a:rPr lang="en-US" dirty="0" err="1" smtClean="0"/>
              <a:t>endocytosis</a:t>
            </a:r>
            <a:r>
              <a:rPr lang="en-US" dirty="0" smtClean="0"/>
              <a:t>. This includes </a:t>
            </a:r>
            <a:r>
              <a:rPr lang="en-US" dirty="0" err="1" smtClean="0"/>
              <a:t>phagocytosis</a:t>
            </a:r>
            <a:r>
              <a:rPr lang="en-US" dirty="0" smtClean="0"/>
              <a:t> (“cell eating”) and </a:t>
            </a:r>
            <a:r>
              <a:rPr lang="en-US" dirty="0" err="1" smtClean="0"/>
              <a:t>pinocytosis</a:t>
            </a:r>
            <a:r>
              <a:rPr lang="en-US" dirty="0" smtClean="0"/>
              <a:t> (“cell drinking”).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573" y="471055"/>
            <a:ext cx="6985989" cy="11875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200" dirty="0" smtClean="0">
                <a:solidFill>
                  <a:schemeClr val="tx1"/>
                </a:solidFill>
              </a:rPr>
              <a:t>Cell wall</a:t>
            </a:r>
            <a:r>
              <a:rPr lang="en-US" sz="3600" i="1" dirty="0">
                <a:solidFill>
                  <a:schemeClr val="tx1"/>
                </a:solidFill>
                <a:latin typeface="Times New Roman" panose="02020603050405020304" pitchFamily="18" charset="0"/>
                <a:cs typeface="Times New Roman" panose="02020603050405020304" pitchFamily="18" charset="0"/>
              </a:rPr>
              <a:t/>
            </a:r>
            <a:br>
              <a:rPr lang="en-US" sz="3600" i="1" dirty="0">
                <a:solidFill>
                  <a:schemeClr val="tx1"/>
                </a:solidFill>
                <a:latin typeface="Times New Roman" panose="02020603050405020304" pitchFamily="18" charset="0"/>
                <a:cs typeface="Times New Roman" panose="02020603050405020304" pitchFamily="18" charset="0"/>
              </a:rPr>
            </a:br>
            <a:endParaRPr lang="en-US" sz="3600" i="1"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193964" y="1260763"/>
            <a:ext cx="11720945" cy="5361710"/>
          </a:xfrm>
        </p:spPr>
        <p:style>
          <a:lnRef idx="1">
            <a:schemeClr val="accent5"/>
          </a:lnRef>
          <a:fillRef idx="2">
            <a:schemeClr val="accent5"/>
          </a:fillRef>
          <a:effectRef idx="1">
            <a:schemeClr val="accent5"/>
          </a:effectRef>
          <a:fontRef idx="minor">
            <a:schemeClr val="dk1"/>
          </a:fontRef>
        </p:style>
        <p:txBody>
          <a:bodyPr>
            <a:noAutofit/>
          </a:bodyPr>
          <a:lstStyle/>
          <a:p>
            <a:pPr marL="342900" indent="-342900">
              <a:buFont typeface="Wingdings" panose="05000000000000000000" pitchFamily="2" charset="2"/>
              <a:buChar char="Ø"/>
            </a:pPr>
            <a:r>
              <a:rPr lang="en-US" sz="2400" dirty="0" smtClean="0">
                <a:solidFill>
                  <a:schemeClr val="tx1"/>
                </a:solidFill>
              </a:rPr>
              <a:t>A cell wall is a structural layer surrounding some types of </a:t>
            </a:r>
            <a:r>
              <a:rPr lang="en-US" sz="2400" u="sng" dirty="0" smtClean="0">
                <a:solidFill>
                  <a:schemeClr val="tx1"/>
                </a:solidFill>
                <a:hlinkClick r:id="rId2" tooltip="Cell (biology)"/>
              </a:rPr>
              <a:t>cells</a:t>
            </a:r>
            <a:r>
              <a:rPr lang="en-US" sz="2400" dirty="0" smtClean="0">
                <a:solidFill>
                  <a:schemeClr val="tx1"/>
                </a:solidFill>
              </a:rPr>
              <a:t>, situated outside the </a:t>
            </a:r>
            <a:r>
              <a:rPr lang="en-US" sz="2400" u="sng" dirty="0" smtClean="0">
                <a:solidFill>
                  <a:schemeClr val="tx1"/>
                </a:solidFill>
                <a:hlinkClick r:id="rId3" tooltip="Cell membrane"/>
              </a:rPr>
              <a:t>cell membrane</a:t>
            </a:r>
            <a:r>
              <a:rPr lang="en-US" sz="2400" dirty="0" smtClean="0">
                <a:solidFill>
                  <a:schemeClr val="tx1"/>
                </a:solidFill>
              </a:rPr>
              <a:t>. It can be tough, flexible, and sometimes rigid. It provides the cell with both structural support and protection, and also acts as a filtering mechanism. Cell walls are present </a:t>
            </a:r>
            <a:r>
              <a:rPr lang="en-US" sz="2400" dirty="0" smtClean="0">
                <a:solidFill>
                  <a:schemeClr val="tx1"/>
                </a:solidFill>
              </a:rPr>
              <a:t>in most</a:t>
            </a:r>
            <a:r>
              <a:rPr lang="en-US" sz="2400" dirty="0" smtClean="0">
                <a:solidFill>
                  <a:schemeClr val="tx1"/>
                </a:solidFill>
              </a:rPr>
              <a:t> </a:t>
            </a:r>
            <a:r>
              <a:rPr lang="en-US" sz="2400" u="sng" dirty="0" smtClean="0">
                <a:solidFill>
                  <a:schemeClr val="tx1"/>
                </a:solidFill>
                <a:hlinkClick r:id="rId4" tooltip="Prokaryote"/>
              </a:rPr>
              <a:t>prokaryotes</a:t>
            </a:r>
            <a:r>
              <a:rPr lang="en-US" sz="2400" dirty="0" smtClean="0">
                <a:solidFill>
                  <a:schemeClr val="tx1"/>
                </a:solidFill>
              </a:rPr>
              <a:t> (except </a:t>
            </a:r>
            <a:r>
              <a:rPr lang="en-US" sz="2400" u="sng" dirty="0" err="1" smtClean="0">
                <a:solidFill>
                  <a:schemeClr val="tx1"/>
                </a:solidFill>
                <a:hlinkClick r:id="rId5" tooltip="Mycoplasma"/>
              </a:rPr>
              <a:t>mycoplasma</a:t>
            </a:r>
            <a:r>
              <a:rPr lang="en-US" sz="2400" u="sng" dirty="0" smtClean="0">
                <a:solidFill>
                  <a:schemeClr val="tx1"/>
                </a:solidFill>
              </a:rPr>
              <a:t> </a:t>
            </a:r>
            <a:r>
              <a:rPr lang="en-US" sz="2400" dirty="0" smtClean="0">
                <a:solidFill>
                  <a:schemeClr val="tx1"/>
                </a:solidFill>
              </a:rPr>
              <a:t>bacteria</a:t>
            </a:r>
            <a:r>
              <a:rPr lang="en-US" sz="2400" dirty="0" smtClean="0">
                <a:solidFill>
                  <a:schemeClr val="tx1"/>
                </a:solidFill>
              </a:rPr>
              <a:t>), in </a:t>
            </a:r>
            <a:r>
              <a:rPr lang="en-US" sz="2400" u="sng" dirty="0" smtClean="0">
                <a:solidFill>
                  <a:schemeClr val="tx1"/>
                </a:solidFill>
                <a:hlinkClick r:id="rId6" tooltip="Algae"/>
              </a:rPr>
              <a:t>algae</a:t>
            </a:r>
            <a:r>
              <a:rPr lang="en-US" sz="2400" dirty="0" smtClean="0">
                <a:solidFill>
                  <a:schemeClr val="tx1"/>
                </a:solidFill>
              </a:rPr>
              <a:t>, </a:t>
            </a:r>
            <a:r>
              <a:rPr lang="en-US" sz="2400" u="sng" dirty="0" smtClean="0">
                <a:solidFill>
                  <a:schemeClr val="tx1"/>
                </a:solidFill>
                <a:hlinkClick r:id="rId7" tooltip="Plant"/>
              </a:rPr>
              <a:t>plants</a:t>
            </a:r>
            <a:r>
              <a:rPr lang="en-US" sz="2400" dirty="0" smtClean="0">
                <a:solidFill>
                  <a:schemeClr val="tx1"/>
                </a:solidFill>
              </a:rPr>
              <a:t> and </a:t>
            </a:r>
            <a:r>
              <a:rPr lang="en-US" sz="2400" u="sng" dirty="0" smtClean="0">
                <a:solidFill>
                  <a:schemeClr val="tx1"/>
                </a:solidFill>
                <a:hlinkClick r:id="rId8" tooltip="Fungus"/>
              </a:rPr>
              <a:t>fungi</a:t>
            </a:r>
            <a:r>
              <a:rPr lang="en-US" sz="2400" dirty="0" smtClean="0">
                <a:solidFill>
                  <a:schemeClr val="tx1"/>
                </a:solidFill>
              </a:rPr>
              <a:t> but rarely in other </a:t>
            </a:r>
            <a:r>
              <a:rPr lang="en-US" sz="2400" u="sng" dirty="0" smtClean="0">
                <a:solidFill>
                  <a:schemeClr val="tx1"/>
                </a:solidFill>
                <a:hlinkClick r:id="rId9" tooltip="Eukaryote"/>
              </a:rPr>
              <a:t>eukaryotes</a:t>
            </a:r>
            <a:r>
              <a:rPr lang="en-US" sz="2400" dirty="0" smtClean="0">
                <a:solidFill>
                  <a:schemeClr val="tx1"/>
                </a:solidFill>
              </a:rPr>
              <a:t> including animals. </a:t>
            </a:r>
            <a:r>
              <a:rPr lang="en-US" sz="2400" u="sng" dirty="0" smtClean="0">
                <a:solidFill>
                  <a:schemeClr val="tx1"/>
                </a:solidFill>
                <a:hlinkClick r:id="rId10"/>
              </a:rPr>
              <a:t>Animal cells</a:t>
            </a:r>
            <a:r>
              <a:rPr lang="en-US" sz="2400" dirty="0" smtClean="0">
                <a:solidFill>
                  <a:schemeClr val="tx1"/>
                </a:solidFill>
              </a:rPr>
              <a:t> however, do not have a cell wall. The cell wall conducts many important functions in a cell including protection, structure, and support. A major function is to act as pressure vessels, preventing </a:t>
            </a:r>
            <a:r>
              <a:rPr lang="en-US" sz="2400" u="sng" dirty="0" smtClean="0">
                <a:solidFill>
                  <a:schemeClr val="tx1"/>
                </a:solidFill>
                <a:hlinkClick r:id="rId11" tooltip="Cytolysis"/>
              </a:rPr>
              <a:t>over-expansion</a:t>
            </a:r>
            <a:r>
              <a:rPr lang="en-US" sz="2400" dirty="0" smtClean="0">
                <a:solidFill>
                  <a:schemeClr val="tx1"/>
                </a:solidFill>
              </a:rPr>
              <a:t> of the cell when water enters. Cell wall composition varies depending on the organism. In plants, the cell wall is composed mainly of strong fibers of the </a:t>
            </a:r>
            <a:r>
              <a:rPr lang="en-US" sz="2400" u="sng" dirty="0" smtClean="0">
                <a:solidFill>
                  <a:schemeClr val="tx1"/>
                </a:solidFill>
                <a:hlinkClick r:id="rId12"/>
              </a:rPr>
              <a:t>carbohydrate</a:t>
            </a:r>
            <a:r>
              <a:rPr lang="en-US" sz="2400" dirty="0" smtClean="0">
                <a:solidFill>
                  <a:schemeClr val="tx1"/>
                </a:solidFill>
              </a:rPr>
              <a:t> polymer </a:t>
            </a:r>
            <a:r>
              <a:rPr lang="en-US" sz="2400" b="1" dirty="0" smtClean="0">
                <a:solidFill>
                  <a:schemeClr val="tx1"/>
                </a:solidFill>
              </a:rPr>
              <a:t>cellulose</a:t>
            </a:r>
            <a:r>
              <a:rPr lang="en-US" sz="2400" dirty="0" smtClean="0">
                <a:solidFill>
                  <a:schemeClr val="tx1"/>
                </a:solidFill>
              </a:rPr>
              <a:t>. Cellulose is the major component of cotton fiber and wood and is used in paper production.</a:t>
            </a:r>
          </a:p>
          <a:p>
            <a:pPr marL="342900" indent="-342900">
              <a:buFont typeface="Wingdings" panose="05000000000000000000"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73527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9" y="0"/>
            <a:ext cx="6483926" cy="1981200"/>
          </a:xfrm>
        </p:spPr>
        <p:txBody>
          <a:bodyPr>
            <a:normAutofit/>
          </a:bodyPr>
          <a:lstStyle/>
          <a:p>
            <a:r>
              <a:rPr lang="en-US" sz="2700" cap="all" dirty="0" smtClean="0">
                <a:solidFill>
                  <a:schemeClr val="tx1"/>
                </a:solidFill>
              </a:rPr>
              <a:t>PLANT CELL WALL STRUCTURE</a:t>
            </a:r>
            <a:r>
              <a:rPr lang="en-US" sz="3200" dirty="0" smtClean="0"/>
              <a:t/>
            </a:r>
            <a:br>
              <a:rPr lang="en-US" sz="3200" dirty="0" smtClean="0"/>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idx="2"/>
          </p:nvPr>
        </p:nvSpPr>
        <p:spPr>
          <a:xfrm>
            <a:off x="180108" y="1011382"/>
            <a:ext cx="11651673" cy="5666509"/>
          </a:xfrm>
        </p:spPr>
        <p:style>
          <a:lnRef idx="1">
            <a:schemeClr val="accent5"/>
          </a:lnRef>
          <a:fillRef idx="2">
            <a:schemeClr val="accent5"/>
          </a:fillRef>
          <a:effectRef idx="1">
            <a:schemeClr val="accent5"/>
          </a:effectRef>
          <a:fontRef idx="minor">
            <a:schemeClr val="dk1"/>
          </a:fontRef>
        </p:style>
        <p:txBody>
          <a:bodyPr>
            <a:normAutofit/>
          </a:bodyPr>
          <a:lstStyle/>
          <a:p>
            <a:r>
              <a:rPr lang="en-US" sz="2400" dirty="0" smtClean="0">
                <a:solidFill>
                  <a:schemeClr val="tx1"/>
                </a:solidFill>
              </a:rPr>
              <a:t>The </a:t>
            </a:r>
            <a:r>
              <a:rPr lang="en-US" sz="2400" dirty="0" smtClean="0">
                <a:solidFill>
                  <a:schemeClr val="tx1"/>
                </a:solidFill>
              </a:rPr>
              <a:t>plant cell wall is multi-layered and consists of up to three sections. From the outermost layer of the cell wall, these layers are identified as the middle lamella, primary cell wall, and secondary cell wall. While all plant cells have a middle lamella and primary cell wall, not all have a secondary cell wall.</a:t>
            </a:r>
          </a:p>
          <a:p>
            <a:pPr lvl="0"/>
            <a:r>
              <a:rPr lang="en-US" sz="2400" b="1" dirty="0" smtClean="0">
                <a:solidFill>
                  <a:schemeClr val="tx1"/>
                </a:solidFill>
              </a:rPr>
              <a:t>Middle lamella</a:t>
            </a:r>
            <a:r>
              <a:rPr lang="en-US" sz="2400" dirty="0" smtClean="0">
                <a:solidFill>
                  <a:schemeClr val="tx1"/>
                </a:solidFill>
              </a:rPr>
              <a:t> - outer cell wall layer that contains polysaccharides called </a:t>
            </a:r>
            <a:r>
              <a:rPr lang="en-US" sz="2400" dirty="0" err="1" smtClean="0">
                <a:solidFill>
                  <a:schemeClr val="tx1"/>
                </a:solidFill>
              </a:rPr>
              <a:t>pectins</a:t>
            </a:r>
            <a:r>
              <a:rPr lang="en-US" sz="2400" dirty="0" smtClean="0">
                <a:solidFill>
                  <a:schemeClr val="tx1"/>
                </a:solidFill>
              </a:rPr>
              <a:t>. </a:t>
            </a:r>
            <a:r>
              <a:rPr lang="en-US" sz="2400" dirty="0" err="1" smtClean="0">
                <a:solidFill>
                  <a:schemeClr val="tx1"/>
                </a:solidFill>
              </a:rPr>
              <a:t>Pectins</a:t>
            </a:r>
            <a:r>
              <a:rPr lang="en-US" sz="2400" dirty="0" smtClean="0">
                <a:solidFill>
                  <a:schemeClr val="tx1"/>
                </a:solidFill>
              </a:rPr>
              <a:t> aid in cell adhesion by helping the cell walls of adjacent cells to bind to one another.​</a:t>
            </a:r>
          </a:p>
          <a:p>
            <a:pPr lvl="0"/>
            <a:r>
              <a:rPr lang="en-US" sz="2400" b="1" dirty="0" smtClean="0">
                <a:solidFill>
                  <a:schemeClr val="tx1"/>
                </a:solidFill>
              </a:rPr>
              <a:t>Primary cell wall</a:t>
            </a:r>
            <a:r>
              <a:rPr lang="en-US" sz="2400" dirty="0" smtClean="0">
                <a:solidFill>
                  <a:schemeClr val="tx1"/>
                </a:solidFill>
              </a:rPr>
              <a:t> - The primary cell wall, generally a thin, flexible and extensible layer formed while the cell is growing. It is formed between the middle lamella and </a:t>
            </a:r>
            <a:r>
              <a:rPr lang="en-US" sz="2400" u="sng" dirty="0" smtClean="0">
                <a:solidFill>
                  <a:schemeClr val="tx1"/>
                </a:solidFill>
                <a:hlinkClick r:id="rId2"/>
              </a:rPr>
              <a:t>plasma membrane</a:t>
            </a:r>
            <a:r>
              <a:rPr lang="en-US" sz="2400" dirty="0" smtClean="0">
                <a:solidFill>
                  <a:schemeClr val="tx1"/>
                </a:solidFill>
              </a:rPr>
              <a:t> in growing plant cells. It is primarily composed of cellulose </a:t>
            </a:r>
            <a:r>
              <a:rPr lang="en-US" sz="2400" dirty="0" err="1" smtClean="0">
                <a:solidFill>
                  <a:schemeClr val="tx1"/>
                </a:solidFill>
              </a:rPr>
              <a:t>microfibrils</a:t>
            </a:r>
            <a:r>
              <a:rPr lang="en-US" sz="2400" dirty="0" smtClean="0">
                <a:solidFill>
                  <a:schemeClr val="tx1"/>
                </a:solidFill>
              </a:rPr>
              <a:t> contained within a gel-like matrix of </a:t>
            </a:r>
            <a:r>
              <a:rPr lang="en-US" sz="2400" dirty="0" err="1" smtClean="0">
                <a:solidFill>
                  <a:schemeClr val="tx1"/>
                </a:solidFill>
              </a:rPr>
              <a:t>hemicellulose</a:t>
            </a:r>
            <a:r>
              <a:rPr lang="en-US" sz="2400" dirty="0" smtClean="0">
                <a:solidFill>
                  <a:schemeClr val="tx1"/>
                </a:solidFill>
              </a:rPr>
              <a:t> fibers and pectin polysaccharides. The primary cell wall provides the strength and flexibility needed to allow for cell growth.​</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66596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89" y="207818"/>
            <a:ext cx="8938765" cy="957607"/>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2"/>
          </p:nvPr>
        </p:nvSpPr>
        <p:spPr>
          <a:xfrm>
            <a:off x="180108" y="207817"/>
            <a:ext cx="11748655" cy="6483927"/>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2400" b="1" dirty="0" smtClean="0">
                <a:solidFill>
                  <a:schemeClr val="tx1"/>
                </a:solidFill>
              </a:rPr>
              <a:t>Secondary cell wall</a:t>
            </a:r>
            <a:r>
              <a:rPr lang="en-US" sz="2400" dirty="0" smtClean="0">
                <a:solidFill>
                  <a:schemeClr val="tx1"/>
                </a:solidFill>
              </a:rPr>
              <a:t> – A thick layer formed inside the primary cell wall after the cell is fully grown. It is not found in all cell types. It is formed between the primary cell wall and plasma membrane in some plant cells. Once the primary cell wall has stopped dividing and growing, it may thicken to form a secondary cell wall. This rigid layer strengthens and supports the cell. In addition to cellulose and </a:t>
            </a:r>
            <a:r>
              <a:rPr lang="en-US" sz="2400" dirty="0" err="1" smtClean="0">
                <a:solidFill>
                  <a:schemeClr val="tx1"/>
                </a:solidFill>
              </a:rPr>
              <a:t>hemicellulose</a:t>
            </a:r>
            <a:r>
              <a:rPr lang="en-US" sz="2400" dirty="0" smtClean="0">
                <a:solidFill>
                  <a:schemeClr val="tx1"/>
                </a:solidFill>
              </a:rPr>
              <a:t>, some secondary cell walls contain lignin. Lignin strengthens the cell wall and aids in water conductivity in </a:t>
            </a:r>
            <a:r>
              <a:rPr lang="en-US" sz="2400" u="sng" dirty="0" smtClean="0">
                <a:solidFill>
                  <a:schemeClr val="tx1"/>
                </a:solidFill>
                <a:hlinkClick r:id="rId2"/>
              </a:rPr>
              <a:t>plant vascular tissue</a:t>
            </a:r>
            <a:r>
              <a:rPr lang="en-US" sz="2400" dirty="0" smtClean="0">
                <a:solidFill>
                  <a:schemeClr val="tx1"/>
                </a:solidFill>
              </a:rPr>
              <a:t> cells.</a:t>
            </a:r>
          </a:p>
          <a:p>
            <a:endParaRPr lang="en-US" sz="2400" b="1" dirty="0" smtClean="0">
              <a:latin typeface="Times New Roman" panose="02020603050405020304" pitchFamily="18" charset="0"/>
              <a:cs typeface="Times New Roman" panose="02020603050405020304" pitchFamily="18" charset="0"/>
            </a:endParaRPr>
          </a:p>
          <a:p>
            <a:pPr>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6" name="Picture 5" descr="Image result for cell wall"/>
          <p:cNvPicPr/>
          <p:nvPr/>
        </p:nvPicPr>
        <p:blipFill>
          <a:blip r:embed="rId3"/>
          <a:srcRect/>
          <a:stretch>
            <a:fillRect/>
          </a:stretch>
        </p:blipFill>
        <p:spPr bwMode="auto">
          <a:xfrm>
            <a:off x="3950011" y="3061854"/>
            <a:ext cx="5027734" cy="3422073"/>
          </a:xfrm>
          <a:prstGeom prst="rect">
            <a:avLst/>
          </a:prstGeom>
          <a:noFill/>
          <a:ln w="9525">
            <a:noFill/>
            <a:miter lim="800000"/>
            <a:headEnd/>
            <a:tailEnd/>
          </a:ln>
        </p:spPr>
      </p:pic>
    </p:spTree>
    <p:extLst>
      <p:ext uri="{BB962C8B-B14F-4D97-AF65-F5344CB8AC3E}">
        <p14:creationId xmlns:p14="http://schemas.microsoft.com/office/powerpoint/2010/main" xmlns="" val="1058290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89" y="207818"/>
            <a:ext cx="8938765" cy="957607"/>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2"/>
          </p:nvPr>
        </p:nvSpPr>
        <p:spPr>
          <a:xfrm>
            <a:off x="180108" y="207817"/>
            <a:ext cx="11748655" cy="6483927"/>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sz="2400" b="1" cap="all" dirty="0" smtClean="0"/>
              <a:t>PLANT </a:t>
            </a:r>
            <a:r>
              <a:rPr lang="en-US" sz="2400" b="1" cap="all" dirty="0" smtClean="0"/>
              <a:t>CELL WALL FUNCTION</a:t>
            </a:r>
            <a:endParaRPr lang="en-US" sz="2400" dirty="0" smtClean="0"/>
          </a:p>
          <a:p>
            <a:r>
              <a:rPr lang="en-US" sz="2400" dirty="0" smtClean="0"/>
              <a:t>A major role of the cell wall is to form a framework for the cell to prevent over expansion. Cellulose fibers, structural proteins, and other polysaccharides help to maintain the shape and form of the cell. Additional functions of the cell wall include:</a:t>
            </a:r>
          </a:p>
          <a:p>
            <a:pPr lvl="0"/>
            <a:r>
              <a:rPr lang="en-US" sz="2400" b="1" dirty="0" smtClean="0"/>
              <a:t>Support</a:t>
            </a:r>
            <a:r>
              <a:rPr lang="en-US" sz="2400" dirty="0" smtClean="0"/>
              <a:t> - the cell wall provides mechanical strength and support. It also controls the direction of cell growth.​</a:t>
            </a:r>
          </a:p>
          <a:p>
            <a:pPr lvl="0"/>
            <a:r>
              <a:rPr lang="en-US" sz="2400" b="1" dirty="0" smtClean="0"/>
              <a:t>Withstand </a:t>
            </a:r>
            <a:r>
              <a:rPr lang="en-US" sz="2400" b="1" dirty="0" err="1" smtClean="0"/>
              <a:t>turgor</a:t>
            </a:r>
            <a:r>
              <a:rPr lang="en-US" sz="2400" b="1" dirty="0" smtClean="0"/>
              <a:t> pressure</a:t>
            </a:r>
            <a:r>
              <a:rPr lang="en-US" sz="2400" dirty="0" smtClean="0"/>
              <a:t> - </a:t>
            </a:r>
            <a:r>
              <a:rPr lang="en-US" sz="2400" dirty="0" err="1" smtClean="0"/>
              <a:t>turgor</a:t>
            </a:r>
            <a:r>
              <a:rPr lang="en-US" sz="2400" dirty="0" smtClean="0"/>
              <a:t> pressure is the force exerted against the cell wall as the contents of the cell push the plasma membrane against the cell wall. This pressure helps a plant to remain rigid and erect, but can also cause a cell to rupture.​</a:t>
            </a:r>
          </a:p>
          <a:p>
            <a:pPr lvl="0"/>
            <a:r>
              <a:rPr lang="en-US" sz="2400" b="1" dirty="0" smtClean="0"/>
              <a:t>Regulate growth</a:t>
            </a:r>
            <a:r>
              <a:rPr lang="en-US" sz="2400" dirty="0" smtClean="0"/>
              <a:t> - sends signals for the cell to enter the </a:t>
            </a:r>
            <a:r>
              <a:rPr lang="en-US" sz="2400" dirty="0" smtClean="0">
                <a:hlinkClick r:id="rId2"/>
              </a:rPr>
              <a:t>cell cycle</a:t>
            </a:r>
            <a:r>
              <a:rPr lang="en-US" sz="2400" dirty="0" smtClean="0"/>
              <a:t> in order to divide and grow.</a:t>
            </a:r>
          </a:p>
          <a:p>
            <a:pPr lvl="0"/>
            <a:r>
              <a:rPr lang="en-US" sz="2400" b="1" dirty="0" smtClean="0"/>
              <a:t>Regulate diffusion</a:t>
            </a:r>
            <a:r>
              <a:rPr lang="en-US" sz="2400" dirty="0" smtClean="0"/>
              <a:t> - the cell wall is porous allowing some substances, including </a:t>
            </a:r>
            <a:r>
              <a:rPr lang="en-US" sz="2400" dirty="0" smtClean="0">
                <a:hlinkClick r:id="rId3"/>
              </a:rPr>
              <a:t>proteins</a:t>
            </a:r>
            <a:r>
              <a:rPr lang="en-US" sz="2400" dirty="0" smtClean="0"/>
              <a:t>, to pass into the cell while keeping other substances out.​</a:t>
            </a:r>
          </a:p>
          <a:p>
            <a:pPr lvl="0"/>
            <a:r>
              <a:rPr lang="en-US" sz="2400" b="1" dirty="0" smtClean="0"/>
              <a:t>Communication</a:t>
            </a:r>
            <a:r>
              <a:rPr lang="en-US" sz="2400" dirty="0" smtClean="0"/>
              <a:t> - cells communicate with one another via </a:t>
            </a:r>
            <a:r>
              <a:rPr lang="en-US" sz="2400" dirty="0" err="1" smtClean="0"/>
              <a:t>plasmodesmata</a:t>
            </a:r>
            <a:r>
              <a:rPr lang="en-US" sz="2400" dirty="0" smtClean="0"/>
              <a:t> (pores or channels between plant cell walls that allow molecules and communication signals to pass between individual plant cells).​</a:t>
            </a:r>
          </a:p>
          <a:p>
            <a:pPr lvl="0"/>
            <a:r>
              <a:rPr lang="en-US" sz="2400" b="1" dirty="0" smtClean="0"/>
              <a:t>Protection</a:t>
            </a:r>
            <a:r>
              <a:rPr lang="en-US" sz="2400" dirty="0" smtClean="0"/>
              <a:t> - provides a barrier to protect against </a:t>
            </a:r>
            <a:r>
              <a:rPr lang="en-US" sz="2400" dirty="0" smtClean="0">
                <a:hlinkClick r:id="rId4"/>
              </a:rPr>
              <a:t>plant viruses</a:t>
            </a:r>
            <a:r>
              <a:rPr lang="en-US" sz="2400" dirty="0" smtClean="0"/>
              <a:t> and other pathogens. It also helps to prevent water loss.​</a:t>
            </a:r>
          </a:p>
          <a:p>
            <a:pPr lvl="0"/>
            <a:r>
              <a:rPr lang="en-US" sz="2400" b="1" dirty="0" smtClean="0"/>
              <a:t>Storage</a:t>
            </a:r>
            <a:r>
              <a:rPr lang="en-US" sz="2400" dirty="0" smtClean="0"/>
              <a:t> - stores carbohydrates for use in plant growth, especially in seeds.</a:t>
            </a:r>
          </a:p>
          <a:p>
            <a:pPr lvl="0"/>
            <a:endParaRPr lang="en-US" sz="2400" dirty="0" smtClean="0"/>
          </a:p>
          <a:p>
            <a:endParaRPr lang="en-US" sz="2400" b="1" dirty="0" smtClean="0">
              <a:latin typeface="Times New Roman" panose="02020603050405020304" pitchFamily="18" charset="0"/>
              <a:cs typeface="Times New Roman" panose="02020603050405020304" pitchFamily="18" charset="0"/>
            </a:endParaRPr>
          </a:p>
          <a:p>
            <a:pPr>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8290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218" y="235527"/>
            <a:ext cx="9956800" cy="1219199"/>
          </a:xfrm>
        </p:spPr>
        <p:txBody>
          <a:bodyPr>
            <a:normAutofit fontScale="90000"/>
          </a:bodyPr>
          <a:lstStyle/>
          <a:p>
            <a:r>
              <a:rPr lang="en-US" b="1" dirty="0" smtClean="0">
                <a:solidFill>
                  <a:schemeClr val="tx1"/>
                </a:solidFill>
              </a:rPr>
              <a:t>Cell Membrane/ </a:t>
            </a:r>
            <a:r>
              <a:rPr lang="en-US" b="1" dirty="0" err="1" smtClean="0">
                <a:solidFill>
                  <a:schemeClr val="tx1"/>
                </a:solidFill>
              </a:rPr>
              <a:t>Plasmalemma</a:t>
            </a:r>
            <a:r>
              <a:rPr lang="en-US" b="1" dirty="0" smtClean="0">
                <a:solidFill>
                  <a:schemeClr val="tx1"/>
                </a:solidFill>
              </a:rPr>
              <a:t> </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207818" y="734291"/>
            <a:ext cx="11485418" cy="5846618"/>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The cell membrane, also known as the </a:t>
            </a:r>
            <a:r>
              <a:rPr lang="en-US" u="sng" dirty="0" smtClean="0">
                <a:hlinkClick r:id="rId2" tooltip="plasma membrane"/>
              </a:rPr>
              <a:t>plasma membrane</a:t>
            </a:r>
            <a:r>
              <a:rPr lang="en-US" dirty="0" smtClean="0"/>
              <a:t>, is a double layer of lipids and proteins that surrounds a cell and separates the cytoplasm (the contents of the cell) from its surrounding environment. It is selectively permeable, which means that it only lets certain molecules enter and exit. It can also control the amount of some substances that go into or out of the cell. All cells have a cell membrane.</a:t>
            </a:r>
          </a:p>
          <a:p>
            <a:pPr fontAlgn="base"/>
            <a:r>
              <a:rPr lang="en-US" b="1" dirty="0" smtClean="0"/>
              <a:t>Structure of the Cell Membrane</a:t>
            </a:r>
          </a:p>
          <a:p>
            <a:r>
              <a:rPr lang="en-US" dirty="0" smtClean="0"/>
              <a:t>Phospholipids are a main component of the cell membrane. These are lipid molecules made up of a </a:t>
            </a:r>
            <a:r>
              <a:rPr lang="en-US" dirty="0" smtClean="0">
                <a:hlinkClick r:id="rId3" tooltip="phosphate group"/>
              </a:rPr>
              <a:t>phosphate group</a:t>
            </a:r>
            <a:r>
              <a:rPr lang="en-US" dirty="0" smtClean="0"/>
              <a:t> head and two fatty acid tails. The properties of </a:t>
            </a:r>
            <a:r>
              <a:rPr lang="en-US" dirty="0" err="1" smtClean="0"/>
              <a:t>phospholipid</a:t>
            </a:r>
            <a:r>
              <a:rPr lang="en-US" dirty="0" smtClean="0"/>
              <a:t> molecules allow them to spontaneously form a double-layered membrane</a:t>
            </a:r>
            <a:r>
              <a:rPr lang="en-US" dirty="0" smtClean="0"/>
              <a:t>.</a:t>
            </a:r>
            <a:r>
              <a:rPr lang="en-US" dirty="0" smtClean="0"/>
              <a:t> When in water or an aqueous solution, which includes the inside of the body, the hydrophilic heads of phospholipids will orient themselves to be on the outside, while the hydrophobic tails will be on the inside.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9382" y="166256"/>
            <a:ext cx="11610109" cy="6497780"/>
          </a:xfrm>
        </p:spPr>
        <p:style>
          <a:lnRef idx="1">
            <a:schemeClr val="accent5"/>
          </a:lnRef>
          <a:fillRef idx="2">
            <a:schemeClr val="accent5"/>
          </a:fillRef>
          <a:effectRef idx="1">
            <a:schemeClr val="accent5"/>
          </a:effectRef>
          <a:fontRef idx="minor">
            <a:schemeClr val="dk1"/>
          </a:fontRef>
        </p:style>
        <p:txBody>
          <a:bodyPr>
            <a:normAutofit/>
          </a:bodyPr>
          <a:lstStyle/>
          <a:p>
            <a:r>
              <a:rPr lang="en-US" sz="2800" dirty="0" smtClean="0"/>
              <a:t>The technical term for this double layer of phospholipids that forms the cell membrane is a </a:t>
            </a:r>
            <a:r>
              <a:rPr lang="en-US" sz="2800" dirty="0" err="1" smtClean="0"/>
              <a:t>phospholipid</a:t>
            </a:r>
            <a:r>
              <a:rPr lang="en-US" sz="2800" dirty="0" smtClean="0"/>
              <a:t> </a:t>
            </a:r>
            <a:r>
              <a:rPr lang="en-US" sz="2800" dirty="0" err="1" smtClean="0"/>
              <a:t>bilayer</a:t>
            </a:r>
            <a:r>
              <a:rPr lang="en-US" sz="2800" dirty="0" smtClean="0"/>
              <a:t>. Eukaryotic cells, which make up the bodies of all organisms except for bacteria and </a:t>
            </a:r>
            <a:r>
              <a:rPr lang="en-US" sz="2800" dirty="0" err="1" smtClean="0"/>
              <a:t>archaea</a:t>
            </a:r>
            <a:r>
              <a:rPr lang="en-US" sz="2800" dirty="0" smtClean="0"/>
              <a:t>, also have a nucleus that is surrounded by a </a:t>
            </a:r>
            <a:r>
              <a:rPr lang="en-US" sz="2800" dirty="0" err="1" smtClean="0"/>
              <a:t>phospholipid</a:t>
            </a:r>
            <a:r>
              <a:rPr lang="en-US" sz="2800" dirty="0" smtClean="0"/>
              <a:t> </a:t>
            </a:r>
            <a:r>
              <a:rPr lang="en-US" sz="2800" dirty="0" err="1" smtClean="0"/>
              <a:t>bilayer</a:t>
            </a:r>
            <a:r>
              <a:rPr lang="en-US" sz="2800" dirty="0" smtClean="0"/>
              <a:t> membrane.</a:t>
            </a:r>
          </a:p>
          <a:p>
            <a:endParaRPr lang="en-US" sz="2800" dirty="0">
              <a:latin typeface="Times New Roman" pitchFamily="18" charset="0"/>
              <a:cs typeface="Times New Roman" pitchFamily="18" charset="0"/>
            </a:endParaRPr>
          </a:p>
        </p:txBody>
      </p:sp>
      <p:pic>
        <p:nvPicPr>
          <p:cNvPr id="7" name="Picture 6" descr="https://www.shmoop.com/images/biology/biobook_cells_14a.png"/>
          <p:cNvPicPr/>
          <p:nvPr/>
        </p:nvPicPr>
        <p:blipFill>
          <a:blip r:embed="rId2"/>
          <a:srcRect/>
          <a:stretch>
            <a:fillRect/>
          </a:stretch>
        </p:blipFill>
        <p:spPr bwMode="auto">
          <a:xfrm>
            <a:off x="2673927" y="2341418"/>
            <a:ext cx="7148946" cy="400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66255" y="193964"/>
            <a:ext cx="11665527" cy="6456217"/>
          </a:xfrm>
        </p:spPr>
        <p:style>
          <a:lnRef idx="1">
            <a:schemeClr val="accent5"/>
          </a:lnRef>
          <a:fillRef idx="2">
            <a:schemeClr val="accent5"/>
          </a:fillRef>
          <a:effectRef idx="1">
            <a:schemeClr val="accent5"/>
          </a:effectRef>
          <a:fontRef idx="minor">
            <a:schemeClr val="dk1"/>
          </a:fontRef>
        </p:style>
        <p:txBody>
          <a:bodyPr>
            <a:normAutofit/>
          </a:bodyPr>
          <a:lstStyle/>
          <a:p>
            <a:pPr fontAlgn="base"/>
            <a:r>
              <a:rPr lang="en-US" dirty="0" smtClean="0"/>
              <a:t>In addition, the cell membrane contains </a:t>
            </a:r>
            <a:r>
              <a:rPr lang="en-US" dirty="0" err="1" smtClean="0"/>
              <a:t>glycolipids</a:t>
            </a:r>
            <a:r>
              <a:rPr lang="en-US" dirty="0" smtClean="0"/>
              <a:t> and sterols. One important sterol is cholesterol, which regulates the fluidity of the cell membrane in animal cells. When there is less cholesterol, membranes become more fluid, but also more permeable to molecules. The amount of cholesterol in the membrane helps maintain its permeability so that the right amount of molecules can enter the cell at a time, not too many or too few.</a:t>
            </a:r>
          </a:p>
          <a:p>
            <a:pPr fontAlgn="base"/>
            <a:r>
              <a:rPr lang="en-US" dirty="0" smtClean="0"/>
              <a:t>The cell membrane also contains many different proteins. Proteins make up about half of the cell membrane. Many of these proteins are </a:t>
            </a:r>
            <a:r>
              <a:rPr lang="en-US" dirty="0" err="1" smtClean="0"/>
              <a:t>transmembrane</a:t>
            </a:r>
            <a:r>
              <a:rPr lang="en-US" dirty="0" smtClean="0"/>
              <a:t> proteins, which are embedded in the membrane but stick out on both sides. Some of these proteins are receptors which bind to signal molecules, while others are ion channels which are the only means of allowing ions into or out of the cell. Scientists use the </a:t>
            </a:r>
            <a:r>
              <a:rPr lang="en-US" u="sng" dirty="0" smtClean="0">
                <a:hlinkClick r:id="rId2" tooltip="fluid mosaic model"/>
              </a:rPr>
              <a:t>fluid mosaic model</a:t>
            </a:r>
            <a:r>
              <a:rPr lang="en-US" dirty="0" smtClean="0"/>
              <a:t> to describe the structure of the cell membrane. The cell membrane has a fluid consistency due to being made up in large part of phospholipids, and because of this, proteins move freely across its surface. The multitude of different proteins and lipids in the cell membrane give it the look of a mosaic.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ww.shmoop.com/images/biology/biobook_cells_16.png"/>
          <p:cNvPicPr/>
          <p:nvPr/>
        </p:nvPicPr>
        <p:blipFill>
          <a:blip r:embed="rId2"/>
          <a:srcRect/>
          <a:stretch>
            <a:fillRect/>
          </a:stretch>
        </p:blipFill>
        <p:spPr bwMode="auto">
          <a:xfrm>
            <a:off x="1011383" y="651163"/>
            <a:ext cx="10030690" cy="552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274</TotalTime>
  <Words>371</Words>
  <Application>Microsoft Office PowerPoint</Application>
  <PresentationFormat>Custom</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Slide 1</vt:lpstr>
      <vt:lpstr>            Cell wall </vt:lpstr>
      <vt:lpstr>PLANT CELL WALL STRUCTURE  </vt:lpstr>
      <vt:lpstr>   </vt:lpstr>
      <vt:lpstr>   </vt:lpstr>
      <vt:lpstr>Cell Membrane/ Plasmalemma   </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Account Of Funaria</dc:title>
  <dc:creator>Madia</dc:creator>
  <cp:lastModifiedBy>User</cp:lastModifiedBy>
  <cp:revision>28</cp:revision>
  <dcterms:created xsi:type="dcterms:W3CDTF">2020-04-24T10:51:37Z</dcterms:created>
  <dcterms:modified xsi:type="dcterms:W3CDTF">2020-08-07T02:56:51Z</dcterms:modified>
</cp:coreProperties>
</file>