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6" r:id="rId3"/>
    <p:sldId id="269" r:id="rId4"/>
    <p:sldId id="270" r:id="rId5"/>
    <p:sldId id="268" r:id="rId6"/>
    <p:sldId id="271" r:id="rId7"/>
    <p:sldId id="272" r:id="rId8"/>
    <p:sldId id="273" r:id="rId9"/>
    <p:sldId id="274" r:id="rId10"/>
    <p:sldId id="277" r:id="rId11"/>
    <p:sldId id="27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941" autoAdjust="0"/>
    <p:restoredTop sz="94624" autoAdjust="0"/>
  </p:normalViewPr>
  <p:slideViewPr>
    <p:cSldViewPr>
      <p:cViewPr varScale="1">
        <p:scale>
          <a:sx n="69" d="100"/>
          <a:sy n="69" d="100"/>
        </p:scale>
        <p:origin x="-132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6EE065-E9F2-48BE-B058-9303CED94C10}" type="datetimeFigureOut">
              <a:rPr lang="en-US" smtClean="0"/>
              <a:pPr/>
              <a:t>6/15/2020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7FBDDA-3777-4D4C-B27F-946C7B1BCA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DEAA2D9-B23D-43C9-BDD5-E2890700189C}" type="datetimeFigureOut">
              <a:rPr lang="en-US" smtClean="0"/>
              <a:pPr/>
              <a:t>6/15/2020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EE75294-4048-4D08-8DD9-228BC4F274C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EAA2D9-B23D-43C9-BDD5-E2890700189C}" type="datetimeFigureOut">
              <a:rPr lang="en-US" smtClean="0"/>
              <a:pPr/>
              <a:t>6/15/2020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E75294-4048-4D08-8DD9-228BC4F274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EAA2D9-B23D-43C9-BDD5-E2890700189C}" type="datetimeFigureOut">
              <a:rPr lang="en-US" smtClean="0"/>
              <a:pPr/>
              <a:t>6/15/2020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E75294-4048-4D08-8DD9-228BC4F274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EAA2D9-B23D-43C9-BDD5-E2890700189C}" type="datetimeFigureOut">
              <a:rPr lang="en-US" smtClean="0"/>
              <a:pPr/>
              <a:t>6/15/2020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E75294-4048-4D08-8DD9-228BC4F274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DEAA2D9-B23D-43C9-BDD5-E2890700189C}" type="datetimeFigureOut">
              <a:rPr lang="en-US" smtClean="0"/>
              <a:pPr/>
              <a:t>6/15/2020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E75294-4048-4D08-8DD9-228BC4F274C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EAA2D9-B23D-43C9-BDD5-E2890700189C}" type="datetimeFigureOut">
              <a:rPr lang="en-US" smtClean="0"/>
              <a:pPr/>
              <a:t>6/15/2020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E75294-4048-4D08-8DD9-228BC4F274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DEAA2D9-B23D-43C9-BDD5-E2890700189C}" type="datetimeFigureOut">
              <a:rPr lang="en-US" smtClean="0"/>
              <a:pPr/>
              <a:t>6/15/2020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EE75294-4048-4D08-8DD9-228BC4F274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DEAA2D9-B23D-43C9-BDD5-E2890700189C}" type="datetimeFigureOut">
              <a:rPr lang="en-US" smtClean="0"/>
              <a:pPr/>
              <a:t>6/15/2020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EE75294-4048-4D08-8DD9-228BC4F274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DEAA2D9-B23D-43C9-BDD5-E2890700189C}" type="datetimeFigureOut">
              <a:rPr lang="en-US" smtClean="0"/>
              <a:pPr/>
              <a:t>6/15/2020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EE75294-4048-4D08-8DD9-228BC4F274C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EAA2D9-B23D-43C9-BDD5-E2890700189C}" type="datetimeFigureOut">
              <a:rPr lang="en-US" smtClean="0"/>
              <a:pPr/>
              <a:t>6/15/2020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E75294-4048-4D08-8DD9-228BC4F274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DEAA2D9-B23D-43C9-BDD5-E2890700189C}" type="datetimeFigureOut">
              <a:rPr lang="en-US" smtClean="0"/>
              <a:pPr/>
              <a:t>6/15/2020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E75294-4048-4D08-8DD9-228BC4F274C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DEAA2D9-B23D-43C9-BDD5-E2890700189C}" type="datetimeFigureOut">
              <a:rPr lang="en-US" smtClean="0"/>
              <a:pPr/>
              <a:t>6/15/2020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EE75294-4048-4D08-8DD9-228BC4F274C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609600"/>
            <a:ext cx="8305800" cy="5105400"/>
          </a:xfrm>
        </p:spPr>
        <p:txBody>
          <a:bodyPr/>
          <a:lstStyle/>
          <a:p>
            <a:pPr marL="109728" algn="ctr"/>
            <a:r>
              <a:rPr lang="en-US" b="1" dirty="0" smtClean="0">
                <a:latin typeface="Times New Roman" pitchFamily="18" charset="0"/>
                <a:cs typeface="Times New Roman" pitchFamily="18" charset="0"/>
              </a:rPr>
              <a:t>Unit </a:t>
            </a:r>
            <a:r>
              <a:rPr lang="en-US" b="1" dirty="0" smtClean="0">
                <a:latin typeface="Times New Roman" pitchFamily="18" charset="0"/>
                <a:cs typeface="Times New Roman" pitchFamily="18" charset="0"/>
              </a:rPr>
              <a:t>1: Biology Introduction</a:t>
            </a:r>
            <a:endParaRPr lang="en-US" b="1" dirty="0" smtClean="0">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Topic: Impact of Biology on Society</a:t>
            </a:r>
            <a:endParaRPr lang="en-US" b="1" dirty="0" smtClean="0">
              <a:latin typeface="Times New Roman" pitchFamily="18" charset="0"/>
              <a:cs typeface="Times New Roman" pitchFamily="18" charset="0"/>
            </a:endParaRPr>
          </a:p>
          <a:p>
            <a:pPr algn="ctr"/>
            <a:r>
              <a:rPr lang="en-US" b="1" dirty="0" err="1" smtClean="0">
                <a:latin typeface="Times New Roman" pitchFamily="18" charset="0"/>
                <a:cs typeface="Times New Roman" pitchFamily="18" charset="0"/>
              </a:rPr>
              <a:t>B.Ed</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Hons</a:t>
            </a:r>
            <a:r>
              <a:rPr lang="en-US" b="1" dirty="0" smtClean="0">
                <a:latin typeface="Times New Roman" pitchFamily="18" charset="0"/>
                <a:cs typeface="Times New Roman" pitchFamily="18" charset="0"/>
              </a:rPr>
              <a:t>) Secondary</a:t>
            </a:r>
          </a:p>
          <a:p>
            <a:pPr marL="109728" algn="ctr"/>
            <a:r>
              <a:rPr lang="en-US" b="1" dirty="0" smtClean="0">
                <a:latin typeface="Times New Roman" pitchFamily="18" charset="0"/>
                <a:cs typeface="Times New Roman" pitchFamily="18" charset="0"/>
              </a:rPr>
              <a:t>Semester: </a:t>
            </a:r>
            <a:r>
              <a:rPr lang="en-US" b="1" dirty="0" smtClean="0">
                <a:latin typeface="Times New Roman" pitchFamily="18" charset="0"/>
                <a:cs typeface="Times New Roman" pitchFamily="18" charset="0"/>
              </a:rPr>
              <a:t>I</a:t>
            </a:r>
            <a:endParaRPr lang="en-US" b="1" dirty="0" smtClean="0">
              <a:latin typeface="Times New Roman" pitchFamily="18" charset="0"/>
              <a:cs typeface="Times New Roman" pitchFamily="18" charset="0"/>
            </a:endParaRPr>
          </a:p>
          <a:p>
            <a:pPr marL="109728" algn="ctr"/>
            <a:r>
              <a:rPr lang="en-US" b="1" dirty="0" smtClean="0">
                <a:latin typeface="Times New Roman" pitchFamily="18" charset="0"/>
                <a:cs typeface="Times New Roman" pitchFamily="18" charset="0"/>
              </a:rPr>
              <a:t>                 Subject: Biology </a:t>
            </a:r>
            <a:r>
              <a:rPr lang="en-US" b="1" dirty="0" smtClean="0">
                <a:latin typeface="Times New Roman" pitchFamily="18" charset="0"/>
                <a:cs typeface="Times New Roman" pitchFamily="18" charset="0"/>
              </a:rPr>
              <a:t>I </a:t>
            </a:r>
            <a:r>
              <a:rPr lang="en-US" b="1" dirty="0" smtClean="0">
                <a:latin typeface="Times New Roman" pitchFamily="18" charset="0"/>
                <a:cs typeface="Times New Roman" pitchFamily="18" charset="0"/>
              </a:rPr>
              <a:t>(Minor)</a:t>
            </a:r>
          </a:p>
          <a:p>
            <a:pPr marL="109728" algn="ctr"/>
            <a:r>
              <a:rPr lang="en-US" b="1" dirty="0" smtClean="0">
                <a:latin typeface="Times New Roman" pitchFamily="18" charset="0"/>
                <a:cs typeface="Times New Roman" pitchFamily="18" charset="0"/>
              </a:rPr>
              <a:t>Course Title: </a:t>
            </a:r>
            <a:r>
              <a:rPr lang="en-US" b="1" dirty="0" smtClean="0">
                <a:latin typeface="Times New Roman" pitchFamily="18" charset="0"/>
                <a:cs typeface="Times New Roman" pitchFamily="18" charset="0"/>
              </a:rPr>
              <a:t>General Biology</a:t>
            </a:r>
            <a:endParaRPr lang="en-US" b="1" dirty="0" smtClean="0">
              <a:latin typeface="Times New Roman" pitchFamily="18" charset="0"/>
              <a:cs typeface="Times New Roman" pitchFamily="18" charset="0"/>
            </a:endParaRPr>
          </a:p>
          <a:p>
            <a:pPr marL="109728" algn="ctr"/>
            <a:r>
              <a:rPr lang="en-US" b="1" dirty="0" smtClean="0">
                <a:latin typeface="Times New Roman" pitchFamily="18" charset="0"/>
                <a:cs typeface="Times New Roman" pitchFamily="18" charset="0"/>
              </a:rPr>
              <a:t>            Represented By: Ms Sidra </a:t>
            </a:r>
            <a:r>
              <a:rPr lang="en-US" b="1" dirty="0" err="1" smtClean="0">
                <a:latin typeface="Times New Roman" pitchFamily="18" charset="0"/>
                <a:cs typeface="Times New Roman" pitchFamily="18" charset="0"/>
              </a:rPr>
              <a:t>Younis</a:t>
            </a:r>
            <a:endParaRPr lang="en-US" b="1" dirty="0" smtClean="0">
              <a:latin typeface="Times New Roman" pitchFamily="18" charset="0"/>
              <a:cs typeface="Times New Roman" pitchFamily="18" charset="0"/>
            </a:endParaRPr>
          </a:p>
          <a:p>
            <a:pPr marL="109728" algn="ctr"/>
            <a:r>
              <a:rPr lang="en-US" b="1" dirty="0" smtClean="0">
                <a:latin typeface="Times New Roman" pitchFamily="18" charset="0"/>
                <a:cs typeface="Times New Roman" pitchFamily="18" charset="0"/>
              </a:rPr>
              <a:t>Department of Education (Planning and Development) </a:t>
            </a:r>
          </a:p>
          <a:p>
            <a:pPr marL="109728" algn="ctr"/>
            <a:r>
              <a:rPr lang="en-US" b="1" dirty="0" smtClean="0">
                <a:latin typeface="Times New Roman" pitchFamily="18" charset="0"/>
                <a:cs typeface="Times New Roman" pitchFamily="18" charset="0"/>
              </a:rPr>
              <a:t> Lahore College for Women University, Lahore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r>
              <a:rPr lang="en-US" b="1" dirty="0" smtClean="0"/>
              <a:t>Cont….</a:t>
            </a:r>
            <a:r>
              <a:rPr lang="en-US" b="1" dirty="0" smtClean="0"/>
              <a:t/>
            </a:r>
            <a:br>
              <a:rPr lang="en-US" b="1" dirty="0" smtClean="0"/>
            </a:br>
            <a:endParaRPr lang="en-US" dirty="0"/>
          </a:p>
        </p:txBody>
      </p:sp>
      <p:sp>
        <p:nvSpPr>
          <p:cNvPr id="3" name="Content Placeholder 2"/>
          <p:cNvSpPr>
            <a:spLocks noGrp="1"/>
          </p:cNvSpPr>
          <p:nvPr>
            <p:ph idx="1"/>
          </p:nvPr>
        </p:nvSpPr>
        <p:spPr>
          <a:xfrm>
            <a:off x="990600" y="533400"/>
            <a:ext cx="7924800" cy="6172200"/>
          </a:xfrm>
        </p:spPr>
        <p:txBody>
          <a:bodyPr>
            <a:normAutofit fontScale="70000" lnSpcReduction="20000"/>
          </a:bodyPr>
          <a:lstStyle/>
          <a:p>
            <a:r>
              <a:rPr lang="en-US" dirty="0" smtClean="0">
                <a:latin typeface="Times New Roman" pitchFamily="18" charset="0"/>
                <a:cs typeface="Times New Roman" pitchFamily="18" charset="0"/>
              </a:rPr>
              <a:t>Through his experiments, Mendel was able to establish that genetic factors are passed from parents to offspring and remain unchanged in the offspring so that they can be passed on again to the next generation. Although his work was done before the discovery of DNA and chromosomes, the genetic principles of dominance, segregation, and independent assortment that Mendel originally defined are still used to this day.</a:t>
            </a:r>
          </a:p>
          <a:p>
            <a:r>
              <a:rPr lang="en-US" b="1" dirty="0" smtClean="0">
                <a:latin typeface="Times New Roman" pitchFamily="18" charset="0"/>
                <a:cs typeface="Times New Roman" pitchFamily="18" charset="0"/>
              </a:rPr>
              <a:t>Evolving the theory of natural selection</a:t>
            </a:r>
          </a:p>
          <a:p>
            <a:r>
              <a:rPr lang="en-US" dirty="0" smtClean="0">
                <a:latin typeface="Times New Roman" pitchFamily="18" charset="0"/>
                <a:cs typeface="Times New Roman" pitchFamily="18" charset="0"/>
              </a:rPr>
              <a:t>Charles Darwin’s study of giant tortoises and finches on the Galapagos Islands led to his famous theory of natural selection (also known as “survival of the fittest”), which he published in his 1859 book titled </a:t>
            </a:r>
            <a:r>
              <a:rPr lang="en-US" i="1" dirty="0" smtClean="0">
                <a:latin typeface="Times New Roman" pitchFamily="18" charset="0"/>
                <a:cs typeface="Times New Roman" pitchFamily="18" charset="0"/>
              </a:rPr>
              <a:t>On the Origin of Species.</a:t>
            </a:r>
            <a:r>
              <a:rPr lang="en-US" dirty="0" smtClean="0">
                <a:latin typeface="Times New Roman" pitchFamily="18" charset="0"/>
                <a:cs typeface="Times New Roman" pitchFamily="18" charset="0"/>
              </a:rPr>
              <a:t> The main point of Darwin’s theory is that organisms with traits that are better suited to the conditions in which they live are more likely to survive and reproduce, passing on their traits to future generations.</a:t>
            </a:r>
          </a:p>
          <a:p>
            <a:r>
              <a:rPr lang="en-US" dirty="0" smtClean="0">
                <a:latin typeface="Times New Roman" pitchFamily="18" charset="0"/>
                <a:cs typeface="Times New Roman" pitchFamily="18" charset="0"/>
              </a:rPr>
              <a:t>These better-suited variations tend to thrive in the given area, whereas less-suited variations of the same species either don’t do as well or just die off. Thus, over time, the traits seen in a population of organisms in a given area can change. The importance of Darwin’s theory of natural selection can be seen today in the evolution of antibiotic-resistant strains of bacteria.</a:t>
            </a:r>
          </a:p>
          <a:p>
            <a:endParaRPr lang="en-US" dirty="0" smtClean="0">
              <a:latin typeface="Times New Roman" pitchFamily="18" charset="0"/>
              <a:cs typeface="Times New Roman" pitchFamily="18" charset="0"/>
            </a:endParaRPr>
          </a:p>
          <a:p>
            <a:pPr>
              <a:buNone/>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pPr algn="ctr"/>
            <a:r>
              <a:rPr lang="en-US" b="1" dirty="0" smtClean="0"/>
              <a:t>Conclusion</a:t>
            </a:r>
            <a:r>
              <a:rPr lang="en-US" b="1" dirty="0" smtClean="0"/>
              <a:t/>
            </a:r>
            <a:br>
              <a:rPr lang="en-US" b="1" dirty="0" smtClean="0"/>
            </a:br>
            <a:endParaRPr lang="en-US" dirty="0"/>
          </a:p>
        </p:txBody>
      </p:sp>
      <p:sp>
        <p:nvSpPr>
          <p:cNvPr id="3" name="Content Placeholder 2"/>
          <p:cNvSpPr>
            <a:spLocks noGrp="1"/>
          </p:cNvSpPr>
          <p:nvPr>
            <p:ph idx="1"/>
          </p:nvPr>
        </p:nvSpPr>
        <p:spPr>
          <a:xfrm>
            <a:off x="914400" y="304800"/>
            <a:ext cx="8001000" cy="6400800"/>
          </a:xfrm>
        </p:spPr>
        <p:txBody>
          <a:bodyPr>
            <a:normAutofit fontScale="62500" lnSpcReduction="20000"/>
          </a:bodyPr>
          <a:lstStyle/>
          <a:p>
            <a:endParaRPr lang="en-US" dirty="0" smtClean="0">
              <a:latin typeface="Times New Roman" pitchFamily="18" charset="0"/>
              <a:cs typeface="Times New Roman" pitchFamily="18" charset="0"/>
            </a:endParaRPr>
          </a:p>
          <a:p>
            <a:pPr fontAlgn="t"/>
            <a:r>
              <a:rPr lang="en-US" dirty="0" smtClean="0">
                <a:latin typeface="Times New Roman" pitchFamily="18" charset="0"/>
                <a:cs typeface="Times New Roman" pitchFamily="18" charset="0"/>
              </a:rPr>
              <a:t>Biology is important because it allows people to understand the diversity of life forms and their conservation and exploitation. Through various biological disciplines, people obtain knowledge about life and living organisms, including the origin, growth, evolution, structure, distribution and function of these organisms.</a:t>
            </a:r>
          </a:p>
          <a:p>
            <a:r>
              <a:rPr lang="en-US" dirty="0" smtClean="0">
                <a:latin typeface="Times New Roman" pitchFamily="18" charset="0"/>
                <a:cs typeface="Times New Roman" pitchFamily="18" charset="0"/>
              </a:rPr>
              <a:t>Biology </a:t>
            </a:r>
            <a:r>
              <a:rPr lang="en-US" dirty="0" smtClean="0">
                <a:latin typeface="Times New Roman" pitchFamily="18" charset="0"/>
                <a:cs typeface="Times New Roman" pitchFamily="18" charset="0"/>
              </a:rPr>
              <a:t>implies an essential responsibility for the welfare and protection of all living species. It studies all living beings and how organisms interact in the biosphere. This is essential because it enables people to know the behavior and functions of each population that interacts with individuals from other populations or communities. Biologists discover how the specific aspects of the biosphere affect and benefit from the behaviors of a particular population</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Biology also studies the origin of diseases and plagues, such as infections, pathologies of animals and damage to plants and trees. Biology encompasses the study of the functions of living beings, enhancement of useful species, factors that cause illnesses, discovery and production of medicines and sustainable use of natural resources. </a:t>
            </a:r>
          </a:p>
          <a:p>
            <a:r>
              <a:rPr lang="en-US" dirty="0" smtClean="0">
                <a:latin typeface="Times New Roman" pitchFamily="18" charset="0"/>
                <a:cs typeface="Times New Roman" pitchFamily="18" charset="0"/>
              </a:rPr>
              <a:t>Through biotechnology, biologists find efficient ways to produce food and other supplies for people. They investigate the processes involved in producing various nutritional substances.</a:t>
            </a:r>
          </a:p>
          <a:p>
            <a:r>
              <a:rPr lang="en-US" dirty="0" smtClean="0">
                <a:latin typeface="Times New Roman" pitchFamily="18" charset="0"/>
                <a:cs typeface="Times New Roman" pitchFamily="18" charset="0"/>
              </a:rPr>
              <a:t>Furthermore, biologists investigate environmental factors surrounding living beings and seek effective methods to grasp the variations of the environment that threaten the existence of living organisms on Earth</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pPr algn="ctr"/>
            <a:r>
              <a:rPr lang="en-US" b="1" dirty="0" smtClean="0">
                <a:latin typeface="Times New Roman" pitchFamily="18" charset="0"/>
                <a:cs typeface="Times New Roman" pitchFamily="18" charset="0"/>
              </a:rPr>
              <a:t>BIOLOGY AND SOCIETY</a:t>
            </a:r>
            <a:r>
              <a:rPr lang="en-US" b="1" dirty="0" smtClean="0"/>
              <a:t/>
            </a:r>
            <a:br>
              <a:rPr lang="en-US" b="1" dirty="0" smtClean="0"/>
            </a:br>
            <a:endParaRPr lang="en-US" dirty="0"/>
          </a:p>
        </p:txBody>
      </p:sp>
      <p:sp>
        <p:nvSpPr>
          <p:cNvPr id="3" name="Content Placeholder 2"/>
          <p:cNvSpPr>
            <a:spLocks noGrp="1"/>
          </p:cNvSpPr>
          <p:nvPr>
            <p:ph idx="1"/>
          </p:nvPr>
        </p:nvSpPr>
        <p:spPr>
          <a:xfrm>
            <a:off x="1066800" y="685800"/>
            <a:ext cx="7924800" cy="5943600"/>
          </a:xfrm>
        </p:spPr>
        <p:txBody>
          <a:bodyPr>
            <a:normAutofit fontScale="62500" lnSpcReduction="20000"/>
          </a:bodyPr>
          <a:lstStyle/>
          <a:p>
            <a:pPr fontAlgn="t"/>
            <a:r>
              <a:rPr lang="en-US" dirty="0" smtClean="0">
                <a:latin typeface="Times New Roman" pitchFamily="18" charset="0"/>
                <a:cs typeface="Times New Roman" pitchFamily="18" charset="0"/>
              </a:rPr>
              <a:t>Biology, which is the study of life, is essential to human society because it gives an understanding of how life is formed and how it works, changes and responds to environmental influences. It influences human health, reproduction, quality of life, nutrition and almost every aspect of human’s everyday life. </a:t>
            </a:r>
          </a:p>
          <a:p>
            <a:pPr fontAlgn="t"/>
            <a:r>
              <a:rPr lang="en-US" dirty="0" smtClean="0">
                <a:latin typeface="Times New Roman" pitchFamily="18" charset="0"/>
                <a:cs typeface="Times New Roman" pitchFamily="18" charset="0"/>
              </a:rPr>
              <a:t>Biology explains the very existence of any form of life, from the unicellular to the most developed organisms of all – the human being. The different sub-disciplines of biology refer to human health, as they provide knowledge of human anatomy, study the physical and chemical processes involved and explore how it functions. Biology also studies the origin of diseases, such as the causes of cancer, infections, functional problems, and it contrives treatments</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Biology affects the discovery and production of medicines. It is important for human reproduction because it explains the process and finds methods of resolving reproduction problems. </a:t>
            </a:r>
            <a:endParaRPr lang="en-US" dirty="0" smtClean="0">
              <a:latin typeface="Times New Roman" pitchFamily="18" charset="0"/>
              <a:cs typeface="Times New Roman" pitchFamily="18" charset="0"/>
            </a:endParaRPr>
          </a:p>
          <a:p>
            <a:pPr fontAlgn="t"/>
            <a:r>
              <a:rPr lang="en-US" dirty="0" smtClean="0">
                <a:latin typeface="Times New Roman" pitchFamily="18" charset="0"/>
                <a:cs typeface="Times New Roman" pitchFamily="18" charset="0"/>
              </a:rPr>
              <a:t>Biology </a:t>
            </a:r>
            <a:r>
              <a:rPr lang="en-US" dirty="0" smtClean="0">
                <a:latin typeface="Times New Roman" pitchFamily="18" charset="0"/>
                <a:cs typeface="Times New Roman" pitchFamily="18" charset="0"/>
              </a:rPr>
              <a:t>is essential for the development and enhancement of useful traits in the human species. It also selects new agricultural breeds and plants that improve the nutritional value of food. Biology also investigates the environmental factors that threaten human existence.</a:t>
            </a:r>
          </a:p>
          <a:p>
            <a:pPr fontAlgn="t"/>
            <a:r>
              <a:rPr lang="en-US" dirty="0" smtClean="0">
                <a:latin typeface="Times New Roman" pitchFamily="18" charset="0"/>
                <a:cs typeface="Times New Roman" pitchFamily="18" charset="0"/>
              </a:rPr>
              <a:t>Biology can aid in the prevention or cure of diseases, and adds tools for managing the environment. It leads to knowledge that helps prolong life and improve its quality.</a:t>
            </a:r>
          </a:p>
          <a:p>
            <a:pPr fontAlgn="t"/>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r>
              <a:rPr lang="en-US" b="1" dirty="0" smtClean="0"/>
              <a:t>Cont….</a:t>
            </a:r>
            <a:r>
              <a:rPr lang="en-US" b="1" dirty="0" smtClean="0"/>
              <a:t/>
            </a:r>
            <a:br>
              <a:rPr lang="en-US" b="1" dirty="0" smtClean="0"/>
            </a:br>
            <a:endParaRPr lang="en-US" dirty="0"/>
          </a:p>
        </p:txBody>
      </p:sp>
      <p:sp>
        <p:nvSpPr>
          <p:cNvPr id="3" name="Content Placeholder 2"/>
          <p:cNvSpPr>
            <a:spLocks noGrp="1"/>
          </p:cNvSpPr>
          <p:nvPr>
            <p:ph idx="1"/>
          </p:nvPr>
        </p:nvSpPr>
        <p:spPr>
          <a:xfrm>
            <a:off x="1066800" y="609600"/>
            <a:ext cx="7866888" cy="5943600"/>
          </a:xfrm>
        </p:spPr>
        <p:txBody>
          <a:bodyPr>
            <a:normAutofit fontScale="62500" lnSpcReduction="20000"/>
          </a:bodyPr>
          <a:lstStyle/>
          <a:p>
            <a:pPr>
              <a:buNone/>
            </a:pPr>
            <a:r>
              <a:rPr lang="en-US" dirty="0" smtClean="0">
                <a:latin typeface="Times New Roman" pitchFamily="18" charset="0"/>
                <a:cs typeface="Times New Roman" pitchFamily="18" charset="0"/>
              </a:rPr>
              <a:t>Following is a rundown of ten important ways that biology </a:t>
            </a:r>
            <a:r>
              <a:rPr lang="en-US" dirty="0" smtClean="0">
                <a:latin typeface="Times New Roman" pitchFamily="18" charset="0"/>
                <a:cs typeface="Times New Roman" pitchFamily="18" charset="0"/>
              </a:rPr>
              <a:t>affects life</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Keeping you </a:t>
            </a:r>
            <a:r>
              <a:rPr lang="en-US" b="1" dirty="0" smtClean="0">
                <a:latin typeface="Times New Roman" pitchFamily="18" charset="0"/>
                <a:cs typeface="Times New Roman" pitchFamily="18" charset="0"/>
              </a:rPr>
              <a:t>fed:</a:t>
            </a: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First off, if plants didn’t produce their own food, you wouldn’t have anything to eat — period. So you can thank the process of photosynthesis the next time you sit down to eat.</a:t>
            </a:r>
          </a:p>
          <a:p>
            <a:r>
              <a:rPr lang="en-US" dirty="0" smtClean="0">
                <a:latin typeface="Times New Roman" pitchFamily="18" charset="0"/>
                <a:cs typeface="Times New Roman" pitchFamily="18" charset="0"/>
              </a:rPr>
              <a:t>Just consider a slice of cheese pizza: You use grains from wheat plants to make flour for the crust, fruits from tomato plants for the sauce, and milk from a cow to make the cheese. The cow is not a plant, but how does it make milk? With the food molecules it gets from eating plants, of course. Everything you eat, no matter how complicated, can be traced back to the food makers such as plants. Without the raw material they provide, nothing else could live on planet Earth.</a:t>
            </a:r>
          </a:p>
          <a:p>
            <a:r>
              <a:rPr lang="en-US" b="1" dirty="0" smtClean="0">
                <a:latin typeface="Times New Roman" pitchFamily="18" charset="0"/>
                <a:cs typeface="Times New Roman" pitchFamily="18" charset="0"/>
              </a:rPr>
              <a:t>Putting microbial enzymes to </a:t>
            </a:r>
            <a:r>
              <a:rPr lang="en-US" b="1" dirty="0" smtClean="0">
                <a:latin typeface="Times New Roman" pitchFamily="18" charset="0"/>
                <a:cs typeface="Times New Roman" pitchFamily="18" charset="0"/>
              </a:rPr>
              <a:t>work:</a:t>
            </a: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Microbes aren’t just for making foods; they have a wide variety of industrial applications too. Manufacturers put bacterial enzymes in laundry detergent to help break down greasy stains and in meat tenderizers to help break down proteins in meats. If you take vitamin C, chances are that vitamin was produced by a fungus. If you drink a protein shake regularly, the amino acids in that shake probably also came from bacteria. So you see, not all microbes are to be feared. Some of them actually improve your life by simplifying tasks and keeping you healthy.</a:t>
            </a:r>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r>
              <a:rPr lang="en-US" b="1" dirty="0" smtClean="0"/>
              <a:t>Cont….</a:t>
            </a:r>
            <a:r>
              <a:rPr lang="en-US" b="1" dirty="0" smtClean="0"/>
              <a:t/>
            </a:r>
            <a:br>
              <a:rPr lang="en-US" b="1" dirty="0" smtClean="0"/>
            </a:br>
            <a:endParaRPr lang="en-US" dirty="0"/>
          </a:p>
        </p:txBody>
      </p:sp>
      <p:sp>
        <p:nvSpPr>
          <p:cNvPr id="3" name="Content Placeholder 2"/>
          <p:cNvSpPr>
            <a:spLocks noGrp="1"/>
          </p:cNvSpPr>
          <p:nvPr>
            <p:ph idx="1"/>
          </p:nvPr>
        </p:nvSpPr>
        <p:spPr>
          <a:xfrm>
            <a:off x="990600" y="533400"/>
            <a:ext cx="7924800" cy="6172200"/>
          </a:xfrm>
        </p:spPr>
        <p:txBody>
          <a:bodyPr>
            <a:normAutofit fontScale="62500" lnSpcReduction="20000"/>
          </a:bodyPr>
          <a:lstStyle/>
          <a:p>
            <a:r>
              <a:rPr lang="en-US" b="1" dirty="0" smtClean="0">
                <a:latin typeface="Times New Roman" pitchFamily="18" charset="0"/>
                <a:cs typeface="Times New Roman" pitchFamily="18" charset="0"/>
              </a:rPr>
              <a:t>Powering the planet</a:t>
            </a:r>
          </a:p>
          <a:p>
            <a:r>
              <a:rPr lang="en-US" dirty="0" smtClean="0">
                <a:latin typeface="Times New Roman" pitchFamily="18" charset="0"/>
                <a:cs typeface="Times New Roman" pitchFamily="18" charset="0"/>
              </a:rPr>
              <a:t>Although people are starting to turn to renewable sources of energy, most of the world still runs on fossil fuels such as oil and coal. The word </a:t>
            </a:r>
            <a:r>
              <a:rPr lang="en-US" i="1" dirty="0" smtClean="0">
                <a:latin typeface="Times New Roman" pitchFamily="18" charset="0"/>
                <a:cs typeface="Times New Roman" pitchFamily="18" charset="0"/>
              </a:rPr>
              <a:t>fossil</a:t>
            </a:r>
            <a:r>
              <a:rPr lang="en-US" dirty="0" smtClean="0">
                <a:latin typeface="Times New Roman" pitchFamily="18" charset="0"/>
                <a:cs typeface="Times New Roman" pitchFamily="18" charset="0"/>
              </a:rPr>
              <a:t> may give you a clue that these fuels are the remnants of living things from long ago. Way back in the Carboniferous period, about 350 million years ago, green algae, plants, and bacteria used photosynthesis to harvest energy from the sun and transform it into the chemical energy stored in their cells. When these living things died, they were deposited in such a way that their energy-rich remains converted into coal, natural gas, and oil.</a:t>
            </a:r>
          </a:p>
          <a:p>
            <a:r>
              <a:rPr lang="en-US" dirty="0" smtClean="0">
                <a:latin typeface="Times New Roman" pitchFamily="18" charset="0"/>
                <a:cs typeface="Times New Roman" pitchFamily="18" charset="0"/>
              </a:rPr>
              <a:t>These ancient energy reserves powered the Industrial Revolution, allowing people to grow their cities and develop new technologies for transportation, manufacturing, and communication. Unfortunately, these advances came with a cost that wasn’t fully recognized until recently.</a:t>
            </a:r>
          </a:p>
          <a:p>
            <a:r>
              <a:rPr lang="en-US" dirty="0" smtClean="0">
                <a:latin typeface="Times New Roman" pitchFamily="18" charset="0"/>
                <a:cs typeface="Times New Roman" pitchFamily="18" charset="0"/>
              </a:rPr>
              <a:t>When people burn carbon-containing molecules from fossil fuels, they produce carbon dioxide as waste. And carbon dioxide is an important </a:t>
            </a:r>
            <a:r>
              <a:rPr lang="en-US" i="1" dirty="0" smtClean="0">
                <a:latin typeface="Times New Roman" pitchFamily="18" charset="0"/>
                <a:cs typeface="Times New Roman" pitchFamily="18" charset="0"/>
              </a:rPr>
              <a:t>greenhouse gas,</a:t>
            </a:r>
            <a:r>
              <a:rPr lang="en-US" dirty="0" smtClean="0">
                <a:latin typeface="Times New Roman" pitchFamily="18" charset="0"/>
                <a:cs typeface="Times New Roman" pitchFamily="18" charset="0"/>
              </a:rPr>
              <a:t> a gas that traps heat in our atmosphere. In part due to our use of fossil fuels, the Earth is warming, which is already affecting the survival and distribution of life on Earth. Plus, people are now facing the fact that our reserves of fossil fuels won’t last forever.</a:t>
            </a:r>
          </a:p>
          <a:p>
            <a:r>
              <a:rPr lang="en-US" dirty="0" smtClean="0">
                <a:latin typeface="Times New Roman" pitchFamily="18" charset="0"/>
                <a:cs typeface="Times New Roman" pitchFamily="18" charset="0"/>
              </a:rPr>
              <a:t>Maybe one solution to both of these problems lies in mimicking the green organisms that stockpiled this energy in the first place — people could act like plants and go solar!</a:t>
            </a:r>
          </a:p>
          <a:p>
            <a:pPr>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r>
              <a:rPr lang="en-US" b="1" dirty="0" smtClean="0"/>
              <a:t>Cont….</a:t>
            </a:r>
            <a:r>
              <a:rPr lang="en-US" b="1" dirty="0" smtClean="0"/>
              <a:t/>
            </a:r>
            <a:br>
              <a:rPr lang="en-US" b="1" dirty="0" smtClean="0"/>
            </a:br>
            <a:endParaRPr lang="en-US" dirty="0"/>
          </a:p>
        </p:txBody>
      </p:sp>
      <p:sp>
        <p:nvSpPr>
          <p:cNvPr id="3" name="Content Placeholder 2"/>
          <p:cNvSpPr>
            <a:spLocks noGrp="1"/>
          </p:cNvSpPr>
          <p:nvPr>
            <p:ph idx="1"/>
          </p:nvPr>
        </p:nvSpPr>
        <p:spPr>
          <a:xfrm>
            <a:off x="990600" y="533400"/>
            <a:ext cx="7924800" cy="6172200"/>
          </a:xfrm>
        </p:spPr>
        <p:txBody>
          <a:bodyPr>
            <a:normAutofit fontScale="62500" lnSpcReduction="20000"/>
          </a:bodyPr>
          <a:lstStyle/>
          <a:p>
            <a:r>
              <a:rPr lang="en-US" b="1" dirty="0" smtClean="0">
                <a:latin typeface="Times New Roman" pitchFamily="18" charset="0"/>
                <a:cs typeface="Times New Roman" pitchFamily="18" charset="0"/>
              </a:rPr>
              <a:t>Designing genes</a:t>
            </a:r>
          </a:p>
          <a:p>
            <a:r>
              <a:rPr lang="en-US" dirty="0" smtClean="0">
                <a:latin typeface="Times New Roman" pitchFamily="18" charset="0"/>
                <a:cs typeface="Times New Roman" pitchFamily="18" charset="0"/>
              </a:rPr>
              <a:t>The food you eat could very likely contain </a:t>
            </a:r>
            <a:r>
              <a:rPr lang="en-US" i="1" dirty="0" smtClean="0">
                <a:latin typeface="Times New Roman" pitchFamily="18" charset="0"/>
                <a:cs typeface="Times New Roman" pitchFamily="18" charset="0"/>
              </a:rPr>
              <a:t>genetically modified organisms</a:t>
            </a:r>
            <a:r>
              <a:rPr lang="en-US" dirty="0" smtClean="0">
                <a:latin typeface="Times New Roman" pitchFamily="18" charset="0"/>
                <a:cs typeface="Times New Roman" pitchFamily="18" charset="0"/>
              </a:rPr>
              <a:t> (GMOs) — living things whose genes have been altered by scientists in order to give them useful traits. For example, crop plants may be engineered to better resist pests, and animals may be treated with hormones to increase their growth or milk production.</a:t>
            </a:r>
          </a:p>
          <a:p>
            <a:r>
              <a:rPr lang="en-US" dirty="0" smtClean="0">
                <a:latin typeface="Times New Roman" pitchFamily="18" charset="0"/>
                <a:cs typeface="Times New Roman" pitchFamily="18" charset="0"/>
              </a:rPr>
              <a:t>Some people object to the idea of GMOs in their diets, but genetic modification of organisms has enabled some amazing health breakthroughs. If you know someone who takes insulin to treat diabetes, that insulin is made by bacteria that scientists engineered to contain the human gene for insulin.</a:t>
            </a:r>
          </a:p>
          <a:p>
            <a:r>
              <a:rPr lang="en-US" b="1" dirty="0" smtClean="0">
                <a:latin typeface="Times New Roman" pitchFamily="18" charset="0"/>
                <a:cs typeface="Times New Roman" pitchFamily="18" charset="0"/>
              </a:rPr>
              <a:t>Causing and treating infectious disease</a:t>
            </a:r>
          </a:p>
          <a:p>
            <a:r>
              <a:rPr lang="en-US" dirty="0" smtClean="0">
                <a:latin typeface="Times New Roman" pitchFamily="18" charset="0"/>
                <a:cs typeface="Times New Roman" pitchFamily="18" charset="0"/>
              </a:rPr>
              <a:t>Whenever you get sick from an infectious disease, such as a cold or strep throat, you’re dealing with the reproduction of an alien invader. Your immune system springs into action, activating the cells necessary to fight the invasion and keep the infectious virus or bacteria from replicating itself any further. Also, whenever you take an antibiotic, you’re taking a medicine made by an organism such as a fungus or a bacterium. And when you get a vaccine, you’re getting an injection of dead or weakened pathogens so that you can train your immune system to fight them should the real thing ever infect you.</a:t>
            </a:r>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r>
              <a:rPr lang="en-US" b="1" dirty="0" smtClean="0"/>
              <a:t>Cont….</a:t>
            </a:r>
            <a:r>
              <a:rPr lang="en-US" b="1" dirty="0" smtClean="0"/>
              <a:t/>
            </a:r>
            <a:br>
              <a:rPr lang="en-US" b="1" dirty="0" smtClean="0"/>
            </a:br>
            <a:endParaRPr lang="en-US" dirty="0"/>
          </a:p>
        </p:txBody>
      </p:sp>
      <p:sp>
        <p:nvSpPr>
          <p:cNvPr id="3" name="Content Placeholder 2"/>
          <p:cNvSpPr>
            <a:spLocks noGrp="1"/>
          </p:cNvSpPr>
          <p:nvPr>
            <p:ph idx="1"/>
          </p:nvPr>
        </p:nvSpPr>
        <p:spPr>
          <a:xfrm>
            <a:off x="990600" y="533400"/>
            <a:ext cx="7924800" cy="6172200"/>
          </a:xfrm>
        </p:spPr>
        <p:txBody>
          <a:bodyPr>
            <a:normAutofit fontScale="62500" lnSpcReduction="20000"/>
          </a:bodyPr>
          <a:lstStyle/>
          <a:p>
            <a:r>
              <a:rPr lang="en-US" b="1" dirty="0" smtClean="0">
                <a:latin typeface="Times New Roman" pitchFamily="18" charset="0"/>
                <a:cs typeface="Times New Roman" pitchFamily="18" charset="0"/>
              </a:rPr>
              <a:t>Designing genes</a:t>
            </a:r>
          </a:p>
          <a:p>
            <a:r>
              <a:rPr lang="en-US" dirty="0" smtClean="0">
                <a:latin typeface="Times New Roman" pitchFamily="18" charset="0"/>
                <a:cs typeface="Times New Roman" pitchFamily="18" charset="0"/>
              </a:rPr>
              <a:t>The food you eat could very likely contain </a:t>
            </a:r>
            <a:r>
              <a:rPr lang="en-US" i="1" dirty="0" smtClean="0">
                <a:latin typeface="Times New Roman" pitchFamily="18" charset="0"/>
                <a:cs typeface="Times New Roman" pitchFamily="18" charset="0"/>
              </a:rPr>
              <a:t>genetically modified organisms</a:t>
            </a:r>
            <a:r>
              <a:rPr lang="en-US" dirty="0" smtClean="0">
                <a:latin typeface="Times New Roman" pitchFamily="18" charset="0"/>
                <a:cs typeface="Times New Roman" pitchFamily="18" charset="0"/>
              </a:rPr>
              <a:t> (GMOs) — living things whose genes have been altered by scientists in order to give them useful traits. For example, crop plants may be engineered to better resist pests, and animals may be treated with hormones to increase their growth or milk production.</a:t>
            </a:r>
          </a:p>
          <a:p>
            <a:r>
              <a:rPr lang="en-US" dirty="0" smtClean="0">
                <a:latin typeface="Times New Roman" pitchFamily="18" charset="0"/>
                <a:cs typeface="Times New Roman" pitchFamily="18" charset="0"/>
              </a:rPr>
              <a:t>Some people object to the idea of GMOs in their diets, but genetic modification of organisms has enabled some amazing health breakthroughs. If you know someone who takes insulin to treat diabetes, that insulin is made by bacteria that scientists engineered to contain the human gene for insulin.</a:t>
            </a:r>
          </a:p>
          <a:p>
            <a:r>
              <a:rPr lang="en-US" b="1" dirty="0" smtClean="0">
                <a:latin typeface="Times New Roman" pitchFamily="18" charset="0"/>
                <a:cs typeface="Times New Roman" pitchFamily="18" charset="0"/>
              </a:rPr>
              <a:t>Causing and treating infectious disease</a:t>
            </a:r>
          </a:p>
          <a:p>
            <a:r>
              <a:rPr lang="en-US" dirty="0" smtClean="0">
                <a:latin typeface="Times New Roman" pitchFamily="18" charset="0"/>
                <a:cs typeface="Times New Roman" pitchFamily="18" charset="0"/>
              </a:rPr>
              <a:t>Whenever you get sick from an infectious disease, such as a cold or strep throat, you’re dealing with the reproduction of an alien invader. Your immune system springs into action, activating the cells necessary to fight the invasion and keep the infectious virus or bacteria from replicating itself any further. Also, whenever you take an antibiotic, you’re taking a medicine made by an organism such as a fungus or a bacterium. And when you get a vaccine, you’re getting an injection of dead or weakened pathogens so that you can train your immune system to fight them should the real thing ever infect you.</a:t>
            </a:r>
          </a:p>
          <a:p>
            <a:pPr>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r>
              <a:rPr lang="en-US" b="1" dirty="0" smtClean="0"/>
              <a:t>Cont….</a:t>
            </a:r>
            <a:r>
              <a:rPr lang="en-US" b="1" dirty="0" smtClean="0"/>
              <a:t/>
            </a:r>
            <a:br>
              <a:rPr lang="en-US" b="1" dirty="0" smtClean="0"/>
            </a:br>
            <a:endParaRPr lang="en-US" dirty="0"/>
          </a:p>
        </p:txBody>
      </p:sp>
      <p:sp>
        <p:nvSpPr>
          <p:cNvPr id="3" name="Content Placeholder 2"/>
          <p:cNvSpPr>
            <a:spLocks noGrp="1"/>
          </p:cNvSpPr>
          <p:nvPr>
            <p:ph idx="1"/>
          </p:nvPr>
        </p:nvSpPr>
        <p:spPr>
          <a:xfrm>
            <a:off x="990600" y="533400"/>
            <a:ext cx="7924800" cy="6172200"/>
          </a:xfrm>
        </p:spPr>
        <p:txBody>
          <a:bodyPr>
            <a:normAutofit fontScale="62500" lnSpcReduction="20000"/>
          </a:bodyPr>
          <a:lstStyle/>
          <a:p>
            <a:r>
              <a:rPr lang="en-US" b="1" dirty="0" smtClean="0">
                <a:latin typeface="Times New Roman" pitchFamily="18" charset="0"/>
                <a:cs typeface="Times New Roman" pitchFamily="18" charset="0"/>
              </a:rPr>
              <a:t>Staying alive</a:t>
            </a:r>
          </a:p>
          <a:p>
            <a:r>
              <a:rPr lang="en-US" dirty="0" smtClean="0">
                <a:latin typeface="Times New Roman" pitchFamily="18" charset="0"/>
                <a:cs typeface="Times New Roman" pitchFamily="18" charset="0"/>
              </a:rPr>
              <a:t>Scientists are working with cells, the smallest unit of life, to come up with new therapies to help people with organ failure and devastating injuries. Stem cells, which have the potential to become any kind of cell, have the most potential for this research. Scientists working on ways to coax cells to grow into new organs in the lab were recently able to get human cells to grow into an organized structure that looked like an immature heart and that started beating when they gave it some electricity.</a:t>
            </a:r>
          </a:p>
          <a:p>
            <a:r>
              <a:rPr lang="en-US" dirty="0" smtClean="0">
                <a:latin typeface="Times New Roman" pitchFamily="18" charset="0"/>
                <a:cs typeface="Times New Roman" pitchFamily="18" charset="0"/>
              </a:rPr>
              <a:t>If scientists can perfect these techniques, they could someday grow organs for people from their own stem cells, which means the patient wouldn’t reject the transplant. In another amazing experiment, scientists injected stem cells into the spine of a young man who was completely paralyzed, enabling him to regain the use of his arms and hands</a:t>
            </a:r>
            <a:r>
              <a:rPr lang="en-US"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Changing physically and mentally</a:t>
            </a:r>
          </a:p>
          <a:p>
            <a:r>
              <a:rPr lang="en-US" dirty="0" smtClean="0">
                <a:latin typeface="Times New Roman" pitchFamily="18" charset="0"/>
                <a:cs typeface="Times New Roman" pitchFamily="18" charset="0"/>
              </a:rPr>
              <a:t>Chances are that at some point in your life you either were or will be “ruled” by your hormones. Case in point: You meet someone you’re attracted to, signals cause hormones to be released, and suddenly your conscious mind isn’t making all the decisions. If that example doesn’t convince you of the power of hormones, just think back to puberty. During that time, your body went through an incredible transformation based solely on the signals from these potent chemical messengers.</a:t>
            </a:r>
          </a:p>
          <a:p>
            <a:endParaRPr lang="en-US" dirty="0" smtClean="0">
              <a:latin typeface="Times New Roman" pitchFamily="18" charset="0"/>
              <a:cs typeface="Times New Roman" pitchFamily="18" charset="0"/>
            </a:endParaRPr>
          </a:p>
          <a:p>
            <a:pPr>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r>
              <a:rPr lang="en-US" b="1" dirty="0" smtClean="0"/>
              <a:t>Cont….</a:t>
            </a:r>
            <a:r>
              <a:rPr lang="en-US" b="1" dirty="0" smtClean="0"/>
              <a:t/>
            </a:r>
            <a:br>
              <a:rPr lang="en-US" b="1" dirty="0" smtClean="0"/>
            </a:br>
            <a:endParaRPr lang="en-US" dirty="0"/>
          </a:p>
        </p:txBody>
      </p:sp>
      <p:sp>
        <p:nvSpPr>
          <p:cNvPr id="3" name="Content Placeholder 2"/>
          <p:cNvSpPr>
            <a:spLocks noGrp="1"/>
          </p:cNvSpPr>
          <p:nvPr>
            <p:ph idx="1"/>
          </p:nvPr>
        </p:nvSpPr>
        <p:spPr>
          <a:xfrm>
            <a:off x="990600" y="533400"/>
            <a:ext cx="7924800" cy="6172200"/>
          </a:xfrm>
        </p:spPr>
        <p:txBody>
          <a:bodyPr>
            <a:normAutofit fontScale="62500" lnSpcReduction="20000"/>
          </a:bodyPr>
          <a:lstStyle/>
          <a:p>
            <a:r>
              <a:rPr lang="en-US" b="1" dirty="0" smtClean="0">
                <a:latin typeface="Times New Roman" pitchFamily="18" charset="0"/>
                <a:cs typeface="Times New Roman" pitchFamily="18" charset="0"/>
              </a:rPr>
              <a:t>Providing you with clean water</a:t>
            </a:r>
          </a:p>
          <a:p>
            <a:r>
              <a:rPr lang="en-US" dirty="0" smtClean="0">
                <a:latin typeface="Times New Roman" pitchFamily="18" charset="0"/>
                <a:cs typeface="Times New Roman" pitchFamily="18" charset="0"/>
              </a:rPr>
              <a:t>You have wetlands to thank for the clean water you enjoy. </a:t>
            </a:r>
            <a:r>
              <a:rPr lang="en-US" i="1" dirty="0" smtClean="0">
                <a:latin typeface="Times New Roman" pitchFamily="18" charset="0"/>
                <a:cs typeface="Times New Roman" pitchFamily="18" charset="0"/>
              </a:rPr>
              <a:t>Wetlands</a:t>
            </a:r>
            <a:r>
              <a:rPr lang="en-US" dirty="0" smtClean="0">
                <a:latin typeface="Times New Roman" pitchFamily="18" charset="0"/>
                <a:cs typeface="Times New Roman" pitchFamily="18" charset="0"/>
              </a:rPr>
              <a:t> are areas that are saturated by water most of the time. They act like natural sponges, holding onto water and slowly filtering it around the plants that live there. As water slowly filters through wetlands, plants and microorganisms have time to absorb human wastes such as fertilizers and sewage, cleaning the water and making it safer for humans and other animals to consume.</a:t>
            </a:r>
          </a:p>
          <a:p>
            <a:r>
              <a:rPr lang="en-US" dirty="0" smtClean="0">
                <a:latin typeface="Times New Roman" pitchFamily="18" charset="0"/>
                <a:cs typeface="Times New Roman" pitchFamily="18" charset="0"/>
              </a:rPr>
              <a:t>All life on Earth needs water — clean, fresh water — in order to be healthy, so wetlands are pretty important to your quality of life. Unfortunately, wetlands are under incredible pressure from development and oil exploration, and they’re disappearing at a rapid rate.</a:t>
            </a:r>
          </a:p>
          <a:p>
            <a:r>
              <a:rPr lang="en-US" dirty="0" smtClean="0">
                <a:latin typeface="Times New Roman" pitchFamily="18" charset="0"/>
                <a:cs typeface="Times New Roman" pitchFamily="18" charset="0"/>
              </a:rPr>
              <a:t>Another way living things help keep water clean is through sewage treatment. Bacteria break down the organic matter in sewage, helping to clean the water before it’s released back into the environment</a:t>
            </a:r>
            <a:r>
              <a:rPr lang="en-US"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Creating antibiotic-resistant bacteria</a:t>
            </a:r>
          </a:p>
          <a:p>
            <a:r>
              <a:rPr lang="en-US" dirty="0" smtClean="0">
                <a:latin typeface="Times New Roman" pitchFamily="18" charset="0"/>
                <a:cs typeface="Times New Roman" pitchFamily="18" charset="0"/>
              </a:rPr>
              <a:t>The populations of living things around us are constantly changing, or evolving, in response to the environment. We probably notice this most when the changes are a threat to our health and well-being. For example, most people today have heard stories about dangerous bacteria and viruses. This includes bacteria like MRSA (which stands for </a:t>
            </a:r>
            <a:r>
              <a:rPr lang="en-US" i="1" dirty="0" err="1" smtClean="0">
                <a:latin typeface="Times New Roman" pitchFamily="18" charset="0"/>
                <a:cs typeface="Times New Roman" pitchFamily="18" charset="0"/>
              </a:rPr>
              <a:t>methicillin</a:t>
            </a:r>
            <a:r>
              <a:rPr lang="en-US" i="1" dirty="0" smtClean="0">
                <a:latin typeface="Times New Roman" pitchFamily="18" charset="0"/>
                <a:cs typeface="Times New Roman" pitchFamily="18" charset="0"/>
              </a:rPr>
              <a:t>-resistant Staphylococcus </a:t>
            </a:r>
            <a:r>
              <a:rPr lang="en-US" i="1" dirty="0" err="1" smtClean="0">
                <a:latin typeface="Times New Roman" pitchFamily="18" charset="0"/>
                <a:cs typeface="Times New Roman" pitchFamily="18" charset="0"/>
              </a:rPr>
              <a:t>aureus</a:t>
            </a:r>
            <a:r>
              <a:rPr lang="en-US" dirty="0" smtClean="0">
                <a:latin typeface="Times New Roman" pitchFamily="18" charset="0"/>
                <a:cs typeface="Times New Roman" pitchFamily="18" charset="0"/>
              </a:rPr>
              <a:t>), which can’t be killed with most antibiotics.</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r>
              <a:rPr lang="en-US" b="1" dirty="0" smtClean="0"/>
              <a:t>Cont….</a:t>
            </a:r>
            <a:r>
              <a:rPr lang="en-US" b="1" dirty="0" smtClean="0"/>
              <a:t/>
            </a:r>
            <a:br>
              <a:rPr lang="en-US" b="1" dirty="0" smtClean="0"/>
            </a:br>
            <a:endParaRPr lang="en-US" dirty="0"/>
          </a:p>
        </p:txBody>
      </p:sp>
      <p:sp>
        <p:nvSpPr>
          <p:cNvPr id="3" name="Content Placeholder 2"/>
          <p:cNvSpPr>
            <a:spLocks noGrp="1"/>
          </p:cNvSpPr>
          <p:nvPr>
            <p:ph idx="1"/>
          </p:nvPr>
        </p:nvSpPr>
        <p:spPr>
          <a:xfrm>
            <a:off x="990600" y="533400"/>
            <a:ext cx="7924800" cy="6172200"/>
          </a:xfrm>
        </p:spPr>
        <p:txBody>
          <a:bodyPr>
            <a:normAutofit fontScale="70000" lnSpcReduction="20000"/>
          </a:bodyPr>
          <a:lstStyle/>
          <a:p>
            <a:r>
              <a:rPr lang="en-US" dirty="0" smtClean="0">
                <a:latin typeface="Times New Roman" pitchFamily="18" charset="0"/>
                <a:cs typeface="Times New Roman" pitchFamily="18" charset="0"/>
              </a:rPr>
              <a:t>Bacteria reproduce very quickly, and little changes in the traits of individuals occur with each generation so that even all the bacteria of one species aren’t the same as each other. When people use antibiotics, the susceptible bacteria die first, leaving behind the most resistant cells. These resistant cells multiply and take over the available space.</a:t>
            </a:r>
          </a:p>
          <a:p>
            <a:r>
              <a:rPr lang="en-US" dirty="0" smtClean="0">
                <a:latin typeface="Times New Roman" pitchFamily="18" charset="0"/>
                <a:cs typeface="Times New Roman" pitchFamily="18" charset="0"/>
              </a:rPr>
              <a:t>As this scenario repeats over time, populations of bacteria eventually become super-resistant to antibiotics, explaining why sometimes doctors don’t have the drugs to help people who are infected with an antibiotic-resistant bacteria For the first time in a long time, people can die from an infection simply because doctors can’t kill the bacteria.</a:t>
            </a:r>
          </a:p>
          <a:p>
            <a:r>
              <a:rPr lang="en-US" b="1" dirty="0" smtClean="0">
                <a:latin typeface="Times New Roman" pitchFamily="18" charset="0"/>
                <a:cs typeface="Times New Roman" pitchFamily="18" charset="0"/>
              </a:rPr>
              <a:t>Discovering modern genetic principles</a:t>
            </a:r>
          </a:p>
          <a:p>
            <a:r>
              <a:rPr lang="en-US" dirty="0" err="1" smtClean="0">
                <a:latin typeface="Times New Roman" pitchFamily="18" charset="0"/>
                <a:cs typeface="Times New Roman" pitchFamily="18" charset="0"/>
              </a:rPr>
              <a:t>Gregor</a:t>
            </a:r>
            <a:r>
              <a:rPr lang="en-US" dirty="0" smtClean="0">
                <a:latin typeface="Times New Roman" pitchFamily="18" charset="0"/>
                <a:cs typeface="Times New Roman" pitchFamily="18" charset="0"/>
              </a:rPr>
              <a:t> Mendel, a mid-19th century Austrian monk, used pea plants to perform the fundamental studies of heredity that serve as the basis for genetic concepts to this day. Because pea plants have a number of readily observable traits — smooth peas versus wrinkled peas, tall plants versus short plants, and so on — Mendel was able to observe the results of cross-pollinating and growing various varieties of pea plants.</a:t>
            </a:r>
          </a:p>
          <a:p>
            <a:endParaRPr lang="en-US" dirty="0" smtClean="0">
              <a:latin typeface="Times New Roman" pitchFamily="18" charset="0"/>
              <a:cs typeface="Times New Roman" pitchFamily="18" charset="0"/>
            </a:endParaRPr>
          </a:p>
          <a:p>
            <a:pPr>
              <a:buNone/>
            </a:pP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909</TotalTime>
  <Words>782</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Slide 1</vt:lpstr>
      <vt:lpstr>BIOLOGY AND SOCIETY </vt:lpstr>
      <vt:lpstr>Cont…. </vt:lpstr>
      <vt:lpstr>Cont…. </vt:lpstr>
      <vt:lpstr>Cont…. </vt:lpstr>
      <vt:lpstr>Cont…. </vt:lpstr>
      <vt:lpstr>Cont…. </vt:lpstr>
      <vt:lpstr>Cont…. </vt:lpstr>
      <vt:lpstr>Cont…. </vt:lpstr>
      <vt:lpstr>Cont…. </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17</cp:revision>
  <dcterms:created xsi:type="dcterms:W3CDTF">2020-05-06T20:06:51Z</dcterms:created>
  <dcterms:modified xsi:type="dcterms:W3CDTF">2020-06-15T20:03:12Z</dcterms:modified>
</cp:coreProperties>
</file>