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71" r:id="rId4"/>
    <p:sldId id="272" r:id="rId5"/>
    <p:sldId id="259" r:id="rId6"/>
    <p:sldId id="257" r:id="rId7"/>
    <p:sldId id="261" r:id="rId8"/>
    <p:sldId id="262" r:id="rId9"/>
    <p:sldId id="273" r:id="rId10"/>
    <p:sldId id="274" r:id="rId11"/>
    <p:sldId id="275" r:id="rId12"/>
    <p:sldId id="276" r:id="rId13"/>
    <p:sldId id="278" r:id="rId14"/>
    <p:sldId id="27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15" autoAdjust="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8035F91-EDC4-44E4-9911-347BE93FCE9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035F91-EDC4-44E4-9911-347BE93FCE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035F91-EDC4-44E4-9911-347BE93FCE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035F91-EDC4-44E4-9911-347BE93FCE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8035F91-EDC4-44E4-9911-347BE93FCE9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035F91-EDC4-44E4-9911-347BE93FCE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8035F91-EDC4-44E4-9911-347BE93FCE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8035F91-EDC4-44E4-9911-347BE93FCE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8035F91-EDC4-44E4-9911-347BE93FCE9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035F91-EDC4-44E4-9911-347BE93FCE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CE5A3BB-AF53-4499-9E6F-1CDF761CF46F}" type="datetimeFigureOut">
              <a:rPr lang="en-US" smtClean="0"/>
              <a:pPr/>
              <a:t>6/15/2020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8035F91-EDC4-44E4-9911-347BE93FCE9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CE5A3BB-AF53-4499-9E6F-1CDF761CF46F}" type="datetimeFigureOut">
              <a:rPr lang="en-US" smtClean="0"/>
              <a:pPr/>
              <a:t>6/15/2020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8035F91-EDC4-44E4-9911-347BE93FCE9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oexplorer.net/animals/" TargetMode="External"/><Relationship Id="rId2" Type="http://schemas.openxmlformats.org/officeDocument/2006/relationships/hyperlink" Target="https://www.bioexplorer.net/divisions_of_biology/botan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ioexplorer.net/divisions_of_biology/cell_biolog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bioexplorer.net/circulatory-system-fun-facts.html/" TargetMode="External"/><Relationship Id="rId2" Type="http://schemas.openxmlformats.org/officeDocument/2006/relationships/hyperlink" Target="https://www.bioexplorer.net/fun-facts-about-the-nervous-system.html/" TargetMode="External"/><Relationship Id="rId1" Type="http://schemas.openxmlformats.org/officeDocument/2006/relationships/slideLayout" Target="../slideLayouts/slideLayout2.xml"/><Relationship Id="rId5" Type="http://schemas.openxmlformats.org/officeDocument/2006/relationships/hyperlink" Target="https://sciencing.com/eukaryotic-cell-definition-structure-function-with-analogy-diagram-13717298.html" TargetMode="External"/><Relationship Id="rId4" Type="http://schemas.openxmlformats.org/officeDocument/2006/relationships/hyperlink" Target="https://sciencing.com/prokaryotic-cells-definition-structure-function-with-examples-13717657.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762000"/>
            <a:ext cx="7772400" cy="5791200"/>
          </a:xfrm>
        </p:spPr>
        <p:txBody>
          <a:bodyPr/>
          <a:lstStyle/>
          <a:p>
            <a:pPr marL="109728" algn="ctr"/>
            <a:r>
              <a:rPr lang="en-US" sz="2400" b="1" dirty="0" smtClean="0">
                <a:solidFill>
                  <a:schemeClr val="tx1"/>
                </a:solidFill>
                <a:latin typeface="Times New Roman" pitchFamily="18" charset="0"/>
                <a:cs typeface="Times New Roman" pitchFamily="18" charset="0"/>
              </a:rPr>
              <a:t>Unit </a:t>
            </a:r>
            <a:r>
              <a:rPr lang="en-US" sz="2400" b="1" dirty="0" smtClean="0">
                <a:solidFill>
                  <a:schemeClr val="tx1"/>
                </a:solidFill>
                <a:latin typeface="Times New Roman" pitchFamily="18" charset="0"/>
                <a:cs typeface="Times New Roman" pitchFamily="18" charset="0"/>
              </a:rPr>
              <a:t>1: Biology Introduction</a:t>
            </a:r>
            <a:endParaRPr lang="en-US" sz="2400" b="1" dirty="0" smtClean="0">
              <a:solidFill>
                <a:schemeClr val="tx1"/>
              </a:solidFill>
              <a:latin typeface="Times New Roman" pitchFamily="18" charset="0"/>
              <a:cs typeface="Times New Roman" pitchFamily="18" charset="0"/>
            </a:endParaRPr>
          </a:p>
          <a:p>
            <a:pPr marL="109728" algn="ctr"/>
            <a:r>
              <a:rPr lang="en-US" sz="2400" b="1" dirty="0" smtClean="0">
                <a:solidFill>
                  <a:schemeClr val="tx1"/>
                </a:solidFill>
                <a:latin typeface="Times New Roman" pitchFamily="18" charset="0"/>
                <a:cs typeface="Times New Roman" pitchFamily="18" charset="0"/>
              </a:rPr>
              <a:t>    Topic</a:t>
            </a:r>
            <a:r>
              <a:rPr lang="en-US" sz="2400" b="1" dirty="0" smtClean="0">
                <a:solidFill>
                  <a:schemeClr val="tx1"/>
                </a:solidFill>
                <a:latin typeface="Times New Roman" pitchFamily="18" charset="0"/>
                <a:cs typeface="Times New Roman" pitchFamily="18" charset="0"/>
              </a:rPr>
              <a:t>: Levels of Organization</a:t>
            </a:r>
            <a:endParaRPr lang="en-US" sz="2400" b="1" dirty="0" smtClean="0">
              <a:solidFill>
                <a:schemeClr val="tx1"/>
              </a:solidFill>
              <a:latin typeface="Times New Roman" pitchFamily="18" charset="0"/>
              <a:cs typeface="Times New Roman" pitchFamily="18" charset="0"/>
            </a:endParaRPr>
          </a:p>
          <a:p>
            <a:pPr marL="109728" algn="ct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B.Ed</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Hons</a:t>
            </a:r>
            <a:r>
              <a:rPr lang="en-US" sz="2400" b="1" dirty="0" smtClean="0">
                <a:solidFill>
                  <a:schemeClr val="tx1"/>
                </a:solidFill>
                <a:latin typeface="Times New Roman" pitchFamily="18" charset="0"/>
                <a:cs typeface="Times New Roman" pitchFamily="18" charset="0"/>
              </a:rPr>
              <a:t>) Secondary</a:t>
            </a:r>
          </a:p>
          <a:p>
            <a:pPr marL="109728" algn="ctr"/>
            <a:r>
              <a:rPr lang="en-US" sz="2400" b="1" dirty="0" smtClean="0">
                <a:solidFill>
                  <a:schemeClr val="tx1"/>
                </a:solidFill>
                <a:latin typeface="Times New Roman" pitchFamily="18" charset="0"/>
                <a:cs typeface="Times New Roman" pitchFamily="18" charset="0"/>
              </a:rPr>
              <a:t>Semester: </a:t>
            </a:r>
            <a:r>
              <a:rPr lang="en-US" sz="2400" b="1" dirty="0" smtClean="0">
                <a:solidFill>
                  <a:schemeClr val="tx1"/>
                </a:solidFill>
                <a:latin typeface="Times New Roman" pitchFamily="18" charset="0"/>
                <a:cs typeface="Times New Roman" pitchFamily="18" charset="0"/>
              </a:rPr>
              <a:t>I</a:t>
            </a:r>
            <a:endParaRPr lang="en-US" sz="2400" b="1" dirty="0" smtClean="0">
              <a:solidFill>
                <a:schemeClr val="tx1"/>
              </a:solidFill>
              <a:latin typeface="Times New Roman" pitchFamily="18" charset="0"/>
              <a:cs typeface="Times New Roman" pitchFamily="18" charset="0"/>
            </a:endParaRPr>
          </a:p>
          <a:p>
            <a:pPr marL="109728" algn="ctr"/>
            <a:r>
              <a:rPr lang="en-US" sz="2400" b="1" dirty="0" smtClean="0">
                <a:solidFill>
                  <a:schemeClr val="tx1"/>
                </a:solidFill>
                <a:latin typeface="Times New Roman" pitchFamily="18" charset="0"/>
                <a:cs typeface="Times New Roman" pitchFamily="18" charset="0"/>
              </a:rPr>
              <a:t>                 Subject: Biology </a:t>
            </a:r>
            <a:r>
              <a:rPr lang="en-US" sz="2400" b="1" dirty="0" smtClean="0">
                <a:solidFill>
                  <a:schemeClr val="tx1"/>
                </a:solidFill>
                <a:latin typeface="Times New Roman" pitchFamily="18" charset="0"/>
                <a:cs typeface="Times New Roman" pitchFamily="18" charset="0"/>
              </a:rPr>
              <a:t>I </a:t>
            </a:r>
            <a:r>
              <a:rPr lang="en-US" sz="2400" b="1" dirty="0" smtClean="0">
                <a:solidFill>
                  <a:schemeClr val="tx1"/>
                </a:solidFill>
                <a:latin typeface="Times New Roman" pitchFamily="18" charset="0"/>
                <a:cs typeface="Times New Roman" pitchFamily="18" charset="0"/>
              </a:rPr>
              <a:t>(Minor)</a:t>
            </a:r>
          </a:p>
          <a:p>
            <a:pPr marL="109728" algn="ctr"/>
            <a:r>
              <a:rPr lang="en-US" sz="2400" b="1" dirty="0" smtClean="0">
                <a:solidFill>
                  <a:schemeClr val="tx1"/>
                </a:solidFill>
                <a:latin typeface="Times New Roman" pitchFamily="18" charset="0"/>
                <a:cs typeface="Times New Roman" pitchFamily="18" charset="0"/>
              </a:rPr>
              <a:t>       Course Title: </a:t>
            </a:r>
            <a:r>
              <a:rPr lang="en-US" sz="2400" b="1" dirty="0" smtClean="0">
                <a:solidFill>
                  <a:schemeClr val="tx1"/>
                </a:solidFill>
                <a:latin typeface="Times New Roman" pitchFamily="18" charset="0"/>
                <a:cs typeface="Times New Roman" pitchFamily="18" charset="0"/>
              </a:rPr>
              <a:t>General Biology</a:t>
            </a:r>
            <a:endParaRPr lang="en-US" sz="2400" b="1" dirty="0" smtClean="0">
              <a:solidFill>
                <a:schemeClr val="tx1"/>
              </a:solidFill>
              <a:latin typeface="Times New Roman" pitchFamily="18" charset="0"/>
              <a:cs typeface="Times New Roman" pitchFamily="18" charset="0"/>
            </a:endParaRPr>
          </a:p>
          <a:p>
            <a:pPr marL="109728" algn="ctr"/>
            <a:r>
              <a:rPr lang="en-US" sz="2400" b="1" dirty="0" smtClean="0">
                <a:solidFill>
                  <a:schemeClr val="tx1"/>
                </a:solidFill>
                <a:latin typeface="Times New Roman" pitchFamily="18" charset="0"/>
                <a:cs typeface="Times New Roman" pitchFamily="18" charset="0"/>
              </a:rPr>
              <a:t>            Represented By: Ms Sidra </a:t>
            </a:r>
            <a:r>
              <a:rPr lang="en-US" sz="2400" b="1" dirty="0" err="1" smtClean="0">
                <a:solidFill>
                  <a:schemeClr val="tx1"/>
                </a:solidFill>
                <a:latin typeface="Times New Roman" pitchFamily="18" charset="0"/>
                <a:cs typeface="Times New Roman" pitchFamily="18" charset="0"/>
              </a:rPr>
              <a:t>Younis</a:t>
            </a:r>
            <a:endParaRPr lang="en-US" sz="2400" b="1" dirty="0" smtClean="0">
              <a:solidFill>
                <a:schemeClr val="tx1"/>
              </a:solidFill>
              <a:latin typeface="Times New Roman" pitchFamily="18" charset="0"/>
              <a:cs typeface="Times New Roman" pitchFamily="18" charset="0"/>
            </a:endParaRPr>
          </a:p>
          <a:p>
            <a:pPr marL="109728" algn="ctr"/>
            <a:r>
              <a:rPr lang="en-US" sz="2400" b="1" dirty="0" smtClean="0">
                <a:solidFill>
                  <a:schemeClr val="tx1"/>
                </a:solidFill>
                <a:latin typeface="Times New Roman" pitchFamily="18" charset="0"/>
                <a:cs typeface="Times New Roman" pitchFamily="18" charset="0"/>
              </a:rPr>
              <a:t>Department of Education (Planning and Development) </a:t>
            </a:r>
          </a:p>
          <a:p>
            <a:pPr marL="109728" algn="ctr"/>
            <a:r>
              <a:rPr lang="en-US" sz="2400" b="1" dirty="0" smtClean="0">
                <a:solidFill>
                  <a:schemeClr val="tx1"/>
                </a:solidFill>
                <a:latin typeface="Times New Roman" pitchFamily="18" charset="0"/>
                <a:cs typeface="Times New Roman" pitchFamily="18" charset="0"/>
              </a:rPr>
              <a:t>    Lahore College for Women University, Lahore</a:t>
            </a:r>
            <a:endParaRPr lang="en-US" sz="2400" dirty="0" smtClean="0">
              <a:solidFill>
                <a:schemeClr val="tx1"/>
              </a:solidFill>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943088" cy="6096000"/>
          </a:xfrm>
        </p:spPr>
        <p:txBody>
          <a:bodyPr>
            <a:normAutofit fontScale="92500" lnSpcReduction="10000"/>
          </a:bodyPr>
          <a:lstStyle/>
          <a:p>
            <a:r>
              <a:rPr lang="en-US" b="1" dirty="0" smtClean="0"/>
              <a:t>Ecosystem:</a:t>
            </a:r>
          </a:p>
          <a:p>
            <a:pPr>
              <a:buNone/>
            </a:pPr>
            <a:r>
              <a:rPr lang="en-US" dirty="0" smtClean="0"/>
              <a:t>   A </a:t>
            </a:r>
            <a:r>
              <a:rPr lang="en-US" dirty="0" smtClean="0"/>
              <a:t>short term for “ecological system”, </a:t>
            </a:r>
            <a:r>
              <a:rPr lang="en-US" b="1" dirty="0" smtClean="0"/>
              <a:t>an ecosystem</a:t>
            </a:r>
            <a:r>
              <a:rPr lang="en-US" dirty="0" smtClean="0"/>
              <a:t> is the interaction of (organisms, population, and community) to their </a:t>
            </a:r>
            <a:r>
              <a:rPr lang="en-US" dirty="0" err="1" smtClean="0"/>
              <a:t>abiotic</a:t>
            </a:r>
            <a:r>
              <a:rPr lang="en-US" dirty="0" smtClean="0"/>
              <a:t> or non-living environment. The biotic (living) members of an ecosystem are highly dependent on such </a:t>
            </a:r>
            <a:r>
              <a:rPr lang="en-US" dirty="0" err="1" smtClean="0"/>
              <a:t>abiotic</a:t>
            </a:r>
            <a:r>
              <a:rPr lang="en-US" dirty="0" smtClean="0"/>
              <a:t> factors which include the weather, sunlight, water depth, salinity, and the availability of nutrients. Hence, the presence or absence of even one factor can greatly affect the ecosystem. In addition to that, one distinct characteristic of an ecosystem is that each organism has a “niche” or role to perform.</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943088" cy="6096000"/>
          </a:xfrm>
        </p:spPr>
        <p:txBody>
          <a:bodyPr/>
          <a:lstStyle/>
          <a:p>
            <a:pPr lvl="0" fontAlgn="base"/>
            <a:r>
              <a:rPr lang="en-US" sz="2800" b="1" dirty="0" smtClean="0"/>
              <a:t>Biome:</a:t>
            </a:r>
          </a:p>
          <a:p>
            <a:pPr lvl="0" fontAlgn="base">
              <a:buNone/>
            </a:pPr>
            <a:r>
              <a:rPr lang="en-US" sz="2800" dirty="0" smtClean="0"/>
              <a:t>   Ever </a:t>
            </a:r>
            <a:r>
              <a:rPr lang="en-US" sz="2800" dirty="0" smtClean="0"/>
              <a:t>heard of tundra, savanna, desert, tropical rain-forest, and grassland? Some of these are quite familiar but if you haven’t heard of them yet, all mentioned are types of the next level in the biological organization, </a:t>
            </a:r>
            <a:r>
              <a:rPr lang="en-US" sz="2800" b="1" dirty="0" smtClean="0"/>
              <a:t>the biome</a:t>
            </a:r>
            <a:r>
              <a:rPr lang="en-US" sz="2800" dirty="0" smtClean="0"/>
              <a:t>. As described by the different environments, a biome is a very huge geographic area where various ecosystems exist and different organisms adapt to it. In general, a biome is more of the continental grouping of various ecosystems in a particular climate.</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943088" cy="6096000"/>
          </a:xfrm>
        </p:spPr>
        <p:txBody>
          <a:bodyPr/>
          <a:lstStyle/>
          <a:p>
            <a:pPr lvl="0" fontAlgn="base"/>
            <a:r>
              <a:rPr lang="en-US" b="1" dirty="0" smtClean="0"/>
              <a:t>Biosphere:</a:t>
            </a:r>
          </a:p>
          <a:p>
            <a:pPr lvl="0" fontAlgn="base">
              <a:buNone/>
            </a:pPr>
            <a:r>
              <a:rPr lang="en-US" dirty="0" smtClean="0"/>
              <a:t> </a:t>
            </a:r>
            <a:r>
              <a:rPr lang="en-US" dirty="0" smtClean="0"/>
              <a:t> Coming </a:t>
            </a:r>
            <a:r>
              <a:rPr lang="en-US" dirty="0" smtClean="0"/>
              <a:t>from the Greek word “</a:t>
            </a:r>
            <a:r>
              <a:rPr lang="en-US" i="1" dirty="0" smtClean="0"/>
              <a:t>bios</a:t>
            </a:r>
            <a:r>
              <a:rPr lang="en-US" dirty="0" smtClean="0"/>
              <a:t>” meaning “life”, and “</a:t>
            </a:r>
            <a:r>
              <a:rPr lang="en-US" i="1" dirty="0" err="1" smtClean="0"/>
              <a:t>sphaira</a:t>
            </a:r>
            <a:r>
              <a:rPr lang="en-US" dirty="0" smtClean="0"/>
              <a:t>” meaning sphere, biosphere is basically the topmost level in the hierarchy of living organisms. A </a:t>
            </a:r>
            <a:r>
              <a:rPr lang="en-US" b="1" dirty="0" smtClean="0"/>
              <a:t>biosphere</a:t>
            </a:r>
            <a:r>
              <a:rPr lang="en-US" dirty="0" smtClean="0"/>
              <a:t> is a global system that generally comprises everything where life exist and the </a:t>
            </a:r>
            <a:r>
              <a:rPr lang="en-US" dirty="0" err="1" smtClean="0"/>
              <a:t>abiotic</a:t>
            </a:r>
            <a:r>
              <a:rPr lang="en-US" dirty="0" smtClean="0"/>
              <a:t> environments they reside in, all blending with each other. It is basically the sum of all ecosystems on Earth, hence, it is also called as the ecosphere.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User\Desktop\b0c80c67c102bfbaab403620d6336a6b.jpg"/>
          <p:cNvPicPr>
            <a:picLocks noGrp="1" noChangeAspect="1" noChangeArrowheads="1"/>
          </p:cNvPicPr>
          <p:nvPr>
            <p:ph idx="1"/>
          </p:nvPr>
        </p:nvPicPr>
        <p:blipFill>
          <a:blip r:embed="rId2"/>
          <a:srcRect l="1980" r="1980" b="5556"/>
          <a:stretch>
            <a:fillRect/>
          </a:stretch>
        </p:blipFill>
        <p:spPr bwMode="auto">
          <a:xfrm>
            <a:off x="1143000" y="0"/>
            <a:ext cx="7772400" cy="67056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fontScale="90000"/>
          </a:bodyPr>
          <a:lstStyle/>
          <a:p>
            <a:pPr algn="ctr"/>
            <a:r>
              <a:rPr lang="en-US" sz="4000" b="1" dirty="0" smtClean="0">
                <a:solidFill>
                  <a:schemeClr val="tx1"/>
                </a:solidFill>
                <a:effectLst/>
                <a:latin typeface="Times New Roman" pitchFamily="18" charset="0"/>
                <a:cs typeface="Times New Roman" pitchFamily="18" charset="0"/>
              </a:rPr>
              <a:t>Conclusion</a:t>
            </a:r>
            <a:r>
              <a:rPr lang="en-US" b="1" dirty="0" smtClean="0"/>
              <a:t/>
            </a:r>
            <a:br>
              <a:rPr lang="en-US" b="1" dirty="0" smtClean="0"/>
            </a:br>
            <a:endParaRPr lang="en-US" dirty="0"/>
          </a:p>
        </p:txBody>
      </p:sp>
      <p:sp>
        <p:nvSpPr>
          <p:cNvPr id="3" name="Content Placeholder 2"/>
          <p:cNvSpPr>
            <a:spLocks noGrp="1"/>
          </p:cNvSpPr>
          <p:nvPr>
            <p:ph idx="1"/>
          </p:nvPr>
        </p:nvSpPr>
        <p:spPr>
          <a:xfrm>
            <a:off x="990600" y="609600"/>
            <a:ext cx="7943088" cy="6096000"/>
          </a:xfrm>
        </p:spPr>
        <p:txBody>
          <a:bodyPr/>
          <a:lstStyle/>
          <a:p>
            <a:pPr lvl="0" fontAlgn="base"/>
            <a:r>
              <a:rPr lang="en-US" dirty="0" smtClean="0"/>
              <a:t>Our planet is indeed composed of a variety of living things ranging from a simple cell to a massive sphere of life forms. While each organism tend to vary on size and function, still, no one lives alone and can live </a:t>
            </a:r>
            <a:r>
              <a:rPr lang="en-US" dirty="0" smtClean="0"/>
              <a:t>alone.</a:t>
            </a:r>
          </a:p>
          <a:p>
            <a:pPr lvl="0" fontAlgn="base"/>
            <a:r>
              <a:rPr lang="en-US" dirty="0" smtClean="0"/>
              <a:t>Each </a:t>
            </a:r>
            <a:r>
              <a:rPr lang="en-US" dirty="0" smtClean="0"/>
              <a:t>organism somehow depends or affect the life of other living organisms and non-living factors in the environment. </a:t>
            </a:r>
            <a:r>
              <a:rPr lang="en-US" dirty="0" smtClean="0"/>
              <a:t> Any </a:t>
            </a:r>
            <a:r>
              <a:rPr lang="en-US" dirty="0" smtClean="0"/>
              <a:t>change in a part of one system can drastically increase or decrease the chances of survival of an organism.</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498080" cy="639762"/>
          </a:xfrm>
        </p:spPr>
        <p:txBody>
          <a:bodyPr>
            <a:noAutofit/>
          </a:bodyPr>
          <a:lstStyle/>
          <a:p>
            <a:pPr algn="ctr"/>
            <a:r>
              <a:rPr lang="en-US" sz="3600" b="1" dirty="0" smtClean="0">
                <a:solidFill>
                  <a:schemeClr val="tx1"/>
                </a:solidFill>
                <a:latin typeface="Times New Roman" pitchFamily="18" charset="0"/>
                <a:cs typeface="Times New Roman" pitchFamily="18" charset="0"/>
              </a:rPr>
              <a:t>Levels of Organization</a:t>
            </a:r>
            <a:endParaRPr lang="en-US" sz="3600"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990600" y="762000"/>
            <a:ext cx="8153400" cy="6096000"/>
          </a:xfrm>
        </p:spPr>
        <p:txBody>
          <a:bodyPr>
            <a:noAutofit/>
          </a:bodyPr>
          <a:lstStyle/>
          <a:p>
            <a:r>
              <a:rPr lang="en-US" sz="2800" dirty="0" smtClean="0"/>
              <a:t>Life is found almost everywhere on Earth. In fact, the vast diversity of organisms present is indeed fascinating. Different species of </a:t>
            </a:r>
            <a:r>
              <a:rPr lang="en-US" sz="2800" b="1" u="sng" dirty="0" smtClean="0">
                <a:hlinkClick r:id="rId2"/>
              </a:rPr>
              <a:t>plants</a:t>
            </a:r>
            <a:r>
              <a:rPr lang="en-US" sz="2800" dirty="0" smtClean="0"/>
              <a:t>, various types of </a:t>
            </a:r>
            <a:r>
              <a:rPr lang="en-US" sz="2800" b="1" u="sng" dirty="0" smtClean="0">
                <a:hlinkClick r:id="rId3"/>
              </a:rPr>
              <a:t>animals</a:t>
            </a:r>
            <a:r>
              <a:rPr lang="en-US" sz="2800" dirty="0" smtClean="0"/>
              <a:t>, and all sorts of organisms comprise our planet. </a:t>
            </a:r>
            <a:endParaRPr lang="en-US" sz="2800" dirty="0" smtClean="0"/>
          </a:p>
          <a:p>
            <a:r>
              <a:rPr lang="en-US" sz="2800" dirty="0" smtClean="0"/>
              <a:t>The </a:t>
            </a:r>
            <a:r>
              <a:rPr lang="en-US" sz="2800" dirty="0" smtClean="0"/>
              <a:t>Earth is assumed to be about 4.5 billion years old for that much time, various species of organisms have already emerged and disappeared. However, it is quite ironic how in order to maintain equilibrium (balance), living organisms are classified in a hierarchical and orderly manner according to their level of complexity.</a:t>
            </a:r>
          </a:p>
          <a:p>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498080" cy="639762"/>
          </a:xfrm>
        </p:spPr>
        <p:txBody>
          <a:bodyPr>
            <a:noAutofit/>
          </a:bodyPr>
          <a:lstStyle/>
          <a:p>
            <a:r>
              <a:rPr lang="en-US" sz="3600" b="1" dirty="0" smtClean="0">
                <a:solidFill>
                  <a:schemeClr val="tx1"/>
                </a:solidFill>
                <a:effectLst/>
                <a:latin typeface="Times New Roman" pitchFamily="18" charset="0"/>
                <a:cs typeface="Times New Roman" pitchFamily="18" charset="0"/>
              </a:rPr>
              <a:t>Cont…</a:t>
            </a:r>
            <a:endParaRPr lang="en-US" sz="3600" b="1" dirty="0">
              <a:solidFill>
                <a:schemeClr val="tx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1066800" y="1219200"/>
            <a:ext cx="7924800" cy="5638800"/>
          </a:xfrm>
        </p:spPr>
        <p:txBody>
          <a:bodyPr>
            <a:noAutofit/>
          </a:bodyPr>
          <a:lstStyle/>
          <a:p>
            <a:r>
              <a:rPr lang="en-US" sz="2800" dirty="0" smtClean="0"/>
              <a:t>In each successive level of organization, the complexity of life increases and a distinguishable property can be observed. To further understand the complexity of life, listed below are the ten </a:t>
            </a:r>
            <a:r>
              <a:rPr lang="en-US" sz="2800" i="1" dirty="0" smtClean="0"/>
              <a:t>levels of biological organization</a:t>
            </a:r>
            <a:r>
              <a:rPr lang="en-US" sz="2800" dirty="0" smtClean="0"/>
              <a:t> in living organisms listed based on the hierarchy starting with the basic element, </a:t>
            </a:r>
            <a:r>
              <a:rPr lang="en-US" sz="2800" b="1" u="sng" dirty="0" smtClean="0">
                <a:hlinkClick r:id="rId2"/>
              </a:rPr>
              <a:t>cell</a:t>
            </a:r>
            <a:r>
              <a:rPr lang="en-US" sz="2800" dirty="0" smtClean="0"/>
              <a:t>.</a:t>
            </a:r>
          </a:p>
          <a:p>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User\Desktop\slide_2.jpg"/>
          <p:cNvPicPr>
            <a:picLocks noGrp="1" noChangeAspect="1" noChangeArrowheads="1"/>
          </p:cNvPicPr>
          <p:nvPr>
            <p:ph idx="1"/>
          </p:nvPr>
        </p:nvPicPr>
        <p:blipFill>
          <a:blip r:embed="rId2"/>
          <a:srcRect/>
          <a:stretch>
            <a:fillRect/>
          </a:stretch>
        </p:blipFill>
        <p:spPr bwMode="auto">
          <a:xfrm>
            <a:off x="1066800" y="457200"/>
            <a:ext cx="7772400" cy="6019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228600"/>
            <a:ext cx="7924800" cy="6477000"/>
          </a:xfrm>
        </p:spPr>
        <p:txBody>
          <a:bodyPr>
            <a:normAutofit fontScale="77500" lnSpcReduction="20000"/>
          </a:bodyPr>
          <a:lstStyle/>
          <a:p>
            <a:r>
              <a:rPr lang="en-US" sz="3400" b="1" dirty="0" smtClean="0"/>
              <a:t>Molecule:</a:t>
            </a:r>
            <a:endParaRPr lang="en-US" sz="3400" b="1" dirty="0" smtClean="0"/>
          </a:p>
          <a:p>
            <a:pPr>
              <a:buNone/>
            </a:pPr>
            <a:r>
              <a:rPr lang="en-US" dirty="0" smtClean="0"/>
              <a:t>   Molecules</a:t>
            </a:r>
            <a:r>
              <a:rPr lang="en-US" dirty="0" smtClean="0"/>
              <a:t> are made of atoms, the smallest unit of chemical elements. They can be found in all matter, living and non-living. Molecules make up the most basic structures of living beings. Two biological disciplines that focus on this level are biochemistry and molecular biology</a:t>
            </a:r>
            <a:r>
              <a:rPr lang="en-US" dirty="0" smtClean="0"/>
              <a:t>.</a:t>
            </a:r>
          </a:p>
          <a:p>
            <a:r>
              <a:rPr lang="en-US" sz="3400" b="1" dirty="0" smtClean="0"/>
              <a:t>Cell:</a:t>
            </a:r>
            <a:endParaRPr lang="en-US" sz="3400" b="1" dirty="0" smtClean="0"/>
          </a:p>
          <a:p>
            <a:pPr fontAlgn="base">
              <a:buNone/>
            </a:pPr>
            <a:r>
              <a:rPr lang="en-US" b="1" dirty="0" smtClean="0"/>
              <a:t>   </a:t>
            </a:r>
            <a:r>
              <a:rPr lang="en-US" dirty="0" smtClean="0"/>
              <a:t>The </a:t>
            </a:r>
            <a:r>
              <a:rPr lang="en-US" dirty="0" smtClean="0"/>
              <a:t>cell is known to be the basic building block of life. It performs various metabolic functions like providing structure and rigidity to the body, converting food into nutrients and energy, and others. While it is apparently not the smallest particle (organelles, molecules, and atoms are even smaller in size), the cell is called as such because it is the smallest living entity that can function on its own. At cellular level, organisms can be classified into two: single-celled organisms (unicellular) and multiple-celled organisms (multi-cellular).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28600"/>
            <a:ext cx="8229600" cy="6400800"/>
          </a:xfrm>
        </p:spPr>
        <p:txBody>
          <a:bodyPr>
            <a:normAutofit fontScale="85000" lnSpcReduction="20000"/>
          </a:bodyPr>
          <a:lstStyle/>
          <a:p>
            <a:r>
              <a:rPr lang="en-US" b="1" dirty="0" smtClean="0"/>
              <a:t>Tissues:</a:t>
            </a:r>
          </a:p>
          <a:p>
            <a:pPr>
              <a:buNone/>
            </a:pPr>
            <a:r>
              <a:rPr lang="en-US" dirty="0" smtClean="0"/>
              <a:t> </a:t>
            </a:r>
            <a:r>
              <a:rPr lang="en-US" dirty="0" smtClean="0"/>
              <a:t>  When </a:t>
            </a:r>
            <a:r>
              <a:rPr lang="en-US" dirty="0" smtClean="0"/>
              <a:t>similar cells aggregate, they form </a:t>
            </a:r>
            <a:r>
              <a:rPr lang="en-US" b="1" dirty="0" smtClean="0"/>
              <a:t>a tissue</a:t>
            </a:r>
            <a:r>
              <a:rPr lang="en-US" dirty="0" smtClean="0"/>
              <a:t>. Basically, a tissue is a group of interconnected cells that perform the same function. Like cells, tissues perform metabolic processes that keep the organism alive. In multi cellular organisms, the study of tissue is called histology (from Greek words </a:t>
            </a:r>
            <a:r>
              <a:rPr lang="en-US" i="1" dirty="0" err="1" smtClean="0"/>
              <a:t>histos</a:t>
            </a:r>
            <a:r>
              <a:rPr lang="en-US" dirty="0" smtClean="0"/>
              <a:t> meaning “tissue” and </a:t>
            </a:r>
            <a:r>
              <a:rPr lang="en-US" i="1" dirty="0" smtClean="0"/>
              <a:t>logos</a:t>
            </a:r>
            <a:r>
              <a:rPr lang="en-US" dirty="0" smtClean="0"/>
              <a:t> meaning “study of</a:t>
            </a:r>
            <a:r>
              <a:rPr lang="en-US" dirty="0" smtClean="0"/>
              <a:t>”.</a:t>
            </a:r>
          </a:p>
          <a:p>
            <a:pPr>
              <a:buFont typeface="Arial" pitchFamily="34" charset="0"/>
              <a:buChar char="•"/>
            </a:pPr>
            <a:r>
              <a:rPr lang="en-US" b="1" dirty="0" smtClean="0"/>
              <a:t>Organ: </a:t>
            </a:r>
          </a:p>
          <a:p>
            <a:pPr>
              <a:buNone/>
            </a:pPr>
            <a:r>
              <a:rPr lang="en-US" dirty="0" smtClean="0"/>
              <a:t>   Coming </a:t>
            </a:r>
            <a:r>
              <a:rPr lang="en-US" dirty="0" smtClean="0"/>
              <a:t>from the Latin word </a:t>
            </a:r>
            <a:r>
              <a:rPr lang="en-US" i="1" dirty="0" err="1" smtClean="0"/>
              <a:t>organum</a:t>
            </a:r>
            <a:r>
              <a:rPr lang="en-US" i="1" dirty="0" smtClean="0"/>
              <a:t> </a:t>
            </a:r>
            <a:r>
              <a:rPr lang="en-US" dirty="0" smtClean="0"/>
              <a:t>which means “tool” or “instrument”, </a:t>
            </a:r>
            <a:r>
              <a:rPr lang="en-US" b="1" dirty="0" smtClean="0"/>
              <a:t>an organ</a:t>
            </a:r>
            <a:r>
              <a:rPr lang="en-US" dirty="0" smtClean="0"/>
              <a:t> is a collection of tissues and similar structures that all function as one. Organs of multi-cellular organisms are in fact very diverse. In plants, their organs include the flowers (if there is) roots, stems, and the leaves. On the other hand, organs of animals include the brain, heart, stomach, eyes, and many more.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52400"/>
            <a:ext cx="7866888" cy="6705600"/>
          </a:xfrm>
        </p:spPr>
        <p:txBody>
          <a:bodyPr>
            <a:normAutofit fontScale="92500" lnSpcReduction="20000"/>
          </a:bodyPr>
          <a:lstStyle/>
          <a:p>
            <a:pPr>
              <a:buFont typeface="Wingdings" pitchFamily="2" charset="2"/>
              <a:buChar char="§"/>
            </a:pPr>
            <a:r>
              <a:rPr lang="en-US" sz="2800" b="1" dirty="0" smtClean="0"/>
              <a:t>Organ System:</a:t>
            </a:r>
          </a:p>
          <a:p>
            <a:pPr>
              <a:buNone/>
            </a:pPr>
            <a:r>
              <a:rPr lang="en-US" sz="2800" dirty="0" smtClean="0"/>
              <a:t> </a:t>
            </a:r>
            <a:r>
              <a:rPr lang="en-US" sz="2800" dirty="0" smtClean="0"/>
              <a:t>  Next </a:t>
            </a:r>
            <a:r>
              <a:rPr lang="en-US" sz="2800" dirty="0" smtClean="0"/>
              <a:t>to the hierarchy is the </a:t>
            </a:r>
            <a:r>
              <a:rPr lang="en-US" sz="2800" b="1" dirty="0" smtClean="0"/>
              <a:t>organ system</a:t>
            </a:r>
            <a:r>
              <a:rPr lang="en-US" sz="2800" dirty="0" smtClean="0"/>
              <a:t>. By definition, an organ system is an association of different organs and other anatomical structures that perform a certain physiological process. While each organ system in an organism work as a distinct entity, they all function in cooperation with each other in order to help keep the organism alive. In plants, organ systems include the root and shoot system, while animal organ systems include the digestive, </a:t>
            </a:r>
            <a:r>
              <a:rPr lang="en-US" sz="2800" b="1" u="sng" dirty="0" smtClean="0">
                <a:hlinkClick r:id="rId2"/>
              </a:rPr>
              <a:t>nervous</a:t>
            </a:r>
            <a:r>
              <a:rPr lang="en-US" sz="2800" dirty="0" smtClean="0"/>
              <a:t>, </a:t>
            </a:r>
            <a:r>
              <a:rPr lang="en-US" sz="2800" b="1" u="sng" dirty="0" smtClean="0">
                <a:hlinkClick r:id="rId3"/>
              </a:rPr>
              <a:t>circulatory system</a:t>
            </a:r>
            <a:r>
              <a:rPr lang="en-US" sz="2800" dirty="0" smtClean="0"/>
              <a:t>, and others</a:t>
            </a:r>
            <a:r>
              <a:rPr lang="en-US" sz="2800" dirty="0" smtClean="0"/>
              <a:t>.</a:t>
            </a:r>
          </a:p>
          <a:p>
            <a:r>
              <a:rPr lang="en-US" sz="2800" b="1" dirty="0" smtClean="0"/>
              <a:t>Organism:</a:t>
            </a:r>
            <a:endParaRPr lang="en-US" sz="2800" b="1" dirty="0" smtClean="0"/>
          </a:p>
          <a:p>
            <a:pPr>
              <a:buNone/>
            </a:pPr>
            <a:r>
              <a:rPr lang="en-US" sz="2800" dirty="0" smtClean="0"/>
              <a:t>    An </a:t>
            </a:r>
            <a:r>
              <a:rPr lang="en-US" sz="2800" dirty="0" smtClean="0"/>
              <a:t>organism is a recognizable, self-contained individual. Organisms can be </a:t>
            </a:r>
            <a:r>
              <a:rPr lang="en-US" sz="2800" dirty="0" smtClean="0">
                <a:hlinkClick r:id="rId4"/>
              </a:rPr>
              <a:t>unicellular organisms</a:t>
            </a:r>
            <a:r>
              <a:rPr lang="en-US" sz="2800" dirty="0" smtClean="0"/>
              <a:t> such as bacteria or amoebae, or multi-cellular organisms comprised of organs and organ systems. A human being is an example of a </a:t>
            </a:r>
            <a:r>
              <a:rPr lang="en-US" sz="2800" dirty="0" smtClean="0">
                <a:hlinkClick r:id="rId5"/>
              </a:rPr>
              <a:t>multi-cellular organism</a:t>
            </a:r>
            <a:r>
              <a:rPr lang="en-US" sz="2800" dirty="0" smtClean="0"/>
              <a:t>.</a:t>
            </a:r>
          </a:p>
          <a:p>
            <a:pPr>
              <a:buNone/>
            </a:pPr>
            <a:endParaRPr lang="en-US" sz="2800" dirty="0" smtClean="0"/>
          </a:p>
          <a:p>
            <a:pPr>
              <a:buNone/>
            </a:pPr>
            <a:endParaRPr lang="en-US" sz="2800" dirty="0" smtClean="0">
              <a:latin typeface="Times New Roman" pitchFamily="18" charset="0"/>
              <a:cs typeface="Times New Roman" pitchFamily="18" charset="0"/>
            </a:endParaRP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943088" cy="6096000"/>
          </a:xfrm>
        </p:spPr>
        <p:txBody>
          <a:bodyPr/>
          <a:lstStyle/>
          <a:p>
            <a:pPr lvl="0" fontAlgn="base"/>
            <a:r>
              <a:rPr lang="en-US" sz="2800" b="1" dirty="0" smtClean="0"/>
              <a:t>Population:</a:t>
            </a:r>
          </a:p>
          <a:p>
            <a:pPr lvl="0" fontAlgn="base">
              <a:buNone/>
            </a:pPr>
            <a:r>
              <a:rPr lang="en-US" sz="2800" dirty="0" smtClean="0"/>
              <a:t> </a:t>
            </a:r>
            <a:r>
              <a:rPr lang="en-US" sz="2800" dirty="0" smtClean="0"/>
              <a:t>  When </a:t>
            </a:r>
            <a:r>
              <a:rPr lang="en-US" sz="2800" dirty="0" smtClean="0"/>
              <a:t>similar organisms group together, they form the next level in the organization, a </a:t>
            </a:r>
            <a:r>
              <a:rPr lang="en-US" sz="2800" b="1" dirty="0" smtClean="0"/>
              <a:t>population</a:t>
            </a:r>
            <a:r>
              <a:rPr lang="en-US" sz="2800" dirty="0" smtClean="0"/>
              <a:t>. By definition, a population is formed when such individuals reside a common environment at a given time. For instance, a population can change over time due to several events like births, mortality, and migration of organisms. Oftentimes, the number of individuals in a population is highly dependent on the abundance of resources and the presence of favorable climate. In addition, predation and competition are also biological factors that control populations.</a:t>
            </a:r>
            <a:endParaRPr lang="en-US" sz="28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609600"/>
            <a:ext cx="7943088" cy="6096000"/>
          </a:xfrm>
        </p:spPr>
        <p:txBody>
          <a:bodyPr/>
          <a:lstStyle/>
          <a:p>
            <a:r>
              <a:rPr lang="en-US" b="1" dirty="0" smtClean="0"/>
              <a:t>Community:</a:t>
            </a:r>
          </a:p>
          <a:p>
            <a:pPr>
              <a:buNone/>
            </a:pPr>
            <a:r>
              <a:rPr lang="en-US" dirty="0" smtClean="0"/>
              <a:t> </a:t>
            </a:r>
            <a:r>
              <a:rPr lang="en-US" dirty="0" smtClean="0"/>
              <a:t> Next </a:t>
            </a:r>
            <a:r>
              <a:rPr lang="en-US" dirty="0" smtClean="0"/>
              <a:t>to the hierarchy is </a:t>
            </a:r>
            <a:r>
              <a:rPr lang="en-US" b="1" dirty="0" smtClean="0"/>
              <a:t>the community</a:t>
            </a:r>
            <a:r>
              <a:rPr lang="en-US" dirty="0" smtClean="0"/>
              <a:t>. A community is defined as the interactions of different populations with each other. Apparently, various interactions can exist such as mutualism, commensalism, predation, parasitism, and competition. Oftentimes, a certain population of organisms tend to dominate the community and hence are relatively more abundant than others. Such is considered as a distinguishable characteristic of a biological community.</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1018</TotalTime>
  <Words>350</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Solstice</vt:lpstr>
      <vt:lpstr>Slide 1</vt:lpstr>
      <vt:lpstr>Levels of Organization</vt:lpstr>
      <vt:lpstr>Cont…</vt:lpstr>
      <vt:lpstr>Slide 4</vt:lpstr>
      <vt:lpstr>Slide 5</vt:lpstr>
      <vt:lpstr>Slide 6</vt:lpstr>
      <vt:lpstr>Slide 7</vt:lpstr>
      <vt:lpstr>Slide 8</vt:lpstr>
      <vt:lpstr>Slide 9</vt:lpstr>
      <vt:lpstr>Slide 10</vt:lpstr>
      <vt:lpstr>Slide 11</vt:lpstr>
      <vt:lpstr>Slide 12</vt:lpstr>
      <vt:lpstr>Slide 13</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25</cp:revision>
  <dcterms:created xsi:type="dcterms:W3CDTF">2020-05-06T11:30:04Z</dcterms:created>
  <dcterms:modified xsi:type="dcterms:W3CDTF">2020-06-15T16:05:35Z</dcterms:modified>
</cp:coreProperties>
</file>