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58" r:id="rId2"/>
    <p:sldId id="257" r:id="rId3"/>
    <p:sldId id="272" r:id="rId4"/>
    <p:sldId id="273" r:id="rId5"/>
    <p:sldId id="275" r:id="rId6"/>
    <p:sldId id="276" r:id="rId7"/>
    <p:sldId id="277" r:id="rId8"/>
    <p:sldId id="278" r:id="rId9"/>
    <p:sldId id="27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6A3BE-93FB-426D-A9E6-80FD0F83DA60}" type="datetimeFigureOut">
              <a:rPr lang="en-US" smtClean="0"/>
              <a:pPr/>
              <a:t>6/15/2020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46FD61-36A9-4B3B-B175-AF01626390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306A808-BBF3-40D7-987C-D13630D370C5}" type="datetimeFigureOut">
              <a:rPr lang="en-US" smtClean="0"/>
              <a:pPr/>
              <a:t>6/15/2020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6FAF1E5-8B66-4B9A-BBCB-0C35ED86BB3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06A808-BBF3-40D7-987C-D13630D370C5}"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AF1E5-8B66-4B9A-BBCB-0C35ED86BB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06A808-BBF3-40D7-987C-D13630D370C5}" type="datetimeFigureOut">
              <a:rPr lang="en-US" smtClean="0"/>
              <a:pPr/>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AF1E5-8B66-4B9A-BBCB-0C35ED86BB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306A808-BBF3-40D7-987C-D13630D370C5}" type="datetimeFigureOut">
              <a:rPr lang="en-US" smtClean="0"/>
              <a:pPr/>
              <a:t>6/15/2020</a:t>
            </a:fld>
            <a:endParaRPr lang="en-US"/>
          </a:p>
        </p:txBody>
      </p:sp>
      <p:sp>
        <p:nvSpPr>
          <p:cNvPr id="9" name="Slide Number Placeholder 8"/>
          <p:cNvSpPr>
            <a:spLocks noGrp="1"/>
          </p:cNvSpPr>
          <p:nvPr>
            <p:ph type="sldNum" sz="quarter" idx="15"/>
          </p:nvPr>
        </p:nvSpPr>
        <p:spPr/>
        <p:txBody>
          <a:bodyPr rtlCol="0"/>
          <a:lstStyle/>
          <a:p>
            <a:fld id="{46FAF1E5-8B66-4B9A-BBCB-0C35ED86BB30}"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306A808-BBF3-40D7-987C-D13630D370C5}" type="datetimeFigureOut">
              <a:rPr lang="en-US" smtClean="0"/>
              <a:pPr/>
              <a:t>6/15/2020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6FAF1E5-8B66-4B9A-BBCB-0C35ED86BB3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306A808-BBF3-40D7-987C-D13630D370C5}" type="datetimeFigureOut">
              <a:rPr lang="en-US" smtClean="0"/>
              <a:pPr/>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AF1E5-8B66-4B9A-BBCB-0C35ED86BB3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306A808-BBF3-40D7-987C-D13630D370C5}" type="datetimeFigureOut">
              <a:rPr lang="en-US" smtClean="0"/>
              <a:pPr/>
              <a:t>6/15/2020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FAF1E5-8B66-4B9A-BBCB-0C35ED86BB3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306A808-BBF3-40D7-987C-D13630D370C5}" type="datetimeFigureOut">
              <a:rPr lang="en-US" smtClean="0"/>
              <a:pPr/>
              <a:t>6/15/2020</a:t>
            </a:fld>
            <a:endParaRPr lang="en-US"/>
          </a:p>
        </p:txBody>
      </p:sp>
      <p:sp>
        <p:nvSpPr>
          <p:cNvPr id="7" name="Slide Number Placeholder 6"/>
          <p:cNvSpPr>
            <a:spLocks noGrp="1"/>
          </p:cNvSpPr>
          <p:nvPr>
            <p:ph type="sldNum" sz="quarter" idx="11"/>
          </p:nvPr>
        </p:nvSpPr>
        <p:spPr/>
        <p:txBody>
          <a:bodyPr rtlCol="0"/>
          <a:lstStyle/>
          <a:p>
            <a:fld id="{46FAF1E5-8B66-4B9A-BBCB-0C35ED86BB30}"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06A808-BBF3-40D7-987C-D13630D370C5}" type="datetimeFigureOut">
              <a:rPr lang="en-US" smtClean="0"/>
              <a:pPr/>
              <a:t>6/15/2020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FAF1E5-8B66-4B9A-BBCB-0C35ED86BB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306A808-BBF3-40D7-987C-D13630D370C5}" type="datetimeFigureOut">
              <a:rPr lang="en-US" smtClean="0"/>
              <a:pPr/>
              <a:t>6/15/2020</a:t>
            </a:fld>
            <a:endParaRPr lang="en-US"/>
          </a:p>
        </p:txBody>
      </p:sp>
      <p:sp>
        <p:nvSpPr>
          <p:cNvPr id="22" name="Slide Number Placeholder 21"/>
          <p:cNvSpPr>
            <a:spLocks noGrp="1"/>
          </p:cNvSpPr>
          <p:nvPr>
            <p:ph type="sldNum" sz="quarter" idx="15"/>
          </p:nvPr>
        </p:nvSpPr>
        <p:spPr/>
        <p:txBody>
          <a:bodyPr rtlCol="0"/>
          <a:lstStyle/>
          <a:p>
            <a:fld id="{46FAF1E5-8B66-4B9A-BBCB-0C35ED86BB30}"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306A808-BBF3-40D7-987C-D13630D370C5}" type="datetimeFigureOut">
              <a:rPr lang="en-US" smtClean="0"/>
              <a:pPr/>
              <a:t>6/15/2020</a:t>
            </a:fld>
            <a:endParaRPr lang="en-US"/>
          </a:p>
        </p:txBody>
      </p:sp>
      <p:sp>
        <p:nvSpPr>
          <p:cNvPr id="18" name="Slide Number Placeholder 17"/>
          <p:cNvSpPr>
            <a:spLocks noGrp="1"/>
          </p:cNvSpPr>
          <p:nvPr>
            <p:ph type="sldNum" sz="quarter" idx="11"/>
          </p:nvPr>
        </p:nvSpPr>
        <p:spPr/>
        <p:txBody>
          <a:bodyPr rtlCol="0"/>
          <a:lstStyle/>
          <a:p>
            <a:fld id="{46FAF1E5-8B66-4B9A-BBCB-0C35ED86BB30}"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306A808-BBF3-40D7-987C-D13630D370C5}" type="datetimeFigureOut">
              <a:rPr lang="en-US" smtClean="0"/>
              <a:pPr/>
              <a:t>6/15/2020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6FAF1E5-8B66-4B9A-BBCB-0C35ED86BB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encyclopedia.com/science/dictionaries-thesauruses-pictures-and-press-releases/macronutrient-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Milligram" TargetMode="External"/><Relationship Id="rId3" Type="http://schemas.openxmlformats.org/officeDocument/2006/relationships/hyperlink" Target="https://en.wikipedia.org/wiki/Nutrient" TargetMode="External"/><Relationship Id="rId7" Type="http://schemas.openxmlformats.org/officeDocument/2006/relationships/hyperlink" Target="https://en.wikipedia.org/wiki/Human_nutrition" TargetMode="External"/><Relationship Id="rId2" Type="http://schemas.openxmlformats.org/officeDocument/2006/relationships/hyperlink" Target="https://www.encyclopedia.com/science/dictionaries-thesauruses-pictures-and-press-releases/micronutrient-1" TargetMode="External"/><Relationship Id="rId1" Type="http://schemas.openxmlformats.org/officeDocument/2006/relationships/slideLayout" Target="../slideLayouts/slideLayout2.xml"/><Relationship Id="rId6" Type="http://schemas.openxmlformats.org/officeDocument/2006/relationships/hyperlink" Target="https://en.wikipedia.org/wiki/Mineral_(nutrient)" TargetMode="External"/><Relationship Id="rId5" Type="http://schemas.openxmlformats.org/officeDocument/2006/relationships/hyperlink" Target="https://en.wikipedia.org/wiki/Vitamin" TargetMode="External"/><Relationship Id="rId4" Type="http://schemas.openxmlformats.org/officeDocument/2006/relationships/hyperlink" Target="https://en.wikipedia.org/wiki/Organism"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Malnutrition" TargetMode="External"/><Relationship Id="rId13" Type="http://schemas.openxmlformats.org/officeDocument/2006/relationships/hyperlink" Target="https://en.wikipedia.org/wiki/World_Health_Organization's_List_of_Essential_Medicines" TargetMode="External"/><Relationship Id="rId3" Type="http://schemas.openxmlformats.org/officeDocument/2006/relationships/hyperlink" Target="https://en.wikipedia.org/wiki/Calcium" TargetMode="External"/><Relationship Id="rId7" Type="http://schemas.openxmlformats.org/officeDocument/2006/relationships/hyperlink" Target="https://en.wikipedia.org/wiki/Microgram" TargetMode="External"/><Relationship Id="rId12" Type="http://schemas.openxmlformats.org/officeDocument/2006/relationships/hyperlink" Target="https://en.wikipedia.org/wiki/Vitamin_A" TargetMode="External"/><Relationship Id="rId2" Type="http://schemas.openxmlformats.org/officeDocument/2006/relationships/hyperlink" Target="https://en.wikipedia.org/wiki/Soil" TargetMode="External"/><Relationship Id="rId1" Type="http://schemas.openxmlformats.org/officeDocument/2006/relationships/slideLayout" Target="../slideLayouts/slideLayout2.xml"/><Relationship Id="rId6" Type="http://schemas.openxmlformats.org/officeDocument/2006/relationships/hyperlink" Target="https://en.wikipedia.org/wiki/Organic_compound" TargetMode="External"/><Relationship Id="rId11" Type="http://schemas.openxmlformats.org/officeDocument/2006/relationships/hyperlink" Target="https://en.wikipedia.org/wiki/Zinc" TargetMode="External"/><Relationship Id="rId5" Type="http://schemas.openxmlformats.org/officeDocument/2006/relationships/hyperlink" Target="https://en.wikipedia.org/wiki/Vitamin" TargetMode="External"/><Relationship Id="rId10" Type="http://schemas.openxmlformats.org/officeDocument/2006/relationships/hyperlink" Target="https://en.wikipedia.org/wiki/Multiple_micronutrient_powder" TargetMode="External"/><Relationship Id="rId4" Type="http://schemas.openxmlformats.org/officeDocument/2006/relationships/hyperlink" Target="https://en.wikipedia.org/wiki/Iron" TargetMode="External"/><Relationship Id="rId9" Type="http://schemas.openxmlformats.org/officeDocument/2006/relationships/hyperlink" Target="https://en.wikipedia.org/wiki/Plant_foo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encyclopedia.com/science-and-technology/biochemistry/biochemistry/amino-acid" TargetMode="External"/><Relationship Id="rId2" Type="http://schemas.openxmlformats.org/officeDocument/2006/relationships/hyperlink" Target="https://www.encyclopedia.com/science-and-technology/biochemistry/biochemistry/atp" TargetMode="External"/><Relationship Id="rId1" Type="http://schemas.openxmlformats.org/officeDocument/2006/relationships/slideLayout" Target="../slideLayouts/slideLayout2.xml"/><Relationship Id="rId4" Type="http://schemas.openxmlformats.org/officeDocument/2006/relationships/hyperlink" Target="https://www.encyclopedia.com/science-and-technology/chemistry/chemistry-general/cofacto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924800" cy="6092952"/>
          </a:xfrm>
        </p:spPr>
        <p:txBody>
          <a:bodyPr/>
          <a:lstStyle/>
          <a:p>
            <a:pPr marL="109728" algn="ctr">
              <a:buNone/>
            </a:pPr>
            <a:r>
              <a:rPr lang="en-US" b="1" dirty="0" smtClean="0">
                <a:latin typeface="Times New Roman" pitchFamily="18" charset="0"/>
                <a:cs typeface="Times New Roman" pitchFamily="18" charset="0"/>
              </a:rPr>
              <a:t>Unit 1: Biology Introduction</a:t>
            </a:r>
          </a:p>
          <a:p>
            <a:pPr algn="ctr">
              <a:buNone/>
            </a:pPr>
            <a:r>
              <a:rPr lang="en-US" b="1" dirty="0" smtClean="0">
                <a:latin typeface="Times New Roman" pitchFamily="18" charset="0"/>
                <a:cs typeface="Times New Roman" pitchFamily="18" charset="0"/>
              </a:rPr>
              <a:t>Topic: Bio Elements Concept </a:t>
            </a:r>
          </a:p>
          <a:p>
            <a:pPr algn="ctr">
              <a:buNone/>
            </a:pPr>
            <a:r>
              <a:rPr lang="en-US" b="1" dirty="0" err="1" smtClean="0">
                <a:latin typeface="Times New Roman" pitchFamily="18" charset="0"/>
                <a:cs typeface="Times New Roman" pitchFamily="18" charset="0"/>
              </a:rPr>
              <a:t>B.Ed</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Hons</a:t>
            </a:r>
            <a:r>
              <a:rPr lang="en-US" b="1" dirty="0" smtClean="0">
                <a:latin typeface="Times New Roman" pitchFamily="18" charset="0"/>
                <a:cs typeface="Times New Roman" pitchFamily="18" charset="0"/>
              </a:rPr>
              <a:t>) Secondary</a:t>
            </a:r>
          </a:p>
          <a:p>
            <a:pPr marL="109728" algn="ctr">
              <a:buNone/>
            </a:pPr>
            <a:r>
              <a:rPr lang="en-US" b="1" dirty="0" smtClean="0">
                <a:latin typeface="Times New Roman" pitchFamily="18" charset="0"/>
                <a:cs typeface="Times New Roman" pitchFamily="18" charset="0"/>
              </a:rPr>
              <a:t>Semester: I</a:t>
            </a:r>
          </a:p>
          <a:p>
            <a:pPr marL="109728" algn="ctr">
              <a:buNone/>
            </a:pPr>
            <a:r>
              <a:rPr lang="en-US" b="1" dirty="0" smtClean="0">
                <a:latin typeface="Times New Roman" pitchFamily="18" charset="0"/>
                <a:cs typeface="Times New Roman" pitchFamily="18" charset="0"/>
              </a:rPr>
              <a:t>                 Subject: Biology I (Minor)</a:t>
            </a:r>
          </a:p>
          <a:p>
            <a:pPr marL="109728" algn="ctr">
              <a:buNone/>
            </a:pPr>
            <a:r>
              <a:rPr lang="en-US" b="1" dirty="0" smtClean="0">
                <a:latin typeface="Times New Roman" pitchFamily="18" charset="0"/>
                <a:cs typeface="Times New Roman" pitchFamily="18" charset="0"/>
              </a:rPr>
              <a:t>Course Title: General Biology</a:t>
            </a:r>
          </a:p>
          <a:p>
            <a:pPr marL="109728" algn="ctr">
              <a:buNone/>
            </a:pPr>
            <a:r>
              <a:rPr lang="en-US" b="1" dirty="0" smtClean="0">
                <a:latin typeface="Times New Roman" pitchFamily="18" charset="0"/>
                <a:cs typeface="Times New Roman" pitchFamily="18" charset="0"/>
              </a:rPr>
              <a:t>            Represented By: Ms Sidra </a:t>
            </a:r>
            <a:r>
              <a:rPr lang="en-US" b="1" dirty="0" err="1" smtClean="0">
                <a:latin typeface="Times New Roman" pitchFamily="18" charset="0"/>
                <a:cs typeface="Times New Roman" pitchFamily="18" charset="0"/>
              </a:rPr>
              <a:t>Younis</a:t>
            </a:r>
            <a:endParaRPr lang="en-US" b="1" dirty="0" smtClean="0">
              <a:latin typeface="Times New Roman" pitchFamily="18" charset="0"/>
              <a:cs typeface="Times New Roman" pitchFamily="18" charset="0"/>
            </a:endParaRPr>
          </a:p>
          <a:p>
            <a:pPr marL="109728" algn="ctr">
              <a:buNone/>
            </a:pPr>
            <a:r>
              <a:rPr lang="en-US" b="1" dirty="0" smtClean="0">
                <a:latin typeface="Times New Roman" pitchFamily="18" charset="0"/>
                <a:cs typeface="Times New Roman" pitchFamily="18" charset="0"/>
              </a:rPr>
              <a:t>Department of Education (Planning and Development) </a:t>
            </a:r>
          </a:p>
          <a:p>
            <a:pPr marL="109728" algn="ctr">
              <a:buNone/>
            </a:pPr>
            <a:r>
              <a:rPr lang="en-US" b="1" dirty="0" smtClean="0">
                <a:latin typeface="Times New Roman" pitchFamily="18" charset="0"/>
                <a:cs typeface="Times New Roman" pitchFamily="18" charset="0"/>
              </a:rPr>
              <a:t> Lahore College for Women University, Lahore</a:t>
            </a:r>
            <a:endParaRPr lang="en-US" dirty="0" smtClean="0">
              <a:latin typeface="Times New Roman" pitchFamily="18" charset="0"/>
              <a:cs typeface="Times New Roman" pitchFamily="18" charset="0"/>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15962"/>
          </a:xfrm>
        </p:spPr>
        <p:txBody>
          <a:bodyPr>
            <a:normAutofit/>
          </a:bodyPr>
          <a:lstStyle/>
          <a:p>
            <a:pPr algn="ctr"/>
            <a:r>
              <a:rPr lang="en-US" sz="3200" b="1" dirty="0" err="1" smtClean="0"/>
              <a:t>Bioelement</a:t>
            </a:r>
            <a:r>
              <a:rPr lang="en-US" sz="3200" dirty="0" smtClean="0"/>
              <a:t> </a:t>
            </a:r>
            <a:endParaRPr lang="en-US" sz="3200" b="1" dirty="0">
              <a:solidFill>
                <a:schemeClr val="tx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381000" y="1371600"/>
            <a:ext cx="8153400" cy="5102352"/>
          </a:xfrm>
        </p:spPr>
        <p:txBody>
          <a:bodyPr>
            <a:normAutofit fontScale="92500"/>
          </a:bodyPr>
          <a:lstStyle/>
          <a:p>
            <a:r>
              <a:rPr lang="en-US" dirty="0" smtClean="0"/>
              <a:t>Any chemical element that is found in the molecules and compounds that make up a living organism. In the human body the most common </a:t>
            </a:r>
            <a:r>
              <a:rPr lang="en-US" dirty="0" err="1" smtClean="0"/>
              <a:t>bioelements</a:t>
            </a:r>
            <a:r>
              <a:rPr lang="en-US" dirty="0" smtClean="0"/>
              <a:t> (in decreasing order of occurrence) are oxygen, carbon, hydrogen, nitrogen, calcium, and phosphorus. Other </a:t>
            </a:r>
            <a:r>
              <a:rPr lang="en-US" dirty="0" err="1" smtClean="0"/>
              <a:t>bioelements</a:t>
            </a:r>
            <a:r>
              <a:rPr lang="en-US" dirty="0" smtClean="0"/>
              <a:t> include sodium, potassium, magnesium, and copper. </a:t>
            </a:r>
          </a:p>
          <a:p>
            <a:r>
              <a:rPr lang="en-US" b="1" dirty="0" smtClean="0"/>
              <a:t>Essential element</a:t>
            </a:r>
            <a:r>
              <a:rPr lang="en-US" dirty="0" smtClean="0"/>
              <a:t> Any of a number of elements required by living organisms to ensure normal growth, development, and maintenance. Apart from the elements found in organic compounds (i.e. carbon, hydrogen, oxygen, and nitrogen), plants, animals, and microorganisms all require a range of elements in inorganic forms in varying amounts, depending on the type of organism.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15962"/>
          </a:xfrm>
        </p:spPr>
        <p:txBody>
          <a:bodyPr>
            <a:normAutofit/>
          </a:bodyPr>
          <a:lstStyle/>
          <a:p>
            <a:r>
              <a:rPr lang="en-US" sz="3200" dirty="0" smtClean="0"/>
              <a:t>Cont…. </a:t>
            </a:r>
            <a:endParaRPr lang="en-US" sz="3200" b="1" dirty="0">
              <a:solidFill>
                <a:schemeClr val="tx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381000" y="1066800"/>
            <a:ext cx="8153400" cy="5407152"/>
          </a:xfrm>
        </p:spPr>
        <p:txBody>
          <a:bodyPr>
            <a:normAutofit fontScale="92500"/>
          </a:bodyPr>
          <a:lstStyle/>
          <a:p>
            <a:r>
              <a:rPr lang="en-US" dirty="0" smtClean="0"/>
              <a:t>The major elements, present in tissues in relatively large amounts (greater than 0.005%), are calcium, phosphorus, potassium, sodium, chlorine, </a:t>
            </a:r>
            <a:r>
              <a:rPr lang="en-US" dirty="0" err="1" smtClean="0"/>
              <a:t>sulphur</a:t>
            </a:r>
            <a:r>
              <a:rPr lang="en-US" dirty="0" smtClean="0"/>
              <a:t>, and magnesium (see also </a:t>
            </a:r>
            <a:r>
              <a:rPr lang="en-US" dirty="0" smtClean="0">
                <a:hlinkClick r:id="rId2"/>
              </a:rPr>
              <a:t>macronutrient</a:t>
            </a:r>
            <a:r>
              <a:rPr lang="en-US" dirty="0" smtClean="0"/>
              <a:t>). </a:t>
            </a:r>
          </a:p>
          <a:p>
            <a:r>
              <a:rPr lang="en-US" b="1" dirty="0" smtClean="0"/>
              <a:t>Macro Elements</a:t>
            </a:r>
            <a:endParaRPr lang="en-US" b="1" dirty="0" smtClean="0"/>
          </a:p>
          <a:p>
            <a:pPr>
              <a:buNone/>
            </a:pPr>
            <a:r>
              <a:rPr lang="en-US" dirty="0" smtClean="0"/>
              <a:t>    Macro elements are the natural elements of which the body needs more amount and are more important than any other minerals. </a:t>
            </a:r>
            <a:r>
              <a:rPr lang="en-US" dirty="0" err="1" smtClean="0"/>
              <a:t>Macrominerals</a:t>
            </a:r>
            <a:r>
              <a:rPr lang="en-US" dirty="0" smtClean="0"/>
              <a:t> includes sodium (Na), potassium (K), calcium (Ca), and magnesium (Mg) which are </a:t>
            </a:r>
            <a:r>
              <a:rPr lang="en-US" dirty="0" err="1" smtClean="0"/>
              <a:t>cations</a:t>
            </a:r>
            <a:r>
              <a:rPr lang="en-US" dirty="0" smtClean="0"/>
              <a:t>; and two chlorine (</a:t>
            </a:r>
            <a:r>
              <a:rPr lang="en-US" dirty="0" err="1" smtClean="0"/>
              <a:t>Cl</a:t>
            </a:r>
            <a:r>
              <a:rPr lang="en-US" dirty="0" smtClean="0"/>
              <a:t>) and phosphorus (P) which are accompanying anions. </a:t>
            </a:r>
            <a:r>
              <a:rPr lang="en-US" dirty="0" err="1" smtClean="0"/>
              <a:t>Macrominerals</a:t>
            </a:r>
            <a:r>
              <a:rPr lang="en-US" dirty="0" smtClean="0"/>
              <a:t> such as sodium and potassium are electrolytes and the body uses electrolytes to maintain acid-base balance and fluid balance (homeostasis) and for normal neurological, myocardial, nerve, and muscle function.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15962"/>
          </a:xfrm>
        </p:spPr>
        <p:txBody>
          <a:bodyPr>
            <a:normAutofit/>
          </a:bodyPr>
          <a:lstStyle/>
          <a:p>
            <a:r>
              <a:rPr lang="en-US" sz="3200" dirty="0" smtClean="0"/>
              <a:t>Cont…. </a:t>
            </a:r>
            <a:endParaRPr lang="en-US" sz="3200" b="1" dirty="0">
              <a:solidFill>
                <a:schemeClr val="tx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0" y="685800"/>
            <a:ext cx="8915400" cy="6172200"/>
          </a:xfrm>
        </p:spPr>
        <p:txBody>
          <a:bodyPr>
            <a:normAutofit fontScale="92500" lnSpcReduction="10000"/>
          </a:bodyPr>
          <a:lstStyle/>
          <a:p>
            <a:r>
              <a:rPr lang="en-US" dirty="0" smtClean="0"/>
              <a:t>The trace elements occur at much lower concentrations and thus requirements are much less. The most important are iron, manganese, zinc, copper, iodine, cobalt, selenium, molybdenum, chromium, and silicon (see also </a:t>
            </a:r>
            <a:r>
              <a:rPr lang="en-US" dirty="0" smtClean="0">
                <a:hlinkClick r:id="rId2"/>
              </a:rPr>
              <a:t>micronutrient</a:t>
            </a:r>
            <a:r>
              <a:rPr lang="en-US" dirty="0" smtClean="0"/>
              <a:t>). Each element may </a:t>
            </a:r>
            <a:r>
              <a:rPr lang="en-US" dirty="0" err="1" smtClean="0"/>
              <a:t>fulfil</a:t>
            </a:r>
            <a:r>
              <a:rPr lang="en-US" dirty="0" smtClean="0"/>
              <a:t> one or more of a variety of metabolic roles. Sodium, potassium, and chloride ions are the chief electrolytic components of cells and body fluids and thus determine their electrical and osmotic status.</a:t>
            </a:r>
            <a:r>
              <a:rPr lang="en-US" b="1" dirty="0" smtClean="0"/>
              <a:t> </a:t>
            </a:r>
            <a:endParaRPr lang="en-US" dirty="0" smtClean="0"/>
          </a:p>
          <a:p>
            <a:r>
              <a:rPr lang="en-US" b="1" dirty="0" smtClean="0"/>
              <a:t>Micro Elements</a:t>
            </a:r>
            <a:r>
              <a:rPr lang="en-US" dirty="0" smtClean="0"/>
              <a:t> </a:t>
            </a:r>
          </a:p>
          <a:p>
            <a:r>
              <a:rPr lang="en-US" dirty="0" smtClean="0"/>
              <a:t>Microelements are </a:t>
            </a:r>
            <a:r>
              <a:rPr lang="en-US" dirty="0" smtClean="0">
                <a:hlinkClick r:id="rId3" tooltip="Nutrient"/>
              </a:rPr>
              <a:t>essential elements</a:t>
            </a:r>
            <a:r>
              <a:rPr lang="en-US" dirty="0" smtClean="0"/>
              <a:t> required by </a:t>
            </a:r>
            <a:r>
              <a:rPr lang="en-US" dirty="0" smtClean="0">
                <a:hlinkClick r:id="rId4" tooltip="Organism"/>
              </a:rPr>
              <a:t>organisms</a:t>
            </a:r>
            <a:r>
              <a:rPr lang="en-US" dirty="0" smtClean="0"/>
              <a:t> in varying quantities throughout life to orchestrate a range of physiological functions to maintain health.</a:t>
            </a:r>
            <a:r>
              <a:rPr lang="en-US" baseline="30000" dirty="0" smtClean="0"/>
              <a:t> </a:t>
            </a:r>
            <a:r>
              <a:rPr lang="en-US" dirty="0" smtClean="0"/>
              <a:t>Micronutrient requirements differ between organisms; for example, humans and other animals require numerous </a:t>
            </a:r>
            <a:r>
              <a:rPr lang="en-US" dirty="0" smtClean="0">
                <a:hlinkClick r:id="rId5" tooltip="Vitamin"/>
              </a:rPr>
              <a:t>vitamins</a:t>
            </a:r>
            <a:r>
              <a:rPr lang="en-US" dirty="0" smtClean="0"/>
              <a:t> and </a:t>
            </a:r>
            <a:r>
              <a:rPr lang="en-US" dirty="0" smtClean="0">
                <a:hlinkClick r:id="rId6" tooltip="Mineral (nutrient)"/>
              </a:rPr>
              <a:t>dietary minerals</a:t>
            </a:r>
            <a:r>
              <a:rPr lang="en-US" dirty="0" smtClean="0"/>
              <a:t>,</a:t>
            </a:r>
            <a:r>
              <a:rPr lang="en-US" baseline="30000" dirty="0" smtClean="0"/>
              <a:t> </a:t>
            </a:r>
            <a:r>
              <a:rPr lang="en-US" dirty="0" smtClean="0"/>
              <a:t>whereas plants require specific minerals.</a:t>
            </a:r>
            <a:r>
              <a:rPr lang="en-US" baseline="30000" dirty="0" smtClean="0"/>
              <a:t> </a:t>
            </a:r>
            <a:r>
              <a:rPr lang="en-US" dirty="0" smtClean="0"/>
              <a:t>For </a:t>
            </a:r>
            <a:r>
              <a:rPr lang="en-US" dirty="0" smtClean="0">
                <a:hlinkClick r:id="rId7" tooltip="Human nutrition"/>
              </a:rPr>
              <a:t>human nutrition</a:t>
            </a:r>
            <a:r>
              <a:rPr lang="en-US" dirty="0" smtClean="0"/>
              <a:t>, micronutrient requirements are in amounts generally less than 100 </a:t>
            </a:r>
            <a:r>
              <a:rPr lang="en-US" dirty="0" smtClean="0">
                <a:hlinkClick r:id="rId8" tooltip="Milligram"/>
              </a:rPr>
              <a:t>milligrams</a:t>
            </a:r>
            <a:r>
              <a:rPr lang="en-US" dirty="0" smtClean="0"/>
              <a:t> per day, whereas </a:t>
            </a:r>
            <a:r>
              <a:rPr lang="en-US" dirty="0" smtClean="0">
                <a:hlinkClick r:id="rId3" tooltip="Nutrient"/>
              </a:rPr>
              <a:t>macronutrients</a:t>
            </a:r>
            <a:r>
              <a:rPr lang="en-US" dirty="0" smtClean="0"/>
              <a:t> are required in gram quantities daily.</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15962"/>
          </a:xfrm>
        </p:spPr>
        <p:txBody>
          <a:bodyPr>
            <a:normAutofit/>
          </a:bodyPr>
          <a:lstStyle/>
          <a:p>
            <a:r>
              <a:rPr lang="en-US" sz="3200" dirty="0" smtClean="0"/>
              <a:t>Cont…. </a:t>
            </a:r>
            <a:endParaRPr lang="en-US" sz="3200" b="1" dirty="0">
              <a:solidFill>
                <a:schemeClr val="tx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381000" y="1219200"/>
            <a:ext cx="8458200" cy="5638800"/>
          </a:xfrm>
        </p:spPr>
        <p:txBody>
          <a:bodyPr>
            <a:normAutofit lnSpcReduction="10000"/>
          </a:bodyPr>
          <a:lstStyle/>
          <a:p>
            <a:r>
              <a:rPr lang="en-US" dirty="0" smtClean="0"/>
              <a:t>The minerals for humans and other animals include 13 elements that originate from Earth's </a:t>
            </a:r>
            <a:r>
              <a:rPr lang="en-US" dirty="0" smtClean="0">
                <a:hlinkClick r:id="rId2" tooltip="Soil"/>
              </a:rPr>
              <a:t>soil</a:t>
            </a:r>
            <a:r>
              <a:rPr lang="en-US" dirty="0" smtClean="0"/>
              <a:t> and are not synthesized by living organisms, such as </a:t>
            </a:r>
            <a:r>
              <a:rPr lang="en-US" dirty="0" smtClean="0">
                <a:hlinkClick r:id="rId3" tooltip="Calcium"/>
              </a:rPr>
              <a:t>calcium</a:t>
            </a:r>
            <a:r>
              <a:rPr lang="en-US" dirty="0" smtClean="0"/>
              <a:t> and </a:t>
            </a:r>
            <a:r>
              <a:rPr lang="en-US" dirty="0" smtClean="0">
                <a:hlinkClick r:id="rId4" tooltip="Iron"/>
              </a:rPr>
              <a:t>iron</a:t>
            </a:r>
            <a:r>
              <a:rPr lang="en-US" dirty="0" smtClean="0"/>
              <a:t>.</a:t>
            </a:r>
            <a:r>
              <a:rPr lang="en-US" baseline="30000" dirty="0" smtClean="0"/>
              <a:t> </a:t>
            </a:r>
            <a:r>
              <a:rPr lang="en-US" dirty="0" smtClean="0"/>
              <a:t>Micronutrient requirements for animals also include </a:t>
            </a:r>
            <a:r>
              <a:rPr lang="en-US" dirty="0" smtClean="0">
                <a:hlinkClick r:id="rId5" tooltip="Vitamin"/>
              </a:rPr>
              <a:t>vitamins</a:t>
            </a:r>
            <a:r>
              <a:rPr lang="en-US" dirty="0" smtClean="0"/>
              <a:t>, which are </a:t>
            </a:r>
            <a:r>
              <a:rPr lang="en-US" dirty="0" smtClean="0">
                <a:hlinkClick r:id="rId6" tooltip="Organic compound"/>
              </a:rPr>
              <a:t>organic compounds</a:t>
            </a:r>
            <a:r>
              <a:rPr lang="en-US" dirty="0" smtClean="0"/>
              <a:t> required in </a:t>
            </a:r>
            <a:r>
              <a:rPr lang="en-US" dirty="0" smtClean="0">
                <a:hlinkClick r:id="rId7" tooltip="Microgram"/>
              </a:rPr>
              <a:t>microgram</a:t>
            </a:r>
            <a:r>
              <a:rPr lang="en-US" dirty="0" smtClean="0"/>
              <a:t> or milligram amounts. Since plants are the primary origin of nutrients for humans and animals, some micronutrients may be in low levels and deficiencies can occur when dietary intake is insufficient, as occurs in </a:t>
            </a:r>
            <a:r>
              <a:rPr lang="en-US" dirty="0" smtClean="0">
                <a:hlinkClick r:id="rId8" tooltip="Malnutrition"/>
              </a:rPr>
              <a:t>malnutrition</a:t>
            </a:r>
            <a:r>
              <a:rPr lang="en-US" dirty="0" smtClean="0"/>
              <a:t>, implying the need for initiatives to deter inadequate micronutrient supply in </a:t>
            </a:r>
            <a:r>
              <a:rPr lang="en-US" dirty="0" smtClean="0">
                <a:hlinkClick r:id="rId9" tooltip="Plant food"/>
              </a:rPr>
              <a:t>plant foods</a:t>
            </a:r>
            <a:r>
              <a:rPr lang="en-US" dirty="0" smtClean="0"/>
              <a:t>.</a:t>
            </a:r>
          </a:p>
          <a:p>
            <a:r>
              <a:rPr lang="en-US" dirty="0" smtClean="0"/>
              <a:t>A </a:t>
            </a:r>
            <a:r>
              <a:rPr lang="en-US" dirty="0" smtClean="0">
                <a:hlinkClick r:id="rId10" tooltip="Multiple micronutrient powder"/>
              </a:rPr>
              <a:t>multiple micronutrient powder</a:t>
            </a:r>
            <a:r>
              <a:rPr lang="en-US" dirty="0" smtClean="0"/>
              <a:t> of at least iron, </a:t>
            </a:r>
            <a:r>
              <a:rPr lang="en-US" dirty="0" smtClean="0">
                <a:hlinkClick r:id="rId11" tooltip="Zinc"/>
              </a:rPr>
              <a:t>zinc</a:t>
            </a:r>
            <a:r>
              <a:rPr lang="en-US" dirty="0" smtClean="0"/>
              <a:t>, and </a:t>
            </a:r>
            <a:r>
              <a:rPr lang="en-US" dirty="0" smtClean="0">
                <a:hlinkClick r:id="rId12" tooltip="Vitamin A"/>
              </a:rPr>
              <a:t>vitamin A</a:t>
            </a:r>
            <a:r>
              <a:rPr lang="en-US" dirty="0" smtClean="0"/>
              <a:t> was added to the </a:t>
            </a:r>
            <a:r>
              <a:rPr lang="en-US" dirty="0" smtClean="0">
                <a:hlinkClick r:id="rId13" tooltip="World Health Organization's List of Essential Medicines"/>
              </a:rPr>
              <a:t>World Health Organization's List of Essential Medicines</a:t>
            </a:r>
            <a:r>
              <a:rPr lang="en-US" dirty="0" smtClean="0"/>
              <a:t> in 2019</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15962"/>
          </a:xfrm>
        </p:spPr>
        <p:txBody>
          <a:bodyPr>
            <a:normAutofit/>
          </a:bodyPr>
          <a:lstStyle/>
          <a:p>
            <a:r>
              <a:rPr lang="en-US" sz="3200" dirty="0" smtClean="0"/>
              <a:t>Cont…. </a:t>
            </a:r>
            <a:endParaRPr lang="en-US" sz="3200" b="1" dirty="0">
              <a:solidFill>
                <a:schemeClr val="tx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381000" y="1219200"/>
            <a:ext cx="8458200" cy="5638800"/>
          </a:xfrm>
        </p:spPr>
        <p:txBody>
          <a:bodyPr>
            <a:normAutofit lnSpcReduction="10000"/>
          </a:bodyPr>
          <a:lstStyle/>
          <a:p>
            <a:r>
              <a:rPr lang="en-US" dirty="0" smtClean="0"/>
              <a:t>Calcium, phosphorus, and magnesium are all present in bone. Calcium is also essential for cell </a:t>
            </a:r>
            <a:r>
              <a:rPr lang="en-US" dirty="0" err="1" smtClean="0"/>
              <a:t>signalling</a:t>
            </a:r>
            <a:r>
              <a:rPr lang="en-US" dirty="0" smtClean="0"/>
              <a:t> and nerve and muscle activity, while phosphorus is a key constituent of the chemical energy carriers (e.g. </a:t>
            </a:r>
            <a:r>
              <a:rPr lang="en-US" dirty="0" smtClean="0">
                <a:hlinkClick r:id="rId2"/>
              </a:rPr>
              <a:t>ATP</a:t>
            </a:r>
            <a:r>
              <a:rPr lang="en-US" dirty="0" smtClean="0"/>
              <a:t>) and the nucleic acids. </a:t>
            </a:r>
            <a:r>
              <a:rPr lang="en-US" dirty="0" err="1" smtClean="0"/>
              <a:t>Sulphur</a:t>
            </a:r>
            <a:r>
              <a:rPr lang="en-US" dirty="0" smtClean="0"/>
              <a:t> is needed primarily for </a:t>
            </a:r>
            <a:r>
              <a:rPr lang="en-US" dirty="0" smtClean="0">
                <a:hlinkClick r:id="rId3"/>
              </a:rPr>
              <a:t>amino acid</a:t>
            </a:r>
            <a:r>
              <a:rPr lang="en-US" dirty="0" smtClean="0"/>
              <a:t> synthesis (in plants and microorganisms). The trace elements may serve as </a:t>
            </a:r>
            <a:r>
              <a:rPr lang="en-US" dirty="0" smtClean="0">
                <a:hlinkClick r:id="rId4"/>
              </a:rPr>
              <a:t>cofactors</a:t>
            </a:r>
            <a:r>
              <a:rPr lang="en-US" dirty="0" smtClean="0"/>
              <a:t> or as constituents of complex molecules, e.g. iron in </a:t>
            </a:r>
            <a:r>
              <a:rPr lang="en-US" dirty="0" err="1" smtClean="0"/>
              <a:t>haem</a:t>
            </a:r>
            <a:r>
              <a:rPr lang="en-US" dirty="0" smtClean="0"/>
              <a:t> and cobalt in vitamin B</a:t>
            </a:r>
            <a:r>
              <a:rPr lang="en-US" baseline="-25000" dirty="0" smtClean="0"/>
              <a:t>12</a:t>
            </a:r>
            <a:r>
              <a:rPr lang="en-US" dirty="0" smtClean="0"/>
              <a:t>. </a:t>
            </a:r>
          </a:p>
          <a:p>
            <a:r>
              <a:rPr lang="en-US" b="1" dirty="0" smtClean="0"/>
              <a:t>Trace Elements</a:t>
            </a:r>
            <a:endParaRPr lang="en-US" b="1" dirty="0" smtClean="0"/>
          </a:p>
          <a:p>
            <a:r>
              <a:rPr lang="en-US" dirty="0" smtClean="0"/>
              <a:t>Trace elements (or trace metals) are minerals present in living tissues in small amounts. Some of them are known to be nutritionally essential, others may be essential (although the evidence is only suggestive or incomplete), and the remainder are considered to be nonessential.</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15962"/>
          </a:xfrm>
        </p:spPr>
        <p:txBody>
          <a:bodyPr>
            <a:normAutofit/>
          </a:bodyPr>
          <a:lstStyle/>
          <a:p>
            <a:r>
              <a:rPr lang="en-US" sz="3200" dirty="0" smtClean="0"/>
              <a:t>Cont…. </a:t>
            </a:r>
            <a:endParaRPr lang="en-US" sz="3200" b="1" dirty="0">
              <a:solidFill>
                <a:schemeClr val="tx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0" y="838200"/>
            <a:ext cx="8839200" cy="6019800"/>
          </a:xfrm>
        </p:spPr>
        <p:txBody>
          <a:bodyPr>
            <a:normAutofit lnSpcReduction="10000"/>
          </a:bodyPr>
          <a:lstStyle/>
          <a:p>
            <a:r>
              <a:rPr lang="en-US" dirty="0" smtClean="0"/>
              <a:t>Trace elements function primarily as catalysts in enzyme systems; some metallic ions, such as iron and copper, participate in oxidation-reduction reactions in energy metabolism. Iron, as a constituent of hemoglobin and </a:t>
            </a:r>
            <a:r>
              <a:rPr lang="en-US" dirty="0" err="1" smtClean="0"/>
              <a:t>myoglobin</a:t>
            </a:r>
            <a:r>
              <a:rPr lang="en-US" dirty="0" smtClean="0"/>
              <a:t>, also plays a vital role in the transport of oxygen.</a:t>
            </a:r>
          </a:p>
          <a:p>
            <a:r>
              <a:rPr lang="en-US" dirty="0" smtClean="0"/>
              <a:t>All trace elements are toxic if consumed at sufficiently high levels for long enough periods. The difference between toxic intakes and optimal intakes to meet physiological needs for essential trace elements is great for some elements but is much smaller for others.</a:t>
            </a:r>
          </a:p>
          <a:p>
            <a:r>
              <a:rPr lang="en-US" dirty="0" smtClean="0"/>
              <a:t>Essential trace elements of the human body include zinc (Zn), copper (Cu), selenium (Se), chromium (Cr), cobalt (Co), iodine (I), manganese (</a:t>
            </a:r>
            <a:r>
              <a:rPr lang="en-US" dirty="0" err="1" smtClean="0"/>
              <a:t>Mn</a:t>
            </a:r>
            <a:r>
              <a:rPr lang="en-US" dirty="0" smtClean="0"/>
              <a:t>), and molybdenum (Mo). Although these elements account for only 0.02% of the total body weight, they play significant roles, e.g., as active centers of enzymes or as trace bioactive substances.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15962"/>
          </a:xfrm>
        </p:spPr>
        <p:txBody>
          <a:bodyPr>
            <a:normAutofit/>
          </a:bodyPr>
          <a:lstStyle/>
          <a:p>
            <a:r>
              <a:rPr lang="en-US" sz="3200" dirty="0" smtClean="0"/>
              <a:t>Cont…. </a:t>
            </a:r>
            <a:endParaRPr lang="en-US" sz="3200" b="1" dirty="0">
              <a:solidFill>
                <a:schemeClr val="tx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152400" y="990600"/>
            <a:ext cx="8534400" cy="5638800"/>
          </a:xfrm>
        </p:spPr>
        <p:txBody>
          <a:bodyPr>
            <a:normAutofit/>
          </a:bodyPr>
          <a:lstStyle/>
          <a:p>
            <a:r>
              <a:rPr lang="en-US" dirty="0" smtClean="0"/>
              <a:t>A major outcome of trace element deficiencies is reduced activity of the concerned enzymes. However, since each trace element is related to so many enzymes, deficiency of a single trace element is often not associated with any specific clinical manifestations, but rather manifests as a combination of various symptoms. Because of the presence of trace elements in very small amounts and the absence of specific clinical features associated with their deficiency, it is often difficult for clinicians to identify deficiencies of some particular trace elements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458200" cy="1295400"/>
          </a:xfrm>
        </p:spPr>
        <p:txBody>
          <a:bodyPr>
            <a:normAutofit fontScale="90000"/>
          </a:bodyPr>
          <a:lstStyle/>
          <a:p>
            <a:r>
              <a:rPr lang="en-US" sz="3200" u="sng" dirty="0" smtClean="0"/>
              <a:t/>
            </a:r>
            <a:br>
              <a:rPr lang="en-US" sz="3200" u="sng" dirty="0" smtClean="0"/>
            </a:br>
            <a:r>
              <a:rPr lang="en-US" sz="3200" u="sng" dirty="0" smtClean="0"/>
              <a:t/>
            </a:r>
            <a:br>
              <a:rPr lang="en-US" sz="3200" u="sng" dirty="0" smtClean="0"/>
            </a:br>
            <a:r>
              <a:rPr lang="en-US" sz="3200" b="1" u="sng" dirty="0" smtClean="0"/>
              <a:t>Percentages of Bio-Elements by Mass in Human Being</a:t>
            </a:r>
            <a:r>
              <a:rPr lang="en-US" sz="3200" dirty="0" smtClean="0"/>
              <a:t/>
            </a:r>
            <a:br>
              <a:rPr lang="en-US" sz="3200" dirty="0" smtClean="0"/>
            </a:br>
            <a:endParaRPr lang="en-US" sz="3200" b="1" dirty="0">
              <a:solidFill>
                <a:schemeClr val="tx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228600" y="914400"/>
            <a:ext cx="8610600" cy="5943600"/>
          </a:xfrm>
        </p:spPr>
        <p:txBody>
          <a:bodyPr>
            <a:normAutofit fontScale="92500" lnSpcReduction="20000"/>
          </a:bodyPr>
          <a:lstStyle/>
          <a:p>
            <a:r>
              <a:rPr lang="en-US" dirty="0" smtClean="0"/>
              <a:t>Out of 92 naturally occurring chemical compounds, only 16 are bio-elements and out of these 16 only 6 account for 99% of the total mass in human body.</a:t>
            </a:r>
            <a:endParaRPr lang="en-US" u="sng" dirty="0" smtClean="0"/>
          </a:p>
          <a:p>
            <a:r>
              <a:rPr lang="en-US" dirty="0" smtClean="0"/>
              <a:t>Oxygen                                                              65%</a:t>
            </a:r>
          </a:p>
          <a:p>
            <a:r>
              <a:rPr lang="en-US" dirty="0" smtClean="0"/>
              <a:t>Carbon                                                               18%</a:t>
            </a:r>
          </a:p>
          <a:p>
            <a:r>
              <a:rPr lang="en-US" dirty="0" smtClean="0"/>
              <a:t>Hydrogen                                                           10%</a:t>
            </a:r>
          </a:p>
          <a:p>
            <a:r>
              <a:rPr lang="en-US" dirty="0" smtClean="0"/>
              <a:t>Nitrogen                                                               3%</a:t>
            </a:r>
          </a:p>
          <a:p>
            <a:r>
              <a:rPr lang="en-US" dirty="0" smtClean="0"/>
              <a:t>Calcium                                                                2%</a:t>
            </a:r>
          </a:p>
          <a:p>
            <a:r>
              <a:rPr lang="en-US" dirty="0" smtClean="0"/>
              <a:t>Phosphorous                                                        1%</a:t>
            </a:r>
          </a:p>
          <a:p>
            <a:r>
              <a:rPr lang="en-US" dirty="0" smtClean="0"/>
              <a:t>Potassium                                                       0.35%</a:t>
            </a:r>
          </a:p>
          <a:p>
            <a:r>
              <a:rPr lang="en-US" dirty="0" err="1" smtClean="0"/>
              <a:t>Sulphur</a:t>
            </a:r>
            <a:r>
              <a:rPr lang="en-US" dirty="0" smtClean="0"/>
              <a:t>                                                           0.25%</a:t>
            </a:r>
          </a:p>
          <a:p>
            <a:r>
              <a:rPr lang="en-US" dirty="0" smtClean="0"/>
              <a:t>Chlorine                                                          0.15%</a:t>
            </a:r>
          </a:p>
          <a:p>
            <a:r>
              <a:rPr lang="en-US" dirty="0" smtClean="0"/>
              <a:t>Sodium                                                            0.15%</a:t>
            </a:r>
          </a:p>
          <a:p>
            <a:r>
              <a:rPr lang="en-US" dirty="0" smtClean="0"/>
              <a:t>Magnesium                                                     0.05%</a:t>
            </a:r>
          </a:p>
          <a:p>
            <a:r>
              <a:rPr lang="en-US" dirty="0" smtClean="0"/>
              <a:t>Iron                                                                0.004%</a:t>
            </a:r>
          </a:p>
          <a:p>
            <a:r>
              <a:rPr lang="en-US" dirty="0" smtClean="0"/>
              <a:t>Some elements like Copper, Manganese, Zinc and iodine are present in </a:t>
            </a:r>
            <a:r>
              <a:rPr lang="en-US" b="1" dirty="0" smtClean="0"/>
              <a:t>Traces.</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1598</TotalTime>
  <Words>470</Words>
  <Application>Microsoft Office PowerPoint</Application>
  <PresentationFormat>On-screen Show (4:3)</PresentationFormat>
  <Paragraphs>48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Slide 1</vt:lpstr>
      <vt:lpstr>Bioelement </vt:lpstr>
      <vt:lpstr>Cont…. </vt:lpstr>
      <vt:lpstr>Cont…. </vt:lpstr>
      <vt:lpstr>Cont…. </vt:lpstr>
      <vt:lpstr>Cont…. </vt:lpstr>
      <vt:lpstr>Cont…. </vt:lpstr>
      <vt:lpstr>Cont…. </vt:lpstr>
      <vt:lpstr>  Percentages of Bio-Elements by Mass in Human Being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27</cp:revision>
  <dcterms:created xsi:type="dcterms:W3CDTF">2020-05-06T17:29:59Z</dcterms:created>
  <dcterms:modified xsi:type="dcterms:W3CDTF">2020-06-15T15:24:18Z</dcterms:modified>
</cp:coreProperties>
</file>