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sldIdLst>
    <p:sldId id="258" r:id="rId2"/>
    <p:sldId id="257" r:id="rId3"/>
    <p:sldId id="272" r:id="rId4"/>
    <p:sldId id="273" r:id="rId5"/>
    <p:sldId id="275" r:id="rId6"/>
    <p:sldId id="276" r:id="rId7"/>
    <p:sldId id="27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6A3BE-93FB-426D-A9E6-80FD0F83DA60}" type="datetimeFigureOut">
              <a:rPr lang="en-US" smtClean="0"/>
              <a:pPr/>
              <a:t>8/13/2020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46FD61-36A9-4B3B-B175-AF01626390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306A808-BBF3-40D7-987C-D13630D370C5}" type="datetimeFigureOut">
              <a:rPr lang="en-US" smtClean="0"/>
              <a:pPr/>
              <a:t>8/13/2020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6FAF1E5-8B66-4B9A-BBCB-0C35ED86BB3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06A808-BBF3-40D7-987C-D13630D370C5}" type="datetimeFigureOut">
              <a:rPr lang="en-US" smtClean="0"/>
              <a:pPr/>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AF1E5-8B66-4B9A-BBCB-0C35ED86BB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06A808-BBF3-40D7-987C-D13630D370C5}" type="datetimeFigureOut">
              <a:rPr lang="en-US" smtClean="0"/>
              <a:pPr/>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AF1E5-8B66-4B9A-BBCB-0C35ED86BB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306A808-BBF3-40D7-987C-D13630D370C5}" type="datetimeFigureOut">
              <a:rPr lang="en-US" smtClean="0"/>
              <a:pPr/>
              <a:t>8/13/2020</a:t>
            </a:fld>
            <a:endParaRPr lang="en-US"/>
          </a:p>
        </p:txBody>
      </p:sp>
      <p:sp>
        <p:nvSpPr>
          <p:cNvPr id="9" name="Slide Number Placeholder 8"/>
          <p:cNvSpPr>
            <a:spLocks noGrp="1"/>
          </p:cNvSpPr>
          <p:nvPr>
            <p:ph type="sldNum" sz="quarter" idx="15"/>
          </p:nvPr>
        </p:nvSpPr>
        <p:spPr/>
        <p:txBody>
          <a:bodyPr rtlCol="0"/>
          <a:lstStyle/>
          <a:p>
            <a:fld id="{46FAF1E5-8B66-4B9A-BBCB-0C35ED86BB30}"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306A808-BBF3-40D7-987C-D13630D370C5}" type="datetimeFigureOut">
              <a:rPr lang="en-US" smtClean="0"/>
              <a:pPr/>
              <a:t>8/13/2020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6FAF1E5-8B66-4B9A-BBCB-0C35ED86BB3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306A808-BBF3-40D7-987C-D13630D370C5}" type="datetimeFigureOut">
              <a:rPr lang="en-US" smtClean="0"/>
              <a:pPr/>
              <a:t>8/13/2020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AF1E5-8B66-4B9A-BBCB-0C35ED86BB3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306A808-BBF3-40D7-987C-D13630D370C5}" type="datetimeFigureOut">
              <a:rPr lang="en-US" smtClean="0"/>
              <a:pPr/>
              <a:t>8/13/2020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FAF1E5-8B66-4B9A-BBCB-0C35ED86BB3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306A808-BBF3-40D7-987C-D13630D370C5}" type="datetimeFigureOut">
              <a:rPr lang="en-US" smtClean="0"/>
              <a:pPr/>
              <a:t>8/13/2020</a:t>
            </a:fld>
            <a:endParaRPr lang="en-US"/>
          </a:p>
        </p:txBody>
      </p:sp>
      <p:sp>
        <p:nvSpPr>
          <p:cNvPr id="7" name="Slide Number Placeholder 6"/>
          <p:cNvSpPr>
            <a:spLocks noGrp="1"/>
          </p:cNvSpPr>
          <p:nvPr>
            <p:ph type="sldNum" sz="quarter" idx="11"/>
          </p:nvPr>
        </p:nvSpPr>
        <p:spPr/>
        <p:txBody>
          <a:bodyPr rtlCol="0"/>
          <a:lstStyle/>
          <a:p>
            <a:fld id="{46FAF1E5-8B66-4B9A-BBCB-0C35ED86BB30}"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06A808-BBF3-40D7-987C-D13630D370C5}" type="datetimeFigureOut">
              <a:rPr lang="en-US" smtClean="0"/>
              <a:pPr/>
              <a:t>8/13/2020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FAF1E5-8B66-4B9A-BBCB-0C35ED86BB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306A808-BBF3-40D7-987C-D13630D370C5}" type="datetimeFigureOut">
              <a:rPr lang="en-US" smtClean="0"/>
              <a:pPr/>
              <a:t>8/13/2020</a:t>
            </a:fld>
            <a:endParaRPr lang="en-US"/>
          </a:p>
        </p:txBody>
      </p:sp>
      <p:sp>
        <p:nvSpPr>
          <p:cNvPr id="22" name="Slide Number Placeholder 21"/>
          <p:cNvSpPr>
            <a:spLocks noGrp="1"/>
          </p:cNvSpPr>
          <p:nvPr>
            <p:ph type="sldNum" sz="quarter" idx="15"/>
          </p:nvPr>
        </p:nvSpPr>
        <p:spPr/>
        <p:txBody>
          <a:bodyPr rtlCol="0"/>
          <a:lstStyle/>
          <a:p>
            <a:fld id="{46FAF1E5-8B66-4B9A-BBCB-0C35ED86BB30}"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306A808-BBF3-40D7-987C-D13630D370C5}" type="datetimeFigureOut">
              <a:rPr lang="en-US" smtClean="0"/>
              <a:pPr/>
              <a:t>8/13/2020</a:t>
            </a:fld>
            <a:endParaRPr lang="en-US"/>
          </a:p>
        </p:txBody>
      </p:sp>
      <p:sp>
        <p:nvSpPr>
          <p:cNvPr id="18" name="Slide Number Placeholder 17"/>
          <p:cNvSpPr>
            <a:spLocks noGrp="1"/>
          </p:cNvSpPr>
          <p:nvPr>
            <p:ph type="sldNum" sz="quarter" idx="11"/>
          </p:nvPr>
        </p:nvSpPr>
        <p:spPr/>
        <p:txBody>
          <a:bodyPr rtlCol="0"/>
          <a:lstStyle/>
          <a:p>
            <a:fld id="{46FAF1E5-8B66-4B9A-BBCB-0C35ED86BB30}"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306A808-BBF3-40D7-987C-D13630D370C5}" type="datetimeFigureOut">
              <a:rPr lang="en-US" smtClean="0"/>
              <a:pPr/>
              <a:t>8/13/2020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6FAF1E5-8B66-4B9A-BBCB-0C35ED86BB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924800" cy="6092952"/>
          </a:xfrm>
        </p:spPr>
        <p:txBody>
          <a:bodyPr/>
          <a:lstStyle/>
          <a:p>
            <a:pPr marL="109728" algn="ctr">
              <a:buNone/>
            </a:pPr>
            <a:r>
              <a:rPr lang="en-US" b="1" dirty="0" smtClean="0">
                <a:latin typeface="Times New Roman" pitchFamily="18" charset="0"/>
                <a:cs typeface="Times New Roman" pitchFamily="18" charset="0"/>
              </a:rPr>
              <a:t>Unit </a:t>
            </a:r>
            <a:r>
              <a:rPr lang="en-US" b="1" dirty="0" smtClean="0">
                <a:latin typeface="Times New Roman" pitchFamily="18" charset="0"/>
                <a:cs typeface="Times New Roman" pitchFamily="18" charset="0"/>
              </a:rPr>
              <a:t> 5: Nutrients</a:t>
            </a:r>
            <a:endParaRPr lang="en-US" b="1" dirty="0" smtClean="0">
              <a:latin typeface="Times New Roman" pitchFamily="18" charset="0"/>
              <a:cs typeface="Times New Roman" pitchFamily="18" charset="0"/>
            </a:endParaRPr>
          </a:p>
          <a:p>
            <a:pPr algn="ctr">
              <a:buNone/>
            </a:pPr>
            <a:r>
              <a:rPr lang="en-US" b="1" dirty="0" smtClean="0">
                <a:latin typeface="Times New Roman" pitchFamily="18" charset="0"/>
                <a:cs typeface="Times New Roman" pitchFamily="18" charset="0"/>
              </a:rPr>
              <a:t>Topic: </a:t>
            </a:r>
            <a:r>
              <a:rPr lang="en-US" b="1" dirty="0" smtClean="0">
                <a:latin typeface="Times New Roman" pitchFamily="18" charset="0"/>
                <a:cs typeface="Times New Roman" pitchFamily="18" charset="0"/>
              </a:rPr>
              <a:t>Water</a:t>
            </a:r>
            <a:endParaRPr lang="en-US" b="1" dirty="0" smtClean="0">
              <a:latin typeface="Times New Roman" pitchFamily="18" charset="0"/>
              <a:cs typeface="Times New Roman" pitchFamily="18" charset="0"/>
            </a:endParaRPr>
          </a:p>
          <a:p>
            <a:pPr algn="ctr">
              <a:buNone/>
            </a:pPr>
            <a:r>
              <a:rPr lang="en-US" b="1" dirty="0" err="1" smtClean="0">
                <a:latin typeface="Times New Roman" pitchFamily="18" charset="0"/>
                <a:cs typeface="Times New Roman" pitchFamily="18" charset="0"/>
              </a:rPr>
              <a:t>B.Ed</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Hons</a:t>
            </a:r>
            <a:r>
              <a:rPr lang="en-US" b="1" dirty="0" smtClean="0">
                <a:latin typeface="Times New Roman" pitchFamily="18" charset="0"/>
                <a:cs typeface="Times New Roman" pitchFamily="18" charset="0"/>
              </a:rPr>
              <a:t>) Secondary</a:t>
            </a:r>
          </a:p>
          <a:p>
            <a:pPr marL="109728" algn="ctr">
              <a:buNone/>
            </a:pPr>
            <a:r>
              <a:rPr lang="en-US" b="1" dirty="0" smtClean="0">
                <a:latin typeface="Times New Roman" pitchFamily="18" charset="0"/>
                <a:cs typeface="Times New Roman" pitchFamily="18" charset="0"/>
              </a:rPr>
              <a:t>Semester: I</a:t>
            </a:r>
          </a:p>
          <a:p>
            <a:pPr marL="109728" algn="ctr">
              <a:buNone/>
            </a:pPr>
            <a:r>
              <a:rPr lang="en-US" b="1" dirty="0" smtClean="0">
                <a:latin typeface="Times New Roman" pitchFamily="18" charset="0"/>
                <a:cs typeface="Times New Roman" pitchFamily="18" charset="0"/>
              </a:rPr>
              <a:t>                 Subject: Biology I (Minor)</a:t>
            </a:r>
          </a:p>
          <a:p>
            <a:pPr marL="109728" algn="ctr">
              <a:buNone/>
            </a:pPr>
            <a:r>
              <a:rPr lang="en-US" b="1" dirty="0" smtClean="0">
                <a:latin typeface="Times New Roman" pitchFamily="18" charset="0"/>
                <a:cs typeface="Times New Roman" pitchFamily="18" charset="0"/>
              </a:rPr>
              <a:t>Course Title: General Biology</a:t>
            </a:r>
          </a:p>
          <a:p>
            <a:pPr marL="109728" algn="ctr">
              <a:buNone/>
            </a:pPr>
            <a:r>
              <a:rPr lang="en-US" b="1" dirty="0" smtClean="0">
                <a:latin typeface="Times New Roman" pitchFamily="18" charset="0"/>
                <a:cs typeface="Times New Roman" pitchFamily="18" charset="0"/>
              </a:rPr>
              <a:t>            Represented By: Ms Sidra </a:t>
            </a:r>
            <a:r>
              <a:rPr lang="en-US" b="1" dirty="0" err="1" smtClean="0">
                <a:latin typeface="Times New Roman" pitchFamily="18" charset="0"/>
                <a:cs typeface="Times New Roman" pitchFamily="18" charset="0"/>
              </a:rPr>
              <a:t>Younis</a:t>
            </a:r>
            <a:endParaRPr lang="en-US" b="1" dirty="0" smtClean="0">
              <a:latin typeface="Times New Roman" pitchFamily="18" charset="0"/>
              <a:cs typeface="Times New Roman" pitchFamily="18" charset="0"/>
            </a:endParaRPr>
          </a:p>
          <a:p>
            <a:pPr marL="109728" algn="ctr">
              <a:buNone/>
            </a:pPr>
            <a:r>
              <a:rPr lang="en-US" b="1" dirty="0" smtClean="0">
                <a:latin typeface="Times New Roman" pitchFamily="18" charset="0"/>
                <a:cs typeface="Times New Roman" pitchFamily="18" charset="0"/>
              </a:rPr>
              <a:t>Department of Education (Planning and Development) </a:t>
            </a:r>
          </a:p>
          <a:p>
            <a:pPr marL="109728" algn="ctr">
              <a:buNone/>
            </a:pPr>
            <a:r>
              <a:rPr lang="en-US" b="1" dirty="0" smtClean="0">
                <a:latin typeface="Times New Roman" pitchFamily="18" charset="0"/>
                <a:cs typeface="Times New Roman" pitchFamily="18" charset="0"/>
              </a:rPr>
              <a:t> Lahore College for Women University, Lahore</a:t>
            </a:r>
            <a:endParaRPr lang="en-US"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15962"/>
          </a:xfrm>
        </p:spPr>
        <p:txBody>
          <a:bodyPr>
            <a:normAutofit/>
          </a:bodyPr>
          <a:lstStyle/>
          <a:p>
            <a:pPr algn="ctr"/>
            <a:r>
              <a:rPr lang="en-US" sz="3200" b="1" dirty="0" smtClean="0">
                <a:solidFill>
                  <a:schemeClr val="tx1"/>
                </a:solidFill>
              </a:rPr>
              <a:t>Water</a:t>
            </a:r>
            <a:r>
              <a:rPr lang="en-US" sz="3200" b="1" dirty="0" smtClean="0">
                <a:solidFill>
                  <a:schemeClr val="tx1"/>
                </a:solidFill>
              </a:rPr>
              <a:t> </a:t>
            </a:r>
            <a:endParaRPr lang="en-US" sz="3200" b="1" dirty="0">
              <a:solidFill>
                <a:schemeClr val="tx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228600" y="838200"/>
            <a:ext cx="8610600" cy="5867400"/>
          </a:xfrm>
        </p:spPr>
        <p:txBody>
          <a:bodyPr>
            <a:normAutofit/>
          </a:bodyPr>
          <a:lstStyle/>
          <a:p>
            <a:r>
              <a:rPr lang="en-US" b="1" dirty="0" smtClean="0"/>
              <a:t>Water</a:t>
            </a:r>
            <a:r>
              <a:rPr lang="en-US" dirty="0" smtClean="0"/>
              <a:t> is an inorganic, transparent, tasteless, odorless, and nearly </a:t>
            </a:r>
            <a:r>
              <a:rPr lang="en-US" dirty="0" smtClean="0"/>
              <a:t>colorless chemical </a:t>
            </a:r>
            <a:r>
              <a:rPr lang="en-US" dirty="0" smtClean="0"/>
              <a:t>substance, which is the main constituent of </a:t>
            </a:r>
            <a:r>
              <a:rPr lang="en-US" dirty="0" smtClean="0"/>
              <a:t>Earth’ s</a:t>
            </a:r>
            <a:r>
              <a:rPr lang="en-US" dirty="0" smtClean="0"/>
              <a:t> </a:t>
            </a:r>
            <a:r>
              <a:rPr lang="en-US" dirty="0" smtClean="0"/>
              <a:t>hydrosphere and </a:t>
            </a:r>
            <a:r>
              <a:rPr lang="en-US" dirty="0" smtClean="0"/>
              <a:t>the </a:t>
            </a:r>
            <a:r>
              <a:rPr lang="en-US" dirty="0" smtClean="0"/>
              <a:t>fluids of </a:t>
            </a:r>
            <a:r>
              <a:rPr lang="en-US" dirty="0" smtClean="0"/>
              <a:t>all known living organisms. </a:t>
            </a:r>
            <a:endParaRPr lang="en-US" dirty="0" smtClean="0"/>
          </a:p>
          <a:p>
            <a:r>
              <a:rPr lang="en-US" dirty="0" smtClean="0"/>
              <a:t>It </a:t>
            </a:r>
            <a:r>
              <a:rPr lang="en-US" dirty="0" smtClean="0"/>
              <a:t>is vital for all known forms of life, even though it provides no </a:t>
            </a:r>
            <a:r>
              <a:rPr lang="en-US" dirty="0" smtClean="0"/>
              <a:t>calories or</a:t>
            </a:r>
            <a:r>
              <a:rPr lang="en-US" dirty="0" smtClean="0"/>
              <a:t> organic nutrients. Its chemical formula is H</a:t>
            </a:r>
            <a:r>
              <a:rPr lang="en-US" baseline="-25000" dirty="0" smtClean="0"/>
              <a:t>2</a:t>
            </a:r>
            <a:r>
              <a:rPr lang="en-US" dirty="0" smtClean="0"/>
              <a:t>O, meaning that each of its molecules contains one oxygen and two hydrogen atoms, connected by covalent bonds.</a:t>
            </a:r>
          </a:p>
          <a:p>
            <a:r>
              <a:rPr lang="en-US" dirty="0" smtClean="0"/>
              <a:t>"Water" is the name of the liquid state of H</a:t>
            </a:r>
            <a:r>
              <a:rPr lang="en-US" baseline="-25000" dirty="0" smtClean="0"/>
              <a:t>2</a:t>
            </a:r>
            <a:r>
              <a:rPr lang="en-US" dirty="0" smtClean="0"/>
              <a:t>O at standard ambient temperature and pressure. It forms precipitation in the form of </a:t>
            </a:r>
            <a:r>
              <a:rPr lang="en-US" dirty="0" smtClean="0"/>
              <a:t>rain and</a:t>
            </a:r>
            <a:r>
              <a:rPr lang="en-US" dirty="0" smtClean="0"/>
              <a:t> aerosols in the form of fog. Clouds are formed from suspended droplets of water and ice, its solid state.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15962"/>
          </a:xfrm>
        </p:spPr>
        <p:txBody>
          <a:bodyPr>
            <a:normAutofit/>
          </a:bodyPr>
          <a:lstStyle/>
          <a:p>
            <a:r>
              <a:rPr lang="en-US" sz="3200" b="1" dirty="0" smtClean="0">
                <a:solidFill>
                  <a:schemeClr val="tx1"/>
                </a:solidFill>
              </a:rPr>
              <a:t>Cont….</a:t>
            </a:r>
            <a:r>
              <a:rPr lang="en-US" sz="3200" dirty="0" smtClean="0"/>
              <a:t> </a:t>
            </a:r>
            <a:endParaRPr lang="en-US" sz="3200" b="1" dirty="0">
              <a:solidFill>
                <a:schemeClr val="tx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381000" y="685800"/>
            <a:ext cx="8153400" cy="5788152"/>
          </a:xfrm>
        </p:spPr>
        <p:txBody>
          <a:bodyPr>
            <a:normAutofit fontScale="92500"/>
          </a:bodyPr>
          <a:lstStyle/>
          <a:p>
            <a:r>
              <a:rPr lang="en-US" dirty="0" smtClean="0">
                <a:latin typeface="+mj-lt"/>
                <a:cs typeface="Times New Roman" pitchFamily="18" charset="0"/>
              </a:rPr>
              <a:t>Water molecules form hydrogen bonds with each other and are strongly polar. This polarity allows it to dissociate ions in salts and bond to other polar substances such as alcohols and acids, thus dissolving them. Its hydrogen bonding causes its many unique properties, such as having a solid form less dense than its liquid </a:t>
            </a:r>
            <a:r>
              <a:rPr lang="en-US" dirty="0" smtClean="0">
                <a:latin typeface="+mj-lt"/>
                <a:cs typeface="Times New Roman" pitchFamily="18" charset="0"/>
              </a:rPr>
              <a:t>form,</a:t>
            </a:r>
            <a:r>
              <a:rPr lang="en-US" baseline="30000" dirty="0" smtClean="0">
                <a:latin typeface="+mj-lt"/>
                <a:cs typeface="Times New Roman" pitchFamily="18" charset="0"/>
              </a:rPr>
              <a:t> </a:t>
            </a:r>
            <a:r>
              <a:rPr lang="en-US" dirty="0" smtClean="0">
                <a:latin typeface="+mj-lt"/>
                <a:cs typeface="Times New Roman" pitchFamily="18" charset="0"/>
              </a:rPr>
              <a:t>a </a:t>
            </a:r>
            <a:r>
              <a:rPr lang="en-US" dirty="0" smtClean="0">
                <a:latin typeface="+mj-lt"/>
                <a:cs typeface="Times New Roman" pitchFamily="18" charset="0"/>
              </a:rPr>
              <a:t>relatively high </a:t>
            </a:r>
            <a:r>
              <a:rPr lang="en-US" dirty="0" smtClean="0">
                <a:latin typeface="+mj-lt"/>
                <a:cs typeface="Times New Roman" pitchFamily="18" charset="0"/>
              </a:rPr>
              <a:t>boiling point</a:t>
            </a:r>
            <a:r>
              <a:rPr lang="en-US" dirty="0" smtClean="0">
                <a:latin typeface="+mj-lt"/>
                <a:cs typeface="Times New Roman" pitchFamily="18" charset="0"/>
              </a:rPr>
              <a:t> of 100 °C for its molar mass, and a high heat </a:t>
            </a:r>
            <a:r>
              <a:rPr lang="en-US" dirty="0" smtClean="0">
                <a:latin typeface="+mj-lt"/>
                <a:cs typeface="Times New Roman" pitchFamily="18" charset="0"/>
              </a:rPr>
              <a:t>capacity.</a:t>
            </a:r>
          </a:p>
          <a:p>
            <a:r>
              <a:rPr lang="en-US" dirty="0" smtClean="0">
                <a:latin typeface="+mj-lt"/>
                <a:cs typeface="Times New Roman" pitchFamily="18" charset="0"/>
              </a:rPr>
              <a:t>Pure water is tasteless, odorless, and colorless. Water can occur in three states: </a:t>
            </a:r>
            <a:r>
              <a:rPr lang="en-US" b="1" dirty="0" smtClean="0">
                <a:latin typeface="+mj-lt"/>
                <a:cs typeface="Times New Roman" pitchFamily="18" charset="0"/>
              </a:rPr>
              <a:t>solid</a:t>
            </a:r>
            <a:r>
              <a:rPr lang="en-US" dirty="0" smtClean="0">
                <a:latin typeface="+mj-lt"/>
                <a:cs typeface="Times New Roman" pitchFamily="18" charset="0"/>
              </a:rPr>
              <a:t> (ice), </a:t>
            </a:r>
            <a:r>
              <a:rPr lang="en-US" b="1" dirty="0" smtClean="0">
                <a:latin typeface="+mj-lt"/>
                <a:cs typeface="Times New Roman" pitchFamily="18" charset="0"/>
              </a:rPr>
              <a:t>liquid</a:t>
            </a:r>
            <a:r>
              <a:rPr lang="en-US" dirty="0" smtClean="0">
                <a:latin typeface="+mj-lt"/>
                <a:cs typeface="Times New Roman" pitchFamily="18" charset="0"/>
              </a:rPr>
              <a:t>, or </a:t>
            </a:r>
            <a:r>
              <a:rPr lang="en-US" b="1" dirty="0" smtClean="0">
                <a:latin typeface="+mj-lt"/>
                <a:cs typeface="Times New Roman" pitchFamily="18" charset="0"/>
              </a:rPr>
              <a:t>gas</a:t>
            </a:r>
            <a:r>
              <a:rPr lang="en-US" dirty="0" smtClean="0">
                <a:latin typeface="+mj-lt"/>
                <a:cs typeface="Times New Roman" pitchFamily="18" charset="0"/>
              </a:rPr>
              <a:t> (vapor).</a:t>
            </a:r>
          </a:p>
          <a:p>
            <a:r>
              <a:rPr lang="en-US" b="1" dirty="0" smtClean="0">
                <a:latin typeface="+mj-lt"/>
                <a:cs typeface="Times New Roman" pitchFamily="18" charset="0"/>
              </a:rPr>
              <a:t>Solid water</a:t>
            </a:r>
            <a:r>
              <a:rPr lang="en-US" dirty="0" smtClean="0">
                <a:latin typeface="+mj-lt"/>
                <a:cs typeface="Times New Roman" pitchFamily="18" charset="0"/>
              </a:rPr>
              <a:t>—ice is frozen water. When water freezes, its molecules move farther apart, making ice less dense than water. This means that ice will be lighter than the same volume of water, and so ice will float in water. Water freezes at 0° Celsius, 32° Fahrenheit.</a:t>
            </a:r>
          </a:p>
          <a:p>
            <a:pPr>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15962"/>
          </a:xfrm>
        </p:spPr>
        <p:txBody>
          <a:bodyPr>
            <a:normAutofit/>
          </a:bodyPr>
          <a:lstStyle/>
          <a:p>
            <a:r>
              <a:rPr lang="en-US" sz="3200" b="1" dirty="0" smtClean="0">
                <a:solidFill>
                  <a:schemeClr val="tx1"/>
                </a:solidFill>
              </a:rPr>
              <a:t>Cont…. </a:t>
            </a:r>
            <a:endParaRPr lang="en-US" sz="3200" b="1" dirty="0">
              <a:solidFill>
                <a:schemeClr val="tx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0" y="838200"/>
            <a:ext cx="8915400" cy="5791200"/>
          </a:xfrm>
        </p:spPr>
        <p:txBody>
          <a:bodyPr>
            <a:normAutofit/>
          </a:bodyPr>
          <a:lstStyle/>
          <a:p>
            <a:r>
              <a:rPr lang="en-US" b="1" dirty="0" smtClean="0">
                <a:cs typeface="Times New Roman" pitchFamily="18" charset="0"/>
              </a:rPr>
              <a:t>Liquid water </a:t>
            </a:r>
            <a:r>
              <a:rPr lang="en-US" dirty="0" smtClean="0">
                <a:cs typeface="Times New Roman" pitchFamily="18" charset="0"/>
              </a:rPr>
              <a:t>is wet and fluid. This is the form of water with which we are most familiar. We use liquid water in many ways, including washing and drinking.</a:t>
            </a:r>
          </a:p>
          <a:p>
            <a:r>
              <a:rPr lang="en-US" b="1" dirty="0" smtClean="0"/>
              <a:t>Water </a:t>
            </a:r>
            <a:r>
              <a:rPr lang="en-US" b="1" dirty="0" smtClean="0"/>
              <a:t>as a gas</a:t>
            </a:r>
            <a:r>
              <a:rPr lang="en-US" dirty="0" smtClean="0"/>
              <a:t>—vapor is always present in the air around us. </a:t>
            </a:r>
            <a:r>
              <a:rPr lang="en-US" dirty="0" smtClean="0"/>
              <a:t>When </a:t>
            </a:r>
            <a:r>
              <a:rPr lang="en-US" dirty="0" smtClean="0"/>
              <a:t>you boil water, the water changes from a liquid to a gas or water vapor. As some of the water vapor cools, we see it as a small cloud called steam. This cloud of steam is a </a:t>
            </a:r>
            <a:r>
              <a:rPr lang="en-US" dirty="0" err="1" smtClean="0"/>
              <a:t>miniversion</a:t>
            </a:r>
            <a:r>
              <a:rPr lang="en-US" dirty="0" smtClean="0"/>
              <a:t> </a:t>
            </a:r>
            <a:r>
              <a:rPr lang="en-US" dirty="0" smtClean="0"/>
              <a:t>of the clouds we see in the sky. At sea level, steam is formed at 100° Celsius, 212° Fahrenheit.</a:t>
            </a:r>
          </a:p>
          <a:p>
            <a:r>
              <a:rPr lang="en-US" dirty="0" smtClean="0"/>
              <a:t>The water vapor attaches to small bits of dust in the air. It forms raindrops in warm temperatures. In cold temperatures, it freezes and forms snow or hail.</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15962"/>
          </a:xfrm>
        </p:spPr>
        <p:txBody>
          <a:bodyPr>
            <a:normAutofit/>
          </a:bodyPr>
          <a:lstStyle/>
          <a:p>
            <a:r>
              <a:rPr lang="en-US" sz="3200" dirty="0" smtClean="0"/>
              <a:t>Cont…. </a:t>
            </a:r>
            <a:endParaRPr lang="en-US" sz="3200" b="1" dirty="0">
              <a:solidFill>
                <a:schemeClr val="tx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381000" y="1219200"/>
            <a:ext cx="8458200" cy="5638800"/>
          </a:xfrm>
        </p:spPr>
        <p:txBody>
          <a:bodyPr>
            <a:normAutofit/>
          </a:bodyPr>
          <a:lstStyle/>
          <a:p>
            <a:r>
              <a:rPr lang="en-US" dirty="0" smtClean="0"/>
              <a:t>The physical states of liquid water are determined by the interactions of its molecules, which in turn is affected by temperature. As ice melts, its rigidly arranged molecules move more and more freely. As water is heated, the molecules move even faster until they eventually separate completely and form steam</a:t>
            </a:r>
            <a:r>
              <a:rPr lang="en-US" dirty="0" smtClean="0"/>
              <a:t>.</a:t>
            </a:r>
          </a:p>
          <a:p>
            <a:r>
              <a:rPr lang="en-US" dirty="0" smtClean="0"/>
              <a:t>The water molecule results to be charged negatively near the atom of </a:t>
            </a:r>
            <a:r>
              <a:rPr lang="en-US" b="1" dirty="0" smtClean="0"/>
              <a:t>oxygen</a:t>
            </a:r>
            <a:r>
              <a:rPr lang="en-US" dirty="0" smtClean="0"/>
              <a:t> and positively near the atom of </a:t>
            </a:r>
            <a:r>
              <a:rPr lang="en-US" b="1" dirty="0" smtClean="0"/>
              <a:t>hydrogen</a:t>
            </a:r>
            <a:r>
              <a:rPr lang="en-US" dirty="0" smtClean="0"/>
              <a:t>. Since opposites attract, the water molecules tend to join together like magnets. </a:t>
            </a:r>
            <a:endParaRPr lang="en-US" dirty="0" smtClean="0"/>
          </a:p>
          <a:p>
            <a:r>
              <a:rPr lang="en-US" dirty="0" smtClean="0"/>
              <a:t>Water </a:t>
            </a:r>
            <a:r>
              <a:rPr lang="en-US" dirty="0" smtClean="0"/>
              <a:t>is called the universal solvent since it can solve more substances than any other liquid.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609600"/>
          </a:xfrm>
        </p:spPr>
        <p:txBody>
          <a:bodyPr>
            <a:normAutofit/>
          </a:bodyPr>
          <a:lstStyle/>
          <a:p>
            <a:pPr algn="ctr"/>
            <a:r>
              <a:rPr lang="en-US" sz="3200" b="1" dirty="0" smtClean="0">
                <a:solidFill>
                  <a:schemeClr val="tx1"/>
                </a:solidFill>
                <a:latin typeface="Times New Roman" pitchFamily="18" charset="0"/>
                <a:cs typeface="Times New Roman" pitchFamily="18" charset="0"/>
              </a:rPr>
              <a:t>IMPORTANCE OF WATRE</a:t>
            </a:r>
            <a:endParaRPr lang="en-US" sz="3200" b="1" dirty="0">
              <a:solidFill>
                <a:schemeClr val="tx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228600" y="533400"/>
            <a:ext cx="8686800" cy="6324600"/>
          </a:xfrm>
        </p:spPr>
        <p:txBody>
          <a:bodyPr>
            <a:normAutofit lnSpcReduction="10000"/>
          </a:bodyPr>
          <a:lstStyle/>
          <a:p>
            <a:r>
              <a:rPr lang="en-US" dirty="0" smtClean="0"/>
              <a:t>Water is an essential nutrient and plays a key role in the human body. We can survive up to several weeks without food, but only a few days without water. Every system in the body, from cells and tissues, to vital organs requires water to function</a:t>
            </a:r>
            <a:r>
              <a:rPr lang="en-US" dirty="0" smtClean="0"/>
              <a:t>.</a:t>
            </a:r>
          </a:p>
          <a:p>
            <a:r>
              <a:rPr lang="en-US" dirty="0" smtClean="0"/>
              <a:t>Apart from drinking it to survive, people have many other uses for water. These include</a:t>
            </a:r>
            <a:r>
              <a:rPr lang="en-US" dirty="0" smtClean="0"/>
              <a:t>: </a:t>
            </a:r>
          </a:p>
          <a:p>
            <a:r>
              <a:rPr lang="en-US" dirty="0" smtClean="0"/>
              <a:t>C</a:t>
            </a:r>
            <a:r>
              <a:rPr lang="en-US" dirty="0" smtClean="0"/>
              <a:t>ooking</a:t>
            </a:r>
            <a:endParaRPr lang="en-US" dirty="0" smtClean="0"/>
          </a:p>
          <a:p>
            <a:r>
              <a:rPr lang="en-US" dirty="0" smtClean="0"/>
              <a:t>Washing </a:t>
            </a:r>
            <a:r>
              <a:rPr lang="en-US" dirty="0" smtClean="0"/>
              <a:t>clothes</a:t>
            </a:r>
          </a:p>
          <a:p>
            <a:r>
              <a:rPr lang="en-US" dirty="0" smtClean="0"/>
              <a:t>Washing </a:t>
            </a:r>
            <a:r>
              <a:rPr lang="en-US" dirty="0" smtClean="0"/>
              <a:t>cooking and eating utensils; such as </a:t>
            </a:r>
            <a:r>
              <a:rPr lang="en-US" dirty="0" err="1" smtClean="0"/>
              <a:t>billies</a:t>
            </a:r>
            <a:r>
              <a:rPr lang="en-US" dirty="0" smtClean="0"/>
              <a:t>, saucepans, crockery and cutlery</a:t>
            </a:r>
          </a:p>
          <a:p>
            <a:r>
              <a:rPr lang="en-US" dirty="0" smtClean="0"/>
              <a:t>Keeping </a:t>
            </a:r>
            <a:r>
              <a:rPr lang="en-US" dirty="0" smtClean="0"/>
              <a:t>houses and communities </a:t>
            </a:r>
            <a:r>
              <a:rPr lang="en-US" dirty="0" smtClean="0"/>
              <a:t>clean.</a:t>
            </a:r>
            <a:endParaRPr lang="en-US" dirty="0" smtClean="0"/>
          </a:p>
          <a:p>
            <a:r>
              <a:rPr lang="en-US" dirty="0" smtClean="0"/>
              <a:t>Recreation</a:t>
            </a:r>
            <a:r>
              <a:rPr lang="en-US" dirty="0" smtClean="0"/>
              <a:t>; such as swimming </a:t>
            </a:r>
            <a:r>
              <a:rPr lang="en-US" dirty="0" smtClean="0"/>
              <a:t>pools.</a:t>
            </a:r>
            <a:endParaRPr lang="en-US" dirty="0" smtClean="0"/>
          </a:p>
          <a:p>
            <a:r>
              <a:rPr lang="en-US" dirty="0" smtClean="0"/>
              <a:t>Keeping </a:t>
            </a:r>
            <a:r>
              <a:rPr lang="en-US" dirty="0" smtClean="0"/>
              <a:t>plants alive in gardens and </a:t>
            </a:r>
            <a:r>
              <a:rPr lang="en-US" dirty="0" smtClean="0"/>
              <a:t>parks.</a:t>
            </a:r>
            <a:endParaRPr lang="en-US" dirty="0" smtClean="0"/>
          </a:p>
          <a:p>
            <a:r>
              <a:rPr lang="en-US" dirty="0" smtClean="0"/>
              <a:t>Water is also essential for the healthy growth of farm crops and farm stock and is used in the manufacture of many products.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15962"/>
          </a:xfrm>
        </p:spPr>
        <p:txBody>
          <a:bodyPr>
            <a:normAutofit/>
          </a:bodyPr>
          <a:lstStyle/>
          <a:p>
            <a:r>
              <a:rPr lang="en-US" sz="3200" b="1" dirty="0" smtClean="0">
                <a:solidFill>
                  <a:schemeClr val="tx1"/>
                </a:solidFill>
              </a:rPr>
              <a:t>Cont…. </a:t>
            </a:r>
            <a:endParaRPr lang="en-US" sz="3200" b="1" dirty="0">
              <a:solidFill>
                <a:schemeClr val="tx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152400" y="990600"/>
            <a:ext cx="8534400" cy="5638800"/>
          </a:xfrm>
        </p:spPr>
        <p:txBody>
          <a:bodyPr>
            <a:normAutofit/>
          </a:bodyPr>
          <a:lstStyle/>
          <a:p>
            <a:r>
              <a:rPr lang="en-US" dirty="0" smtClean="0"/>
              <a:t>Water </a:t>
            </a:r>
            <a:r>
              <a:rPr lang="en-US" dirty="0" smtClean="0"/>
              <a:t>regulates body </a:t>
            </a:r>
            <a:r>
              <a:rPr lang="en-US" dirty="0" smtClean="0"/>
              <a:t>temperature.</a:t>
            </a:r>
          </a:p>
          <a:p>
            <a:r>
              <a:rPr lang="en-US" dirty="0" smtClean="0"/>
              <a:t>Water protects the tissues, spinal cord, and </a:t>
            </a:r>
            <a:r>
              <a:rPr lang="en-US" dirty="0" smtClean="0"/>
              <a:t>joints.</a:t>
            </a:r>
          </a:p>
          <a:p>
            <a:r>
              <a:rPr lang="en-US" dirty="0" smtClean="0"/>
              <a:t>It helps to boost our energy </a:t>
            </a:r>
            <a:r>
              <a:rPr lang="en-US" dirty="0" smtClean="0"/>
              <a:t>levels.</a:t>
            </a:r>
          </a:p>
          <a:p>
            <a:r>
              <a:rPr lang="en-US" dirty="0" smtClean="0"/>
              <a:t>Water prevents overall </a:t>
            </a:r>
            <a:r>
              <a:rPr lang="en-US" dirty="0" smtClean="0"/>
              <a:t>dehydration.</a:t>
            </a:r>
          </a:p>
          <a:p>
            <a:r>
              <a:rPr lang="en-US" dirty="0" smtClean="0"/>
              <a:t>Water is essential for the proper functioning of the body. Human beings can live for several days without food, but only three or four days without water. Each person needs to consume about 2–4.5 </a:t>
            </a:r>
            <a:r>
              <a:rPr lang="en-US" dirty="0" smtClean="0"/>
              <a:t>liters </a:t>
            </a:r>
            <a:r>
              <a:rPr lang="en-US" dirty="0" smtClean="0"/>
              <a:t>of water per day (depending on the climate and level of activity) for their body to function properly. </a:t>
            </a:r>
            <a:r>
              <a:rPr lang="en-US" dirty="0" smtClean="0"/>
              <a:t>In </a:t>
            </a:r>
            <a:r>
              <a:rPr lang="en-US" dirty="0" smtClean="0"/>
              <a:t>all, each of us needs 30–40 </a:t>
            </a:r>
            <a:r>
              <a:rPr lang="en-US" dirty="0" smtClean="0"/>
              <a:t>liters </a:t>
            </a:r>
            <a:r>
              <a:rPr lang="en-US" dirty="0" smtClean="0"/>
              <a:t>of water for domestic purposes, including drinking, food preparation, cooking and </a:t>
            </a:r>
            <a:r>
              <a:rPr lang="en-US" dirty="0" smtClean="0"/>
              <a:t>washing.</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4653</TotalTime>
  <Words>258</Words>
  <Application>Microsoft Office PowerPoint</Application>
  <PresentationFormat>On-screen Show (4:3)</PresentationFormat>
  <Paragraphs>41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Slide 1</vt:lpstr>
      <vt:lpstr>Water </vt:lpstr>
      <vt:lpstr>Cont…. </vt:lpstr>
      <vt:lpstr>Cont…. </vt:lpstr>
      <vt:lpstr>Cont…. </vt:lpstr>
      <vt:lpstr>IMPORTANCE OF WATRE</vt:lpstr>
      <vt:lpstr>Cont….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30</cp:revision>
  <dcterms:created xsi:type="dcterms:W3CDTF">2020-05-06T17:29:59Z</dcterms:created>
  <dcterms:modified xsi:type="dcterms:W3CDTF">2020-08-16T03:11:40Z</dcterms:modified>
</cp:coreProperties>
</file>