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0" r:id="rId3"/>
    <p:sldId id="292" r:id="rId4"/>
    <p:sldId id="293" r:id="rId5"/>
    <p:sldId id="294" r:id="rId6"/>
    <p:sldId id="295" r:id="rId7"/>
    <p:sldId id="296" r:id="rId8"/>
    <p:sldId id="297" r:id="rId9"/>
    <p:sldId id="298" r:id="rId10"/>
    <p:sldId id="303" r:id="rId11"/>
    <p:sldId id="299" r:id="rId12"/>
    <p:sldId id="30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745192-E053-4F42-9478-3FC272F57CDB}" type="datetimeFigureOut">
              <a:rPr lang="en-US" smtClean="0"/>
              <a:pPr/>
              <a:t>8/12/2020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4C6504-50D8-48A7-BB42-E1BBE04C86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C6504-50D8-48A7-BB42-E1BBE04C861F}"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C6504-50D8-48A7-BB42-E1BBE04C861F}"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C6504-50D8-48A7-BB42-E1BBE04C861F}"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C6504-50D8-48A7-BB42-E1BBE04C861F}"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C6504-50D8-48A7-BB42-E1BBE04C861F}"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C6504-50D8-48A7-BB42-E1BBE04C861F}"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4C6504-50D8-48A7-BB42-E1BBE04C861F}"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C9FE962-8E47-4A6C-94E9-4E3477C61851}"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BC91E-B412-4D6D-9D92-B026D25470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9FE962-8E47-4A6C-94E9-4E3477C61851}"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BC91E-B412-4D6D-9D92-B026D25470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9FE962-8E47-4A6C-94E9-4E3477C61851}"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BC91E-B412-4D6D-9D92-B026D25470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9FE962-8E47-4A6C-94E9-4E3477C61851}"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BC91E-B412-4D6D-9D92-B026D25470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9FE962-8E47-4A6C-94E9-4E3477C61851}"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BC91E-B412-4D6D-9D92-B026D25470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9FE962-8E47-4A6C-94E9-4E3477C61851}" type="datetimeFigureOut">
              <a:rPr lang="en-US" smtClean="0"/>
              <a:pPr/>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BC91E-B412-4D6D-9D92-B026D25470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9FE962-8E47-4A6C-94E9-4E3477C61851}" type="datetimeFigureOut">
              <a:rPr lang="en-US" smtClean="0"/>
              <a:pPr/>
              <a:t>8/12/2020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BC91E-B412-4D6D-9D92-B026D25470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9FE962-8E47-4A6C-94E9-4E3477C61851}" type="datetimeFigureOut">
              <a:rPr lang="en-US" smtClean="0"/>
              <a:pPr/>
              <a:t>8/12/2020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BC91E-B412-4D6D-9D92-B026D25470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FE962-8E47-4A6C-94E9-4E3477C61851}" type="datetimeFigureOut">
              <a:rPr lang="en-US" smtClean="0"/>
              <a:pPr/>
              <a:t>8/12/2020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BC91E-B412-4D6D-9D92-B026D25470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9FE962-8E47-4A6C-94E9-4E3477C61851}" type="datetimeFigureOut">
              <a:rPr lang="en-US" smtClean="0"/>
              <a:pPr/>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BC91E-B412-4D6D-9D92-B026D25470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9FE962-8E47-4A6C-94E9-4E3477C61851}" type="datetimeFigureOut">
              <a:rPr lang="en-US" smtClean="0"/>
              <a:pPr/>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BC91E-B412-4D6D-9D92-B026D25470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FE962-8E47-4A6C-94E9-4E3477C61851}" type="datetimeFigureOut">
              <a:rPr lang="en-US" smtClean="0"/>
              <a:pPr/>
              <a:t>8/12/2020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BC91E-B412-4D6D-9D92-B026D25470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381000"/>
            <a:ext cx="8382000" cy="6096000"/>
          </a:xfrm>
          <a:solidFill>
            <a:schemeClr val="accent4">
              <a:lumMod val="60000"/>
              <a:lumOff val="40000"/>
            </a:schemeClr>
          </a:solidFill>
        </p:spPr>
        <p:txBody>
          <a:bodyPr>
            <a:noAutofit/>
          </a:bodyPr>
          <a:lstStyle/>
          <a:p>
            <a:r>
              <a:rPr lang="en-US" sz="2400" b="1" dirty="0" smtClean="0">
                <a:latin typeface="Times New Roman" pitchFamily="18" charset="0"/>
                <a:cs typeface="Times New Roman" pitchFamily="18" charset="0"/>
              </a:rPr>
              <a:t>Unit 4: Cell Division</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Topic: Mitosis</a:t>
            </a:r>
            <a:br>
              <a:rPr lang="en-US" sz="2400" b="1" dirty="0" smtClean="0">
                <a:latin typeface="Times New Roman" pitchFamily="18" charset="0"/>
                <a:cs typeface="Times New Roman" pitchFamily="18" charset="0"/>
              </a:rPr>
            </a:br>
            <a:r>
              <a:rPr lang="en-US" sz="2400" b="1" dirty="0" err="1" smtClean="0">
                <a:latin typeface="Times New Roman" pitchFamily="18" charset="0"/>
                <a:cs typeface="Times New Roman" pitchFamily="18" charset="0"/>
              </a:rPr>
              <a:t>B.Ed</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Hons</a:t>
            </a:r>
            <a:r>
              <a:rPr lang="en-US" sz="2400" b="1" dirty="0" smtClean="0">
                <a:latin typeface="Times New Roman" pitchFamily="18" charset="0"/>
                <a:cs typeface="Times New Roman" pitchFamily="18" charset="0"/>
              </a:rPr>
              <a:t>) Secondary</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Semester: I</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Subject: Biology I (Minor)</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Course Title: General Biology</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Represented By: Ms Sidra </a:t>
            </a:r>
            <a:r>
              <a:rPr lang="en-US" sz="2400" b="1" dirty="0" err="1" smtClean="0">
                <a:latin typeface="Times New Roman" pitchFamily="18" charset="0"/>
                <a:cs typeface="Times New Roman" pitchFamily="18" charset="0"/>
              </a:rPr>
              <a:t>Younis</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Department of Education (Planning and Development)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Lahore College for Women University, Lahore</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791200"/>
            <a:ext cx="6629400" cy="457200"/>
          </a:xfrm>
          <a:solidFill>
            <a:schemeClr val="accent4">
              <a:lumMod val="60000"/>
              <a:lumOff val="40000"/>
            </a:schemeClr>
          </a:solidFill>
        </p:spPr>
        <p:txBody>
          <a:bodyPr>
            <a:normAutofit/>
          </a:bodyPr>
          <a:lstStyle/>
          <a:p>
            <a:r>
              <a:rPr lang="en-US" sz="2400" b="1" dirty="0" smtClean="0">
                <a:latin typeface="Times New Roman" pitchFamily="18" charset="0"/>
                <a:cs typeface="Times New Roman" pitchFamily="18" charset="0"/>
              </a:rPr>
              <a:t>Stages of Mitosis</a:t>
            </a:r>
            <a:endParaRPr lang="en-US" sz="2400" b="1" dirty="0">
              <a:latin typeface="Times New Roman" pitchFamily="18" charset="0"/>
              <a:cs typeface="Times New Roman" pitchFamily="18" charset="0"/>
            </a:endParaRPr>
          </a:p>
        </p:txBody>
      </p:sp>
      <p:pic>
        <p:nvPicPr>
          <p:cNvPr id="4" name="Picture 2" descr="C:\Users\User\Desktop\6158bc539d4b55b4286ebdb5f92bcb030.png"/>
          <p:cNvPicPr>
            <a:picLocks noChangeAspect="1" noChangeArrowheads="1"/>
          </p:cNvPicPr>
          <p:nvPr/>
        </p:nvPicPr>
        <p:blipFill>
          <a:blip r:embed="rId3"/>
          <a:srcRect/>
          <a:stretch>
            <a:fillRect/>
          </a:stretch>
        </p:blipFill>
        <p:spPr bwMode="auto">
          <a:xfrm>
            <a:off x="1143000" y="609600"/>
            <a:ext cx="7107689" cy="5029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6629400" cy="944562"/>
          </a:xfrm>
          <a:solidFill>
            <a:schemeClr val="accent4">
              <a:lumMod val="60000"/>
              <a:lumOff val="40000"/>
            </a:schemeClr>
          </a:solidFill>
        </p:spPr>
        <p:txBody>
          <a:bodyPr>
            <a:normAutofit/>
          </a:bodyPr>
          <a:lstStyle/>
          <a:p>
            <a:r>
              <a:rPr lang="en-US" sz="2400" b="1" dirty="0" smtClean="0">
                <a:latin typeface="Times New Roman" pitchFamily="18" charset="0"/>
                <a:cs typeface="Times New Roman" pitchFamily="18" charset="0"/>
              </a:rPr>
              <a:t>IMPORTANCE OF MITOSIS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686800" cy="5410200"/>
          </a:xfrm>
          <a:solidFill>
            <a:schemeClr val="accent4">
              <a:lumMod val="40000"/>
              <a:lumOff val="60000"/>
            </a:schemeClr>
          </a:solidFill>
        </p:spPr>
        <p:txBody>
          <a:bodyPr>
            <a:noAutofit/>
          </a:bodyPr>
          <a:lstStyle/>
          <a:p>
            <a:r>
              <a:rPr lang="en-US" sz="2800" dirty="0" smtClean="0"/>
              <a:t>Mitosis is important for three main reasons: development and growth cell replacement and asexual reproduction.</a:t>
            </a:r>
          </a:p>
          <a:p>
            <a:pPr>
              <a:buNone/>
            </a:pPr>
            <a:r>
              <a:rPr lang="en-US" sz="2800" b="1" dirty="0" smtClean="0"/>
              <a:t>1. Development and growth</a:t>
            </a:r>
          </a:p>
          <a:p>
            <a:r>
              <a:rPr lang="en-US" sz="2800" dirty="0" smtClean="0"/>
              <a:t>After meiosis has produced a gamete, and this has fused with another gamete to form an embryo, the embryo grows using mitosis. This growth continues throughout an organism’s life, in plants, animals, and fungi. In this way, the original chromosomal set is preserved.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6629400" cy="457200"/>
          </a:xfrm>
          <a:solidFill>
            <a:schemeClr val="accent4">
              <a:lumMod val="60000"/>
              <a:lumOff val="40000"/>
            </a:schemeClr>
          </a:solidFill>
        </p:spPr>
        <p:txBody>
          <a:bodyPr>
            <a:normAutofit/>
          </a:bodyPr>
          <a:lstStyle/>
          <a:p>
            <a:r>
              <a:rPr lang="en-US" sz="2400" b="1" dirty="0" smtClean="0">
                <a:latin typeface="Times New Roman" pitchFamily="18" charset="0"/>
                <a:cs typeface="Times New Roman" pitchFamily="18" charset="0"/>
              </a:rPr>
              <a:t>CONT…..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685800"/>
            <a:ext cx="8991600" cy="6172200"/>
          </a:xfrm>
          <a:solidFill>
            <a:schemeClr val="accent4">
              <a:lumMod val="40000"/>
              <a:lumOff val="60000"/>
            </a:schemeClr>
          </a:solidFill>
        </p:spPr>
        <p:txBody>
          <a:bodyPr>
            <a:noAutofit/>
          </a:bodyPr>
          <a:lstStyle/>
          <a:p>
            <a:pPr>
              <a:buNone/>
            </a:pPr>
            <a:r>
              <a:rPr lang="en-US" sz="2800" b="1" dirty="0" smtClean="0"/>
              <a:t>2. Cell replacement</a:t>
            </a:r>
          </a:p>
          <a:p>
            <a:r>
              <a:rPr lang="en-US" sz="2800" dirty="0" smtClean="0"/>
              <a:t>This occurs when the original cell is damaged or wounded. New cells are created to replace those that were damaged. Examples of this are the healing of a cut or a broken bone. When old cells die, new ones replace them to ensure continuing functionality.</a:t>
            </a:r>
          </a:p>
          <a:p>
            <a:pPr>
              <a:buNone/>
            </a:pPr>
            <a:r>
              <a:rPr lang="en-US" sz="2800" b="1" dirty="0" smtClean="0"/>
              <a:t>3. Asexual reproduction</a:t>
            </a:r>
          </a:p>
          <a:p>
            <a:r>
              <a:rPr lang="en-US" sz="2800" dirty="0" smtClean="0"/>
              <a:t>Single-celled organisms and certain </a:t>
            </a:r>
            <a:r>
              <a:rPr lang="en-US" sz="2800" dirty="0" err="1" smtClean="0"/>
              <a:t>multicellular</a:t>
            </a:r>
            <a:r>
              <a:rPr lang="en-US" sz="2800" dirty="0" smtClean="0"/>
              <a:t> organisms use mitosis for asexual reproduction. This includes reproduction by fragmentation, as in the case of </a:t>
            </a:r>
            <a:r>
              <a:rPr lang="en-US" sz="2800" dirty="0" err="1" smtClean="0"/>
              <a:t>planaria</a:t>
            </a:r>
            <a:r>
              <a:rPr lang="en-US" sz="2800" dirty="0" smtClean="0"/>
              <a:t>, and reproduction by budding, as in the case of sea anemones. Many plants reproduce using mitosis.</a:t>
            </a:r>
          </a:p>
          <a:p>
            <a:pPr>
              <a:buNone/>
            </a:pP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6629400" cy="944562"/>
          </a:xfrm>
          <a:solidFill>
            <a:schemeClr val="accent4">
              <a:lumMod val="60000"/>
              <a:lumOff val="40000"/>
            </a:schemeClr>
          </a:solidFill>
        </p:spPr>
        <p:txBody>
          <a:bodyPr>
            <a:normAutofit/>
          </a:bodyPr>
          <a:lstStyle/>
          <a:p>
            <a:r>
              <a:rPr lang="en-US" sz="2400" b="1" dirty="0" smtClean="0">
                <a:latin typeface="Times New Roman" pitchFamily="18" charset="0"/>
                <a:cs typeface="Times New Roman" pitchFamily="18" charset="0"/>
              </a:rPr>
              <a:t>MITOSIS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686800" cy="5410200"/>
          </a:xfrm>
          <a:solidFill>
            <a:schemeClr val="accent4">
              <a:lumMod val="40000"/>
              <a:lumOff val="60000"/>
            </a:schemeClr>
          </a:solidFill>
        </p:spPr>
        <p:txBody>
          <a:bodyPr>
            <a:noAutofit/>
          </a:bodyPr>
          <a:lstStyle/>
          <a:p>
            <a:pPr algn="just"/>
            <a:r>
              <a:rPr lang="en-US" sz="2800" dirty="0" smtClean="0"/>
              <a:t>Mitosis is the step in the cell cycle that the newly duplicated DNA is separated, and two new cells are formed. This process is important in single-celled eukaryotes, as it is the process of asexual reproduction. In multi-celled eukaryotes, mitosis is how a single zygote can become an entire organism. Mitosis has several distinct stages, or phases, that will be discussed below. The other stages in the cell cycle include growth and the replication of DNA, both required for mitosis to take place. Below is a picture of where mitosis fits into the cell cycle.</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6629400" cy="944562"/>
          </a:xfrm>
          <a:solidFill>
            <a:schemeClr val="accent4">
              <a:lumMod val="60000"/>
              <a:lumOff val="40000"/>
            </a:schemeClr>
          </a:solidFill>
        </p:spPr>
        <p:txBody>
          <a:bodyPr>
            <a:normAutofit/>
          </a:bodyPr>
          <a:lstStyle/>
          <a:p>
            <a:r>
              <a:rPr lang="en-US" sz="2400" b="1" dirty="0" smtClean="0">
                <a:latin typeface="Times New Roman" pitchFamily="18" charset="0"/>
                <a:cs typeface="Times New Roman" pitchFamily="18" charset="0"/>
              </a:rPr>
              <a:t>PHASES OF MITOSIS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686800" cy="5410200"/>
          </a:xfrm>
          <a:solidFill>
            <a:schemeClr val="accent4">
              <a:lumMod val="40000"/>
              <a:lumOff val="60000"/>
            </a:schemeClr>
          </a:solidFill>
        </p:spPr>
        <p:txBody>
          <a:bodyPr>
            <a:noAutofit/>
          </a:bodyPr>
          <a:lstStyle/>
          <a:p>
            <a:pPr algn="ctr">
              <a:buNone/>
            </a:pPr>
            <a:r>
              <a:rPr lang="en-US" sz="2800" dirty="0" smtClean="0"/>
              <a:t>Though technically not part of mitosis, </a:t>
            </a:r>
            <a:r>
              <a:rPr lang="en-US" sz="2800" dirty="0" err="1" smtClean="0"/>
              <a:t>Interphase</a:t>
            </a:r>
            <a:r>
              <a:rPr lang="en-US" sz="2800" dirty="0" smtClean="0"/>
              <a:t> begins and ends mitosis. </a:t>
            </a:r>
            <a:r>
              <a:rPr lang="en-US" sz="2800" dirty="0" err="1" smtClean="0"/>
              <a:t>Interphase</a:t>
            </a:r>
            <a:r>
              <a:rPr lang="en-US" sz="2800" dirty="0" smtClean="0"/>
              <a:t> is the part of the cell cycle in which the cell grows and duplicates the DNA. After an identical set of DNA is synthesized, the cell enters Mitosis.</a:t>
            </a:r>
          </a:p>
          <a:p>
            <a:pPr>
              <a:buNone/>
            </a:pPr>
            <a:r>
              <a:rPr lang="en-US" sz="2800" b="1" dirty="0" smtClean="0"/>
              <a:t>Prophase</a:t>
            </a:r>
          </a:p>
          <a:p>
            <a:r>
              <a:rPr lang="en-US" sz="2800" dirty="0" smtClean="0"/>
              <a:t>Prophase is the first stage in mitosis. During prophase, the DNA is condensed. During </a:t>
            </a:r>
            <a:r>
              <a:rPr lang="en-US" sz="2800" dirty="0" err="1" smtClean="0"/>
              <a:t>interphase</a:t>
            </a:r>
            <a:r>
              <a:rPr lang="en-US" sz="2800" dirty="0" smtClean="0"/>
              <a:t>, when the DNA is replicated, it is in a loose and open form to allow the enzymes to do their work on the DNA and create a new strand.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6629400" cy="944562"/>
          </a:xfrm>
          <a:solidFill>
            <a:schemeClr val="accent4">
              <a:lumMod val="60000"/>
              <a:lumOff val="40000"/>
            </a:schemeClr>
          </a:solidFill>
        </p:spPr>
        <p:txBody>
          <a:bodyPr>
            <a:normAutofit/>
          </a:bodyPr>
          <a:lstStyle/>
          <a:p>
            <a:r>
              <a:rPr lang="en-US" sz="2400" b="1" dirty="0" smtClean="0">
                <a:latin typeface="Times New Roman" pitchFamily="18" charset="0"/>
                <a:cs typeface="Times New Roman" pitchFamily="18" charset="0"/>
              </a:rPr>
              <a:t>CONT…..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686800" cy="5410200"/>
          </a:xfrm>
          <a:solidFill>
            <a:schemeClr val="accent4">
              <a:lumMod val="40000"/>
              <a:lumOff val="60000"/>
            </a:schemeClr>
          </a:solidFill>
        </p:spPr>
        <p:txBody>
          <a:bodyPr>
            <a:noAutofit/>
          </a:bodyPr>
          <a:lstStyle/>
          <a:p>
            <a:r>
              <a:rPr lang="en-US" sz="2800" dirty="0" smtClean="0"/>
              <a:t>However this chromatin, as it is called, would become tangled and break if the cell tried to move it without condensing it. During prophase, the cell’s machinery packages the DNA around special proteins, called </a:t>
            </a:r>
            <a:r>
              <a:rPr lang="en-US" sz="2800" dirty="0" err="1" smtClean="0"/>
              <a:t>histones</a:t>
            </a:r>
            <a:r>
              <a:rPr lang="en-US" sz="2800" dirty="0" smtClean="0"/>
              <a:t>, which allow it to condense into very tight packages. These tight packages of DNA can now be moved around with ease. During prophase the </a:t>
            </a:r>
            <a:r>
              <a:rPr lang="en-US" sz="2800" dirty="0" err="1" smtClean="0"/>
              <a:t>centrioles</a:t>
            </a:r>
            <a:r>
              <a:rPr lang="en-US" sz="2800" dirty="0" smtClean="0"/>
              <a:t> appear, which are centers on each side of the cell that organize microtubules. The microtubules will eventually reach out and grab the chromosomes of DNA.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6629400" cy="944562"/>
          </a:xfrm>
          <a:solidFill>
            <a:schemeClr val="accent4">
              <a:lumMod val="60000"/>
              <a:lumOff val="40000"/>
            </a:schemeClr>
          </a:solidFill>
        </p:spPr>
        <p:txBody>
          <a:bodyPr>
            <a:normAutofit/>
          </a:bodyPr>
          <a:lstStyle/>
          <a:p>
            <a:r>
              <a:rPr lang="en-US" sz="2400" b="1" dirty="0" smtClean="0">
                <a:latin typeface="Times New Roman" pitchFamily="18" charset="0"/>
                <a:cs typeface="Times New Roman" pitchFamily="18" charset="0"/>
              </a:rPr>
              <a:t>CONT…..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686800" cy="5105400"/>
          </a:xfrm>
          <a:solidFill>
            <a:schemeClr val="accent4">
              <a:lumMod val="40000"/>
              <a:lumOff val="60000"/>
            </a:schemeClr>
          </a:solidFill>
        </p:spPr>
        <p:txBody>
          <a:bodyPr>
            <a:noAutofit/>
          </a:bodyPr>
          <a:lstStyle/>
          <a:p>
            <a:r>
              <a:rPr lang="en-US" sz="2800" dirty="0" smtClean="0"/>
              <a:t>In plants this stage is proceeded by a step that rearranges the cell to put the nucleus in the middle. In most animal cells, the nucleus exists in the center of the cell most of the time. In plants, it is often pushed to one side by large, water-containing vacuoles. This </a:t>
            </a:r>
            <a:r>
              <a:rPr lang="en-US" sz="2800" dirty="0" err="1" smtClean="0"/>
              <a:t>preprophase</a:t>
            </a:r>
            <a:r>
              <a:rPr lang="en-US" sz="2800" dirty="0" smtClean="0"/>
              <a:t> allows plants to organize their organelles for division.</a:t>
            </a:r>
          </a:p>
          <a:p>
            <a:pPr>
              <a:buNone/>
            </a:pPr>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6629400" cy="457200"/>
          </a:xfrm>
          <a:solidFill>
            <a:schemeClr val="accent4">
              <a:lumMod val="60000"/>
              <a:lumOff val="40000"/>
            </a:schemeClr>
          </a:solidFill>
        </p:spPr>
        <p:txBody>
          <a:bodyPr>
            <a:normAutofit/>
          </a:bodyPr>
          <a:lstStyle/>
          <a:p>
            <a:r>
              <a:rPr lang="en-US" sz="2400" b="1" dirty="0" smtClean="0">
                <a:latin typeface="Times New Roman" pitchFamily="18" charset="0"/>
                <a:cs typeface="Times New Roman" pitchFamily="18" charset="0"/>
              </a:rPr>
              <a:t>CONT…..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991600" cy="5943600"/>
          </a:xfrm>
          <a:solidFill>
            <a:schemeClr val="accent4">
              <a:lumMod val="40000"/>
              <a:lumOff val="60000"/>
            </a:schemeClr>
          </a:solidFill>
        </p:spPr>
        <p:txBody>
          <a:bodyPr>
            <a:noAutofit/>
          </a:bodyPr>
          <a:lstStyle/>
          <a:p>
            <a:pPr>
              <a:buNone/>
            </a:pPr>
            <a:r>
              <a:rPr lang="en-US" sz="2800" b="1" dirty="0" err="1" smtClean="0"/>
              <a:t>Prometaphase</a:t>
            </a:r>
            <a:endParaRPr lang="en-US" sz="2800" b="1" dirty="0" smtClean="0"/>
          </a:p>
          <a:p>
            <a:r>
              <a:rPr lang="en-US" sz="2800" dirty="0" smtClean="0"/>
              <a:t>In order for the duplicated chromosomes to be split up, the microtubules have to reach them. In </a:t>
            </a:r>
            <a:r>
              <a:rPr lang="en-US" sz="2800" dirty="0" err="1" smtClean="0"/>
              <a:t>prometaphase</a:t>
            </a:r>
            <a:r>
              <a:rPr lang="en-US" sz="2800" dirty="0" smtClean="0"/>
              <a:t>, the nuclear envelope surrounding the cells falls apart. This membrane was separating the DNA from the </a:t>
            </a:r>
            <a:r>
              <a:rPr lang="en-US" sz="2800" dirty="0" err="1" smtClean="0"/>
              <a:t>cytosol</a:t>
            </a:r>
            <a:r>
              <a:rPr lang="en-US" sz="2800" dirty="0" smtClean="0"/>
              <a:t> of the cell. When the nuclear envelope dissolves, the microtubules are allowed to extend from the </a:t>
            </a:r>
            <a:r>
              <a:rPr lang="en-US" sz="2800" dirty="0" err="1" smtClean="0"/>
              <a:t>centromeres</a:t>
            </a:r>
            <a:r>
              <a:rPr lang="en-US" sz="2800" dirty="0" smtClean="0"/>
              <a:t> to the chromosomes. Each chromosome has a special area known as the </a:t>
            </a:r>
            <a:r>
              <a:rPr lang="en-US" sz="2800" dirty="0" err="1" smtClean="0"/>
              <a:t>centromere</a:t>
            </a:r>
            <a:r>
              <a:rPr lang="en-US" sz="2800" dirty="0" smtClean="0"/>
              <a:t>, and each </a:t>
            </a:r>
            <a:r>
              <a:rPr lang="en-US" sz="2800" dirty="0" err="1" smtClean="0"/>
              <a:t>centromere</a:t>
            </a:r>
            <a:r>
              <a:rPr lang="en-US" sz="2800" dirty="0" smtClean="0"/>
              <a:t> has a </a:t>
            </a:r>
            <a:r>
              <a:rPr lang="en-US" sz="2800" dirty="0" err="1" smtClean="0"/>
              <a:t>kinetochore</a:t>
            </a:r>
            <a:r>
              <a:rPr lang="en-US" sz="2800" dirty="0" smtClean="0"/>
              <a:t>. The microtubules are able to attach to these </a:t>
            </a:r>
            <a:r>
              <a:rPr lang="en-US" sz="2800" dirty="0" err="1" smtClean="0"/>
              <a:t>kinetochores</a:t>
            </a:r>
            <a:r>
              <a:rPr lang="en-US" sz="2800" dirty="0" smtClean="0"/>
              <a:t>, allowing the cell to move the chromosomes around. Microtubules from each side of the cell will attach to each chromosome during </a:t>
            </a:r>
            <a:r>
              <a:rPr lang="en-US" sz="2800" dirty="0" err="1" smtClean="0"/>
              <a:t>prometaphase</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6629400" cy="457200"/>
          </a:xfrm>
          <a:solidFill>
            <a:schemeClr val="accent4">
              <a:lumMod val="60000"/>
              <a:lumOff val="40000"/>
            </a:schemeClr>
          </a:solidFill>
        </p:spPr>
        <p:txBody>
          <a:bodyPr>
            <a:normAutofit/>
          </a:bodyPr>
          <a:lstStyle/>
          <a:p>
            <a:r>
              <a:rPr lang="en-US" sz="2400" b="1" dirty="0" smtClean="0">
                <a:latin typeface="Times New Roman" pitchFamily="18" charset="0"/>
                <a:cs typeface="Times New Roman" pitchFamily="18" charset="0"/>
              </a:rPr>
              <a:t>CONT…..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991600" cy="5943600"/>
          </a:xfrm>
          <a:solidFill>
            <a:schemeClr val="accent4">
              <a:lumMod val="40000"/>
              <a:lumOff val="60000"/>
            </a:schemeClr>
          </a:solidFill>
        </p:spPr>
        <p:txBody>
          <a:bodyPr>
            <a:noAutofit/>
          </a:bodyPr>
          <a:lstStyle/>
          <a:p>
            <a:pPr>
              <a:buNone/>
            </a:pPr>
            <a:r>
              <a:rPr lang="en-US" sz="2800" b="1" dirty="0" smtClean="0"/>
              <a:t>Metaphase</a:t>
            </a:r>
          </a:p>
          <a:p>
            <a:r>
              <a:rPr lang="en-US" sz="2800" dirty="0" smtClean="0"/>
              <a:t>During metaphase, the microtubules start pulling on the chromosomes. Each side pulls with equal force, and the chromosomes end up in the middle of the cell. This area is called the </a:t>
            </a:r>
            <a:r>
              <a:rPr lang="en-US" sz="2800" i="1" dirty="0" smtClean="0"/>
              <a:t>metaphase plate</a:t>
            </a:r>
            <a:r>
              <a:rPr lang="en-US" sz="2800" dirty="0" smtClean="0"/>
              <a:t>. The cells aligned on the metaphase plate represent two full copies of DNA. Each chromosome lines up next to its sister </a:t>
            </a:r>
            <a:r>
              <a:rPr lang="en-US" sz="2800" dirty="0" err="1" smtClean="0"/>
              <a:t>chromatid</a:t>
            </a:r>
            <a:r>
              <a:rPr lang="en-US" sz="2800" dirty="0" smtClean="0"/>
              <a:t>, or cloned DNA strand. In this way, when the microtubules pull the chromosomes apart, each cell gets an entire functioning genome. Below is a picture of a cell in metaphase.</a:t>
            </a:r>
            <a:br>
              <a:rPr lang="en-US" sz="2800" dirty="0" smtClean="0"/>
            </a:br>
            <a:r>
              <a:rPr lang="en-US" sz="2800" dirty="0" smtClean="0"/>
              <a:t>.</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6629400" cy="457200"/>
          </a:xfrm>
          <a:solidFill>
            <a:schemeClr val="accent4">
              <a:lumMod val="60000"/>
              <a:lumOff val="40000"/>
            </a:schemeClr>
          </a:solidFill>
        </p:spPr>
        <p:txBody>
          <a:bodyPr>
            <a:normAutofit/>
          </a:bodyPr>
          <a:lstStyle/>
          <a:p>
            <a:r>
              <a:rPr lang="en-US" sz="2400" b="1" dirty="0" smtClean="0">
                <a:latin typeface="Times New Roman" pitchFamily="18" charset="0"/>
                <a:cs typeface="Times New Roman" pitchFamily="18" charset="0"/>
              </a:rPr>
              <a:t>CONT…..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685800"/>
            <a:ext cx="8991600" cy="6172200"/>
          </a:xfrm>
          <a:solidFill>
            <a:schemeClr val="accent4">
              <a:lumMod val="40000"/>
              <a:lumOff val="60000"/>
            </a:schemeClr>
          </a:solidFill>
        </p:spPr>
        <p:txBody>
          <a:bodyPr>
            <a:noAutofit/>
          </a:bodyPr>
          <a:lstStyle/>
          <a:p>
            <a:pPr>
              <a:buNone/>
            </a:pPr>
            <a:r>
              <a:rPr lang="en-US" sz="2800" b="1" dirty="0" smtClean="0"/>
              <a:t>Anaphase</a:t>
            </a:r>
          </a:p>
          <a:p>
            <a:r>
              <a:rPr lang="en-US" sz="2800" dirty="0" smtClean="0"/>
              <a:t>The sister </a:t>
            </a:r>
            <a:r>
              <a:rPr lang="en-US" sz="2800" dirty="0" err="1" smtClean="0"/>
              <a:t>chromatids</a:t>
            </a:r>
            <a:r>
              <a:rPr lang="en-US" sz="2800" dirty="0" smtClean="0"/>
              <a:t>, identical clones of the same part of DNA, are bound together at their </a:t>
            </a:r>
            <a:r>
              <a:rPr lang="en-US" sz="2800" dirty="0" err="1" smtClean="0"/>
              <a:t>centromeres</a:t>
            </a:r>
            <a:r>
              <a:rPr lang="en-US" sz="2800" dirty="0" smtClean="0"/>
              <a:t>. During anaphase of mitosis, the proteins that connect these </a:t>
            </a:r>
            <a:r>
              <a:rPr lang="en-US" sz="2800" dirty="0" err="1" smtClean="0"/>
              <a:t>chromatids</a:t>
            </a:r>
            <a:r>
              <a:rPr lang="en-US" sz="2800" dirty="0" smtClean="0"/>
              <a:t> are destroyed. Each now its own chromosome, the identical halves can be pulled to each cell. In the above picture, there are two white chromosomes and two grey chromosomes. During anaphase the proteins between the two sister </a:t>
            </a:r>
            <a:r>
              <a:rPr lang="en-US" sz="2800" dirty="0" err="1" smtClean="0"/>
              <a:t>chromatids</a:t>
            </a:r>
            <a:r>
              <a:rPr lang="en-US" sz="2800" dirty="0" smtClean="0"/>
              <a:t> in each chromosome would dissolve. In the above cell this would lead to 8 total chromosomes after the </a:t>
            </a:r>
            <a:r>
              <a:rPr lang="en-US" sz="2800" dirty="0" err="1" smtClean="0"/>
              <a:t>chromatids</a:t>
            </a:r>
            <a:r>
              <a:rPr lang="en-US" sz="2800" dirty="0" smtClean="0"/>
              <a:t> separate. In the next phase, they will be separated, to create 4 chromosomes in each cell, the number the cell had before it duplicated its DNA.</a:t>
            </a:r>
          </a:p>
          <a:p>
            <a:pPr>
              <a:buNone/>
            </a:pPr>
            <a:r>
              <a:rPr lang="en-US" sz="2800" dirty="0" smtClean="0"/>
              <a:t/>
            </a:r>
            <a:br>
              <a:rPr lang="en-US" sz="2800" dirty="0" smtClean="0"/>
            </a:br>
            <a:r>
              <a:rPr lang="en-US" sz="2800" dirty="0" smtClean="0"/>
              <a:t>.</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6629400" cy="457200"/>
          </a:xfrm>
          <a:solidFill>
            <a:schemeClr val="accent4">
              <a:lumMod val="60000"/>
              <a:lumOff val="40000"/>
            </a:schemeClr>
          </a:solidFill>
        </p:spPr>
        <p:txBody>
          <a:bodyPr>
            <a:normAutofit/>
          </a:bodyPr>
          <a:lstStyle/>
          <a:p>
            <a:r>
              <a:rPr lang="en-US" sz="2400" b="1" dirty="0" smtClean="0">
                <a:latin typeface="Times New Roman" pitchFamily="18" charset="0"/>
                <a:cs typeface="Times New Roman" pitchFamily="18" charset="0"/>
              </a:rPr>
              <a:t>CONT…..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685800"/>
            <a:ext cx="8991600" cy="6172200"/>
          </a:xfrm>
          <a:solidFill>
            <a:schemeClr val="accent4">
              <a:lumMod val="40000"/>
              <a:lumOff val="60000"/>
            </a:schemeClr>
          </a:solidFill>
        </p:spPr>
        <p:txBody>
          <a:bodyPr>
            <a:noAutofit/>
          </a:bodyPr>
          <a:lstStyle/>
          <a:p>
            <a:pPr>
              <a:buNone/>
            </a:pPr>
            <a:r>
              <a:rPr lang="en-US" sz="2800" b="1" dirty="0" err="1" smtClean="0"/>
              <a:t>Telophase</a:t>
            </a:r>
            <a:endParaRPr lang="en-US" sz="2800" b="1" dirty="0" smtClean="0"/>
          </a:p>
          <a:p>
            <a:r>
              <a:rPr lang="en-US" sz="2800" dirty="0" smtClean="0"/>
              <a:t>The final phase of Mitosis, </a:t>
            </a:r>
            <a:r>
              <a:rPr lang="en-US" sz="2800" dirty="0" err="1" smtClean="0"/>
              <a:t>telophase</a:t>
            </a:r>
            <a:r>
              <a:rPr lang="en-US" sz="2800" dirty="0" smtClean="0"/>
              <a:t>, occurs when the chromosomes are pulled toward each </a:t>
            </a:r>
            <a:r>
              <a:rPr lang="en-US" sz="2800" dirty="0" err="1" smtClean="0"/>
              <a:t>centriole</a:t>
            </a:r>
            <a:r>
              <a:rPr lang="en-US" sz="2800" dirty="0" smtClean="0"/>
              <a:t>, and a cleavage furrow forms in the cell. The chromosomes will eventually get a nuclear envelope formed around them, and become their own cells. The </a:t>
            </a:r>
            <a:r>
              <a:rPr lang="en-US" sz="2800" dirty="0" err="1" smtClean="0"/>
              <a:t>centrioles</a:t>
            </a:r>
            <a:r>
              <a:rPr lang="en-US" sz="2800" dirty="0" smtClean="0"/>
              <a:t> will dissolve, and each cell will resume normal functioning. One crucial last step, </a:t>
            </a:r>
            <a:r>
              <a:rPr lang="en-US" sz="2800" dirty="0" err="1" smtClean="0"/>
              <a:t>cytokinesis</a:t>
            </a:r>
            <a:r>
              <a:rPr lang="en-US" sz="2800" dirty="0" smtClean="0"/>
              <a:t>, is needed before the cell function. This last process is not a step of mitosis, but rather the beginning of </a:t>
            </a:r>
            <a:r>
              <a:rPr lang="en-US" sz="2800" dirty="0" err="1" smtClean="0"/>
              <a:t>Interphase</a:t>
            </a:r>
            <a:r>
              <a:rPr lang="en-US" sz="2800" dirty="0" smtClean="0"/>
              <a:t>. Once divided, the cells can resume growing.</a:t>
            </a:r>
            <a:br>
              <a:rPr lang="en-US" sz="2800" dirty="0" smtClean="0"/>
            </a:b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TotalTime>
  <Words>281</Words>
  <Application>Microsoft Office PowerPoint</Application>
  <PresentationFormat>On-screen Show (4:3)</PresentationFormat>
  <Paragraphs>42</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Unit 4: Cell Division Topic: Mitosis B.Ed (Hons) Secondary Semester: I                  Subject: Biology I (Minor) Course Title: General Biology             Represented By: Ms Sidra Younis Department of Education (Planning and Development)   Lahore College for Women University, Lahore</vt:lpstr>
      <vt:lpstr>MITOSIS</vt:lpstr>
      <vt:lpstr>PHASES OF MITOSIS</vt:lpstr>
      <vt:lpstr>CONT…..</vt:lpstr>
      <vt:lpstr>CONT…..</vt:lpstr>
      <vt:lpstr>CONT…..</vt:lpstr>
      <vt:lpstr>CONT…..</vt:lpstr>
      <vt:lpstr>CONT…..</vt:lpstr>
      <vt:lpstr>CONT…..</vt:lpstr>
      <vt:lpstr>Stages of Mitosis</vt:lpstr>
      <vt:lpstr>IMPORTANCE OF MITOSIS</vt:lpstr>
      <vt:lpstr>CONT…..</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Unit 1: Invertebrates Introduction Topic: Invertebrates Definition and Characteristics B.Ed (Hons) secondary Semester 4 Subject: Biology 4(minor) Course title: Invertebrates Diversity Represented By: Ms Sidra Younis Department of  Education(Planning and Development) Lahore college for women university, Lahore</dc:title>
  <dc:creator>AIZA MEHMOOD</dc:creator>
  <cp:lastModifiedBy>User</cp:lastModifiedBy>
  <cp:revision>135</cp:revision>
  <dcterms:created xsi:type="dcterms:W3CDTF">2020-04-13T16:21:18Z</dcterms:created>
  <dcterms:modified xsi:type="dcterms:W3CDTF">2020-08-13T00:39:28Z</dcterms:modified>
</cp:coreProperties>
</file>