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82" r:id="rId4"/>
    <p:sldId id="283" r:id="rId5"/>
    <p:sldId id="285" r:id="rId6"/>
    <p:sldId id="286" r:id="rId7"/>
    <p:sldId id="287" r:id="rId8"/>
    <p:sldId id="28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813" autoAdjust="0"/>
  </p:normalViewPr>
  <p:slideViewPr>
    <p:cSldViewPr>
      <p:cViewPr varScale="1">
        <p:scale>
          <a:sx n="69" d="100"/>
          <a:sy n="69" d="100"/>
        </p:scale>
        <p:origin x="-1416"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50DB56F-DF3E-4462-812A-8812423113F4}" type="datetimeFigureOut">
              <a:rPr lang="en-US" smtClean="0"/>
              <a:pPr/>
              <a:t>8/12/2020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4F7CDAD-C3C2-468F-8DFA-CCA364757C5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50DB56F-DF3E-4462-812A-8812423113F4}" type="datetimeFigureOut">
              <a:rPr lang="en-US" smtClean="0"/>
              <a:pPr/>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7CDAD-C3C2-468F-8DFA-CCA364757C5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50DB56F-DF3E-4462-812A-8812423113F4}" type="datetimeFigureOut">
              <a:rPr lang="en-US" smtClean="0"/>
              <a:pPr/>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7CDAD-C3C2-468F-8DFA-CCA364757C5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50DB56F-DF3E-4462-812A-8812423113F4}" type="datetimeFigureOut">
              <a:rPr lang="en-US" smtClean="0"/>
              <a:pPr/>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7CDAD-C3C2-468F-8DFA-CCA364757C5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50DB56F-DF3E-4462-812A-8812423113F4}" type="datetimeFigureOut">
              <a:rPr lang="en-US" smtClean="0"/>
              <a:pPr/>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7CDAD-C3C2-468F-8DFA-CCA364757C5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50DB56F-DF3E-4462-812A-8812423113F4}" type="datetimeFigureOut">
              <a:rPr lang="en-US" smtClean="0"/>
              <a:pPr/>
              <a:t>8/12/2020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F7CDAD-C3C2-468F-8DFA-CCA364757C5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50DB56F-DF3E-4462-812A-8812423113F4}" type="datetimeFigureOut">
              <a:rPr lang="en-US" smtClean="0"/>
              <a:pPr/>
              <a:t>8/12/2020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F7CDAD-C3C2-468F-8DFA-CCA364757C5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50DB56F-DF3E-4462-812A-8812423113F4}" type="datetimeFigureOut">
              <a:rPr lang="en-US" smtClean="0"/>
              <a:pPr/>
              <a:t>8/12/2020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F7CDAD-C3C2-468F-8DFA-CCA364757C5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0DB56F-DF3E-4462-812A-8812423113F4}" type="datetimeFigureOut">
              <a:rPr lang="en-US" smtClean="0"/>
              <a:pPr/>
              <a:t>8/12/2020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F7CDAD-C3C2-468F-8DFA-CCA364757C5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50DB56F-DF3E-4462-812A-8812423113F4}" type="datetimeFigureOut">
              <a:rPr lang="en-US" smtClean="0"/>
              <a:pPr/>
              <a:t>8/12/2020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F7CDAD-C3C2-468F-8DFA-CCA364757C5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50DB56F-DF3E-4462-812A-8812423113F4}" type="datetimeFigureOut">
              <a:rPr lang="en-US" smtClean="0"/>
              <a:pPr/>
              <a:t>8/12/2020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4F7CDAD-C3C2-468F-8DFA-CCA364757C5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50DB56F-DF3E-4462-812A-8812423113F4}" type="datetimeFigureOut">
              <a:rPr lang="en-US" smtClean="0"/>
              <a:pPr/>
              <a:t>8/12/2020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4F7CDAD-C3C2-468F-8DFA-CCA364757C5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0"/>
            <a:ext cx="8991600" cy="5239512"/>
          </a:xfrm>
        </p:spPr>
        <p:txBody>
          <a:bodyPr>
            <a:normAutofit fontScale="90000"/>
          </a:bodyPr>
          <a:lstStyle/>
          <a:p>
            <a:pPr marL="109728" algn="ctr"/>
            <a:r>
              <a:rPr lang="en-US" sz="3100" b="1" dirty="0">
                <a:latin typeface="Times New Roman" pitchFamily="18" charset="0"/>
                <a:cs typeface="Times New Roman" pitchFamily="18" charset="0"/>
              </a:rPr>
              <a:t> </a:t>
            </a:r>
            <a:r>
              <a:rPr lang="en-US" sz="3100" b="1" dirty="0" smtClean="0">
                <a:latin typeface="Times New Roman" pitchFamily="18" charset="0"/>
                <a:cs typeface="Times New Roman" pitchFamily="18" charset="0"/>
              </a:rPr>
              <a:t>Unit 4: Cell Division</a:t>
            </a:r>
            <a:r>
              <a:rPr lang="en-US" sz="3100" b="1" dirty="0" smtClean="0">
                <a:latin typeface="Times New Roman" pitchFamily="18" charset="0"/>
                <a:cs typeface="Times New Roman" pitchFamily="18" charset="0"/>
              </a:rPr>
              <a:t/>
            </a:r>
            <a:br>
              <a:rPr lang="en-US" sz="3100" b="1" dirty="0" smtClean="0">
                <a:latin typeface="Times New Roman" pitchFamily="18" charset="0"/>
                <a:cs typeface="Times New Roman" pitchFamily="18" charset="0"/>
              </a:rPr>
            </a:br>
            <a:r>
              <a:rPr lang="en-US" sz="3100" b="1" dirty="0" smtClean="0">
                <a:latin typeface="Times New Roman" pitchFamily="18" charset="0"/>
                <a:cs typeface="Times New Roman" pitchFamily="18" charset="0"/>
              </a:rPr>
              <a:t>Topic: Cell Cycle</a:t>
            </a:r>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r>
              <a:rPr lang="en-US" sz="3200" b="1" dirty="0" err="1" smtClean="0">
                <a:latin typeface="Times New Roman" pitchFamily="18" charset="0"/>
                <a:cs typeface="Times New Roman" pitchFamily="18" charset="0"/>
              </a:rPr>
              <a:t>B.Ed</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Hons</a:t>
            </a:r>
            <a:r>
              <a:rPr lang="en-US" sz="3200" b="1" dirty="0" smtClean="0">
                <a:latin typeface="Times New Roman" pitchFamily="18" charset="0"/>
                <a:cs typeface="Times New Roman" pitchFamily="18" charset="0"/>
              </a:rPr>
              <a:t>) Secondary</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Semester: I</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                 Subject: Biology I (Minor)</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Course Title: General Biology</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            Represented By: Ms Sidra </a:t>
            </a:r>
            <a:r>
              <a:rPr lang="en-US" sz="3200" b="1" dirty="0" err="1" smtClean="0">
                <a:latin typeface="Times New Roman" pitchFamily="18" charset="0"/>
                <a:cs typeface="Times New Roman" pitchFamily="18" charset="0"/>
              </a:rPr>
              <a:t>Younis</a:t>
            </a:r>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Department of Education (Planning and Development) </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 Lahore College for Women University, Lahore</a:t>
            </a:r>
            <a:br>
              <a:rPr lang="en-US" sz="3200" b="1" dirty="0" smtClean="0">
                <a:latin typeface="Times New Roman" pitchFamily="18" charset="0"/>
                <a:cs typeface="Times New Roman" pitchFamily="18" charset="0"/>
              </a:rPr>
            </a:br>
            <a:r>
              <a:rPr lang="en-US" sz="3200" dirty="0" smtClean="0"/>
              <a:t/>
            </a:r>
            <a:br>
              <a:rPr lang="en-US" sz="3200" dirty="0" smtClean="0"/>
            </a:br>
            <a:endParaRPr lang="en-US" sz="31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2292844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743712"/>
          </a:xfrm>
        </p:spPr>
        <p:txBody>
          <a:bodyPr>
            <a:normAutofit/>
          </a:bodyPr>
          <a:lstStyle/>
          <a:p>
            <a:pPr algn="ctr"/>
            <a:r>
              <a:rPr lang="en-US" sz="3600" b="1" dirty="0" smtClean="0">
                <a:latin typeface="Times New Roman" pitchFamily="18" charset="0"/>
                <a:cs typeface="Times New Roman" pitchFamily="18" charset="0"/>
              </a:rPr>
              <a:t>Growth</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76200" y="1066800"/>
            <a:ext cx="8839200" cy="5334000"/>
          </a:xfrm>
        </p:spPr>
        <p:txBody>
          <a:bodyPr>
            <a:normAutofit fontScale="92500" lnSpcReduction="10000"/>
          </a:bodyPr>
          <a:lstStyle/>
          <a:p>
            <a:r>
              <a:rPr lang="en-US" sz="2800" b="1" dirty="0" smtClean="0"/>
              <a:t>Growth</a:t>
            </a:r>
            <a:r>
              <a:rPr lang="en-US" sz="2800" dirty="0" smtClean="0"/>
              <a:t>, the increases in </a:t>
            </a:r>
            <a:r>
              <a:rPr lang="en-US" sz="2800" dirty="0" smtClean="0"/>
              <a:t>cell size </a:t>
            </a:r>
            <a:r>
              <a:rPr lang="en-US" sz="2800" dirty="0" smtClean="0"/>
              <a:t>and number that take place during the life history of an organism.</a:t>
            </a:r>
          </a:p>
          <a:p>
            <a:r>
              <a:rPr lang="en-US" sz="2800" dirty="0" smtClean="0"/>
              <a:t>Growth is seldom random. Rather, it occurs according to a plan that eventually determines the size and shape of the individual. </a:t>
            </a:r>
            <a:r>
              <a:rPr lang="en-US" sz="2800" dirty="0" smtClean="0"/>
              <a:t>Growth </a:t>
            </a:r>
            <a:r>
              <a:rPr lang="en-US" sz="2800" dirty="0" smtClean="0"/>
              <a:t>may be restricted to special regions of the organism, such as the layers of cells that divide and increase in size near the tip of the plant shoot. Or the cells engaged in growth may be widely distributed throughout the body of the organism, as in the human embryo. In the latter case, the rates of cell </a:t>
            </a:r>
            <a:r>
              <a:rPr lang="en-US" sz="2800" dirty="0" smtClean="0"/>
              <a:t>division and </a:t>
            </a:r>
            <a:r>
              <a:rPr lang="en-US" sz="2800" dirty="0" smtClean="0"/>
              <a:t>of the increase in cell size differ in different parts. That the pattern of growth is predetermined and regular in plants and animals can be seen in the forms of adults. </a:t>
            </a:r>
            <a:br>
              <a:rPr lang="en-US" sz="2800" dirty="0" smtClean="0"/>
            </a:br>
            <a:endParaRPr lang="en-US" sz="28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2895047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743712"/>
          </a:xfrm>
        </p:spPr>
        <p:txBody>
          <a:bodyPr>
            <a:normAutofit/>
          </a:bodyPr>
          <a:lstStyle/>
          <a:p>
            <a:r>
              <a:rPr lang="en-US" sz="3600" b="1" dirty="0" smtClean="0">
                <a:latin typeface="Times New Roman" pitchFamily="18" charset="0"/>
                <a:cs typeface="Times New Roman" pitchFamily="18" charset="0"/>
              </a:rPr>
              <a:t>Cont….</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76200" y="1066800"/>
            <a:ext cx="8839200" cy="5334000"/>
          </a:xfrm>
        </p:spPr>
        <p:txBody>
          <a:bodyPr>
            <a:normAutofit fontScale="92500" lnSpcReduction="10000"/>
          </a:bodyPr>
          <a:lstStyle/>
          <a:p>
            <a:r>
              <a:rPr lang="en-US" sz="2800" dirty="0" smtClean="0"/>
              <a:t>In some organisms, however, notably the slime molds, no regular pattern of growth occurs, and a formless </a:t>
            </a:r>
            <a:r>
              <a:rPr lang="en-US" sz="2800" dirty="0" err="1" smtClean="0"/>
              <a:t>cytoplasmic</a:t>
            </a:r>
            <a:r>
              <a:rPr lang="en-US" sz="2800" dirty="0" smtClean="0"/>
              <a:t> mass is the result. </a:t>
            </a:r>
            <a:endParaRPr lang="en-US" sz="2800" dirty="0" smtClean="0"/>
          </a:p>
          <a:p>
            <a:r>
              <a:rPr lang="en-US" sz="2800" dirty="0" smtClean="0"/>
              <a:t>The </a:t>
            </a:r>
            <a:r>
              <a:rPr lang="en-US" sz="2800" dirty="0" smtClean="0"/>
              <a:t>rate of growth of various components of an organism may have important consequences in its ability to adapt to the </a:t>
            </a:r>
            <a:r>
              <a:rPr lang="en-US" sz="2800" dirty="0" smtClean="0"/>
              <a:t>environment and </a:t>
            </a:r>
            <a:r>
              <a:rPr lang="en-US" sz="2800" dirty="0" smtClean="0"/>
              <a:t>hence may play a role in evolution. For instance, an increase in the rate of growth of fleshy parts of the fish fin would provide an opportunity for the fish to adapt more easily to terrestrial </a:t>
            </a:r>
            <a:r>
              <a:rPr lang="en-US" sz="2800" dirty="0" err="1" smtClean="0"/>
              <a:t>locomotory</a:t>
            </a:r>
            <a:r>
              <a:rPr lang="en-US" sz="2800" dirty="0" smtClean="0"/>
              <a:t> life than could a fish without this modified fin. Without disproportionate growth of the </a:t>
            </a:r>
            <a:r>
              <a:rPr lang="en-US" sz="2800" dirty="0" smtClean="0"/>
              <a:t>fin ultimately </a:t>
            </a:r>
            <a:r>
              <a:rPr lang="en-US" sz="2800" dirty="0" smtClean="0"/>
              <a:t>resulting from random changes in the genetic material (</a:t>
            </a:r>
            <a:r>
              <a:rPr lang="en-US" sz="2800" dirty="0" smtClean="0"/>
              <a:t>mutations) the </a:t>
            </a:r>
            <a:r>
              <a:rPr lang="en-US" sz="2800" dirty="0" smtClean="0"/>
              <a:t>evolution of limbs through natural selection might have been impossible</a:t>
            </a:r>
            <a:r>
              <a:rPr lang="en-US" sz="2800" dirty="0" smtClean="0"/>
              <a:t>.</a:t>
            </a:r>
            <a:endParaRPr lang="en-US" sz="28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2895047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743712"/>
          </a:xfrm>
        </p:spPr>
        <p:txBody>
          <a:bodyPr>
            <a:normAutofit/>
          </a:bodyPr>
          <a:lstStyle/>
          <a:p>
            <a:pPr algn="ctr"/>
            <a:r>
              <a:rPr lang="en-US" sz="3600" b="1" dirty="0" smtClean="0">
                <a:latin typeface="Times New Roman" pitchFamily="18" charset="0"/>
                <a:cs typeface="Times New Roman" pitchFamily="18" charset="0"/>
              </a:rPr>
              <a:t>Cell Cycle</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76200" y="1524000"/>
            <a:ext cx="8839200" cy="4876800"/>
          </a:xfrm>
        </p:spPr>
        <p:txBody>
          <a:bodyPr>
            <a:normAutofit/>
          </a:bodyPr>
          <a:lstStyle/>
          <a:p>
            <a:r>
              <a:rPr lang="en-US" sz="2800" dirty="0" smtClean="0"/>
              <a:t>A cell cycle is a series of events that takes place in a cell as it grows and divides. A cell spends most of its time in what is called </a:t>
            </a:r>
            <a:r>
              <a:rPr lang="en-US" sz="2800" dirty="0" err="1" smtClean="0"/>
              <a:t>interphase</a:t>
            </a:r>
            <a:r>
              <a:rPr lang="en-US" sz="2800" dirty="0" smtClean="0"/>
              <a:t>, and during this time it grows, replicates its chromosomes, and prepares for cell division. The cell then leaves </a:t>
            </a:r>
            <a:r>
              <a:rPr lang="en-US" sz="2800" dirty="0" err="1" smtClean="0"/>
              <a:t>interphase</a:t>
            </a:r>
            <a:r>
              <a:rPr lang="en-US" sz="2800" dirty="0" smtClean="0"/>
              <a:t>, undergoes mitosis, and completes its division. The resulting cells, known as daughter cells, each enter their own </a:t>
            </a:r>
            <a:r>
              <a:rPr lang="en-US" sz="2800" dirty="0" err="1" smtClean="0"/>
              <a:t>interphase</a:t>
            </a:r>
            <a:r>
              <a:rPr lang="en-US" sz="2800" dirty="0" smtClean="0"/>
              <a:t> and begin a new round of the cell cycle.</a:t>
            </a:r>
            <a:endParaRPr lang="en-US" sz="28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2895047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743712"/>
          </a:xfrm>
        </p:spPr>
        <p:txBody>
          <a:bodyPr>
            <a:normAutofit/>
          </a:bodyPr>
          <a:lstStyle/>
          <a:p>
            <a:pPr algn="ctr"/>
            <a:r>
              <a:rPr lang="en-US" sz="3600" b="1" dirty="0" smtClean="0">
                <a:latin typeface="Times New Roman" pitchFamily="18" charset="0"/>
                <a:cs typeface="Times New Roman" pitchFamily="18" charset="0"/>
              </a:rPr>
              <a:t>Stages of Cell Cycle</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76200" y="914400"/>
            <a:ext cx="8915400" cy="5715000"/>
          </a:xfrm>
        </p:spPr>
        <p:txBody>
          <a:bodyPr>
            <a:normAutofit fontScale="92500" lnSpcReduction="10000"/>
          </a:bodyPr>
          <a:lstStyle/>
          <a:p>
            <a:r>
              <a:rPr lang="en-US" sz="2800" b="1" dirty="0" err="1" smtClean="0"/>
              <a:t>Interphase</a:t>
            </a:r>
            <a:r>
              <a:rPr lang="en-US" sz="2800" dirty="0" smtClean="0"/>
              <a:t>: </a:t>
            </a:r>
            <a:r>
              <a:rPr lang="en-US" sz="2800" dirty="0" err="1" smtClean="0"/>
              <a:t>Interphase</a:t>
            </a:r>
            <a:r>
              <a:rPr lang="en-US" sz="2800" dirty="0" smtClean="0"/>
              <a:t>, which appears to the eye to be a resting stage between cell divisions, is actually a period of diverse activities. Those </a:t>
            </a:r>
            <a:r>
              <a:rPr lang="en-US" sz="2800" dirty="0" err="1" smtClean="0"/>
              <a:t>interphase</a:t>
            </a:r>
            <a:r>
              <a:rPr lang="en-US" sz="2800" dirty="0" smtClean="0"/>
              <a:t> activities are indispensible in making the next mitosis possible. </a:t>
            </a:r>
            <a:r>
              <a:rPr lang="en-US" sz="2800" dirty="0" err="1" smtClean="0"/>
              <a:t>Interphase</a:t>
            </a:r>
            <a:r>
              <a:rPr lang="en-US" sz="2800" dirty="0" smtClean="0"/>
              <a:t> generally lasts at least 12 to 24 hours in mammalian tissue. During this period, the cell is constantly synthesizing RNA, producing protein and growing in size. By studying molecular events in cells, scientists have determined that </a:t>
            </a:r>
            <a:r>
              <a:rPr lang="en-US" sz="2800" dirty="0" err="1" smtClean="0"/>
              <a:t>interphase</a:t>
            </a:r>
            <a:r>
              <a:rPr lang="en-US" sz="2800" dirty="0" smtClean="0"/>
              <a:t> can be divided into 4 steps: Gap 0 (G0), Gap 1 (G1), S (synthesis) phase, Gap 2 (G2).</a:t>
            </a:r>
          </a:p>
          <a:p>
            <a:r>
              <a:rPr lang="en-US" sz="2800" b="1" dirty="0" smtClean="0"/>
              <a:t>Gap 0 (G0)</a:t>
            </a:r>
            <a:r>
              <a:rPr lang="en-US" sz="2800" dirty="0" smtClean="0"/>
              <a:t>: There are times when a cell will leave the cycle and quit dividing. This may be a temporary resting period or more permanent. An example of the latter is a cell that has reached an end stage of development and will no longer divide (e.g. neuron</a:t>
            </a:r>
            <a:r>
              <a:rPr lang="en-US" sz="2800" dirty="0" smtClean="0"/>
              <a:t>).</a:t>
            </a:r>
            <a:endParaRPr lang="en-US" sz="2800" dirty="0" smtClean="0"/>
          </a:p>
        </p:txBody>
      </p:sp>
    </p:spTree>
    <p:extLst>
      <p:ext uri="{BB962C8B-B14F-4D97-AF65-F5344CB8AC3E}">
        <p14:creationId xmlns:p14="http://schemas.microsoft.com/office/powerpoint/2010/main" xmlns="" val="42895047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743712"/>
          </a:xfrm>
        </p:spPr>
        <p:txBody>
          <a:bodyPr>
            <a:normAutofit/>
          </a:bodyPr>
          <a:lstStyle/>
          <a:p>
            <a:r>
              <a:rPr lang="en-US" sz="3600" b="1" dirty="0" smtClean="0">
                <a:latin typeface="Times New Roman" pitchFamily="18" charset="0"/>
                <a:cs typeface="Times New Roman" pitchFamily="18" charset="0"/>
              </a:rPr>
              <a:t>Cont…</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76200" y="914400"/>
            <a:ext cx="8839200" cy="5715000"/>
          </a:xfrm>
        </p:spPr>
        <p:txBody>
          <a:bodyPr>
            <a:normAutofit lnSpcReduction="10000"/>
          </a:bodyPr>
          <a:lstStyle/>
          <a:p>
            <a:r>
              <a:rPr lang="en-US" sz="2800" b="1" dirty="0" smtClean="0"/>
              <a:t>Gap 1 (G1)</a:t>
            </a:r>
            <a:r>
              <a:rPr lang="en-US" sz="2800" dirty="0" smtClean="0"/>
              <a:t>: Cells increase in size in Gap 1, produce RNA and synthesize protein. An important cell cycle control mechanism activated during this period (G1 Checkpoint) ensures that everything is ready for DNA synthesis</a:t>
            </a:r>
            <a:r>
              <a:rPr lang="en-US" sz="2800" dirty="0" smtClean="0"/>
              <a:t>.</a:t>
            </a:r>
            <a:endParaRPr lang="en-US" sz="2800" dirty="0" smtClean="0"/>
          </a:p>
          <a:p>
            <a:r>
              <a:rPr lang="en-US" sz="2800" b="1" dirty="0" smtClean="0"/>
              <a:t>S Phase</a:t>
            </a:r>
            <a:r>
              <a:rPr lang="en-US" sz="2800" dirty="0" smtClean="0"/>
              <a:t>: To produce two similar daughter cells, the complete DNA instructions in the cell must be duplicated. DNA replication occurs during this S (synthesis) phase.</a:t>
            </a:r>
          </a:p>
          <a:p>
            <a:r>
              <a:rPr lang="en-US" sz="2800" b="1" dirty="0" smtClean="0"/>
              <a:t>Gap 2 (G2)</a:t>
            </a:r>
            <a:r>
              <a:rPr lang="en-US" sz="2800" dirty="0" smtClean="0"/>
              <a:t>: During the gap between DNA synthesis and mitosis, the cell will continue to grow and produce new proteins. At the end of this gap is another control checkpoint (G2 Checkpoint) to determine if the cell can now proceed to enter M (mitosis) and divide.</a:t>
            </a:r>
          </a:p>
          <a:p>
            <a:endParaRPr lang="en-US" sz="28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2895047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743712"/>
          </a:xfrm>
        </p:spPr>
        <p:txBody>
          <a:bodyPr>
            <a:normAutofit/>
          </a:bodyPr>
          <a:lstStyle/>
          <a:p>
            <a:r>
              <a:rPr lang="en-US" sz="3600" b="1" dirty="0" smtClean="0">
                <a:latin typeface="Times New Roman" pitchFamily="18" charset="0"/>
                <a:cs typeface="Times New Roman" pitchFamily="18" charset="0"/>
              </a:rPr>
              <a:t>Cont…</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76200" y="914400"/>
            <a:ext cx="8839200" cy="5715000"/>
          </a:xfrm>
        </p:spPr>
        <p:txBody>
          <a:bodyPr>
            <a:normAutofit/>
          </a:bodyPr>
          <a:lstStyle/>
          <a:p>
            <a:r>
              <a:rPr lang="en-US" sz="2800" b="1" dirty="0" smtClean="0"/>
              <a:t>Mitosis or M Phase</a:t>
            </a:r>
            <a:r>
              <a:rPr lang="en-US" sz="2800" dirty="0" smtClean="0"/>
              <a:t>: Cell growth and protein production stop at this stage in the cell cycle. All of the cell's energy is focused on the complex and orderly division into two similar daughter cells. Mitosis is much shorter than </a:t>
            </a:r>
            <a:r>
              <a:rPr lang="en-US" sz="2800" dirty="0" err="1" smtClean="0"/>
              <a:t>interphase</a:t>
            </a:r>
            <a:r>
              <a:rPr lang="en-US" sz="2800" dirty="0" smtClean="0"/>
              <a:t>, lasting perhaps only one to two hours. As in both G1 and G2, there is a Checkpoint in the middle of mitosis (Metaphase Checkpoint) that ensures the cell is ready to complete cell division.</a:t>
            </a:r>
            <a:endParaRPr lang="en-US" sz="28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2895047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The-Cell-Cycle.jpg"/>
          <p:cNvPicPr>
            <a:picLocks noChangeAspect="1" noChangeArrowheads="1"/>
          </p:cNvPicPr>
          <p:nvPr/>
        </p:nvPicPr>
        <p:blipFill>
          <a:blip r:embed="rId2"/>
          <a:srcRect/>
          <a:stretch>
            <a:fillRect/>
          </a:stretch>
        </p:blipFill>
        <p:spPr bwMode="auto">
          <a:xfrm>
            <a:off x="457200" y="304800"/>
            <a:ext cx="8382000" cy="6172200"/>
          </a:xfrm>
          <a:prstGeom prst="rect">
            <a:avLst/>
          </a:prstGeom>
          <a:noFill/>
        </p:spPr>
      </p:pic>
    </p:spTree>
    <p:extLst>
      <p:ext uri="{BB962C8B-B14F-4D97-AF65-F5344CB8AC3E}">
        <p14:creationId xmlns:p14="http://schemas.microsoft.com/office/powerpoint/2010/main" xmlns="" val="42895047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707</TotalTime>
  <Words>274</Words>
  <Application>Microsoft Office PowerPoint</Application>
  <PresentationFormat>On-screen Show (4:3)</PresentationFormat>
  <Paragraphs>18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 Unit 4: Cell Division Topic: Cell Cycle B.Ed (Hons) Secondary Semester: I                  Subject: Biology I (Minor) Course Title: General Biology             Represented By: Ms Sidra Younis Department of Education (Planning and Development)   Lahore College for Women University, Lahore  </vt:lpstr>
      <vt:lpstr>Growth</vt:lpstr>
      <vt:lpstr>Cont….</vt:lpstr>
      <vt:lpstr>Cell Cycle</vt:lpstr>
      <vt:lpstr>Stages of Cell Cycle</vt:lpstr>
      <vt:lpstr>Cont…</vt:lpstr>
      <vt:lpstr>Cont…</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Organization of Animal Bodies Topic: Connective Tissue Types and Functions B.Ed (Hons) Secondary Semester IV Subject: Advance Biology II Course Title: Animal Form and Function-I Represented By: Ms Sidra Younis Department of Education (Planning and Development)  Lahore College for Women Universitty, Lahore</dc:title>
  <dc:creator>H T</dc:creator>
  <cp:lastModifiedBy>User</cp:lastModifiedBy>
  <cp:revision>40</cp:revision>
  <dcterms:created xsi:type="dcterms:W3CDTF">2020-04-22T08:33:04Z</dcterms:created>
  <dcterms:modified xsi:type="dcterms:W3CDTF">2020-08-12T23:43:50Z</dcterms:modified>
</cp:coreProperties>
</file>