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3" r:id="rId5"/>
    <p:sldId id="264"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68ABA62-ACAE-4BC1-92F7-781AA9BCE773}" type="datetimeFigureOut">
              <a:rPr lang="en-US" smtClean="0"/>
              <a:pPr/>
              <a:t>8/12/2020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3B67545-FAF3-42A3-BCD8-E1085DC0F3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8ABA62-ACAE-4BC1-92F7-781AA9BCE773}"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68ABA62-ACAE-4BC1-92F7-781AA9BCE773}" type="datetimeFigureOut">
              <a:rPr lang="en-US" smtClean="0"/>
              <a:pPr/>
              <a:t>8/12/2020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3B67545-FAF3-42A3-BCD8-E1085DC0F3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8ABA62-ACAE-4BC1-92F7-781AA9BCE773}" type="datetimeFigureOut">
              <a:rPr lang="en-US" smtClean="0"/>
              <a:pPr/>
              <a:t>8/12/2020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68ABA62-ACAE-4BC1-92F7-781AA9BCE773}" type="datetimeFigureOut">
              <a:rPr lang="en-US" smtClean="0"/>
              <a:pPr/>
              <a:t>8/12/2020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3B67545-FAF3-42A3-BCD8-E1085DC0F3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8ABA62-ACAE-4BC1-92F7-781AA9BCE773}"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8ABA62-ACAE-4BC1-92F7-781AA9BCE773}" type="datetimeFigureOut">
              <a:rPr lang="en-US" smtClean="0"/>
              <a:pPr/>
              <a:t>8/12/2020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8ABA62-ACAE-4BC1-92F7-781AA9BCE773}" type="datetimeFigureOut">
              <a:rPr lang="en-US" smtClean="0"/>
              <a:pPr/>
              <a:t>8/12/2020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68ABA62-ACAE-4BC1-92F7-781AA9BCE773}" type="datetimeFigureOut">
              <a:rPr lang="en-US" smtClean="0"/>
              <a:pPr/>
              <a:t>8/12/2020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8ABA62-ACAE-4BC1-92F7-781AA9BCE773}"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B67545-FAF3-42A3-BCD8-E1085DC0F3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68ABA62-ACAE-4BC1-92F7-781AA9BCE773}" type="datetimeFigureOut">
              <a:rPr lang="en-US" smtClean="0"/>
              <a:pPr/>
              <a:t>8/12/2020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B67545-FAF3-42A3-BCD8-E1085DC0F30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68ABA62-ACAE-4BC1-92F7-781AA9BCE773}" type="datetimeFigureOut">
              <a:rPr lang="en-US" smtClean="0"/>
              <a:pPr/>
              <a:t>8/12/2020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3B67545-FAF3-42A3-BCD8-E1085DC0F3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001000" cy="5998536"/>
          </a:xfrm>
        </p:spPr>
        <p:txBody>
          <a:bodyPr/>
          <a:lstStyle/>
          <a:p>
            <a:pPr marL="109728" algn="ctr">
              <a:buNone/>
            </a:pPr>
            <a:r>
              <a:rPr lang="en-US" b="1" dirty="0" smtClean="0">
                <a:latin typeface="Times New Roman" pitchFamily="18" charset="0"/>
                <a:cs typeface="Times New Roman" pitchFamily="18" charset="0"/>
              </a:rPr>
              <a:t>Unit </a:t>
            </a:r>
            <a:r>
              <a:rPr lang="en-US" b="1" dirty="0" smtClean="0">
                <a:latin typeface="Times New Roman" pitchFamily="18" charset="0"/>
                <a:cs typeface="Times New Roman" pitchFamily="18" charset="0"/>
              </a:rPr>
              <a:t>3: Variety of Life</a:t>
            </a:r>
            <a:endParaRPr lang="en-US" b="1"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Topic: </a:t>
            </a:r>
            <a:r>
              <a:rPr lang="en-US" b="1" dirty="0" smtClean="0">
                <a:latin typeface="Times New Roman" pitchFamily="18" charset="0"/>
                <a:cs typeface="Times New Roman" pitchFamily="18" charset="0"/>
              </a:rPr>
              <a:t>Five Kingdom System of Classification</a:t>
            </a:r>
            <a:endParaRPr lang="en-US" b="1" dirty="0" smtClean="0">
              <a:latin typeface="Times New Roman" pitchFamily="18" charset="0"/>
              <a:cs typeface="Times New Roman" pitchFamily="18" charset="0"/>
            </a:endParaRPr>
          </a:p>
          <a:p>
            <a:pPr algn="ctr">
              <a:buNone/>
            </a:pPr>
            <a:r>
              <a:rPr lang="en-US" b="1" dirty="0" err="1" smtClean="0">
                <a:latin typeface="Times New Roman" pitchFamily="18" charset="0"/>
                <a:cs typeface="Times New Roman" pitchFamily="18" charset="0"/>
              </a:rPr>
              <a:t>B.Ed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Hons</a:t>
            </a:r>
            <a:r>
              <a:rPr lang="en-US" b="1" dirty="0" smtClean="0">
                <a:latin typeface="Times New Roman" pitchFamily="18" charset="0"/>
                <a:cs typeface="Times New Roman" pitchFamily="18" charset="0"/>
              </a:rPr>
              <a:t>) Secondary</a:t>
            </a:r>
          </a:p>
          <a:p>
            <a:pPr marL="109728" algn="ctr">
              <a:buNone/>
            </a:pPr>
            <a:r>
              <a:rPr lang="en-US" b="1" dirty="0" smtClean="0">
                <a:latin typeface="Times New Roman" pitchFamily="18" charset="0"/>
                <a:cs typeface="Times New Roman" pitchFamily="18" charset="0"/>
              </a:rPr>
              <a:t>Semester: I</a:t>
            </a:r>
          </a:p>
          <a:p>
            <a:pPr marL="109728" algn="ctr">
              <a:buNone/>
            </a:pPr>
            <a:r>
              <a:rPr lang="en-US" b="1" dirty="0" smtClean="0">
                <a:latin typeface="Times New Roman" pitchFamily="18" charset="0"/>
                <a:cs typeface="Times New Roman" pitchFamily="18" charset="0"/>
              </a:rPr>
              <a:t>                 Subject: Biology I (Minor)</a:t>
            </a:r>
          </a:p>
          <a:p>
            <a:pPr marL="109728" algn="ctr">
              <a:buNone/>
            </a:pPr>
            <a:r>
              <a:rPr lang="en-US" b="1" dirty="0" smtClean="0">
                <a:latin typeface="Times New Roman" pitchFamily="18" charset="0"/>
                <a:cs typeface="Times New Roman" pitchFamily="18" charset="0"/>
              </a:rPr>
              <a:t>Course Title: General Biology</a:t>
            </a:r>
          </a:p>
          <a:p>
            <a:pPr marL="109728" algn="ctr">
              <a:buNone/>
            </a:pPr>
            <a:r>
              <a:rPr lang="en-US" b="1" dirty="0" smtClean="0">
                <a:latin typeface="Times New Roman" pitchFamily="18" charset="0"/>
                <a:cs typeface="Times New Roman" pitchFamily="18" charset="0"/>
              </a:rPr>
              <a:t>            Represented By: Ms Sidra </a:t>
            </a:r>
            <a:r>
              <a:rPr lang="en-US" b="1" dirty="0" err="1" smtClean="0">
                <a:latin typeface="Times New Roman" pitchFamily="18" charset="0"/>
                <a:cs typeface="Times New Roman" pitchFamily="18" charset="0"/>
              </a:rPr>
              <a:t>Younis</a:t>
            </a:r>
            <a:endParaRPr lang="en-US" b="1" dirty="0" smtClean="0">
              <a:latin typeface="Times New Roman" pitchFamily="18" charset="0"/>
              <a:cs typeface="Times New Roman" pitchFamily="18" charset="0"/>
            </a:endParaRPr>
          </a:p>
          <a:p>
            <a:pPr marL="109728" algn="ctr">
              <a:buNone/>
            </a:pPr>
            <a:r>
              <a:rPr lang="en-US" b="1" dirty="0" smtClean="0">
                <a:latin typeface="Times New Roman" pitchFamily="18" charset="0"/>
                <a:cs typeface="Times New Roman" pitchFamily="18" charset="0"/>
              </a:rPr>
              <a:t>Department of Education (Planning and Development) </a:t>
            </a:r>
          </a:p>
          <a:p>
            <a:pPr marL="109728" algn="ctr">
              <a:buNone/>
            </a:pPr>
            <a:r>
              <a:rPr lang="en-US" b="1" dirty="0" smtClean="0">
                <a:latin typeface="Times New Roman" pitchFamily="18" charset="0"/>
                <a:cs typeface="Times New Roman" pitchFamily="18" charset="0"/>
              </a:rPr>
              <a:t> Lahore College for Women University, Lahore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914400"/>
          </a:xfrm>
        </p:spPr>
        <p:txBody>
          <a:bodyPr>
            <a:normAutofit fontScale="90000"/>
          </a:bodyPr>
          <a:lstStyle/>
          <a:p>
            <a:pPr algn="ctr"/>
            <a:r>
              <a:rPr lang="en-US" dirty="0" smtClean="0"/>
              <a:t>Five Kingdom Classification</a:t>
            </a:r>
            <a:br>
              <a:rPr lang="en-US" dirty="0" smtClean="0"/>
            </a:br>
            <a:endParaRPr lang="en-US" dirty="0"/>
          </a:p>
        </p:txBody>
      </p:sp>
      <p:sp>
        <p:nvSpPr>
          <p:cNvPr id="5" name="Content Placeholder 4"/>
          <p:cNvSpPr>
            <a:spLocks noGrp="1"/>
          </p:cNvSpPr>
          <p:nvPr>
            <p:ph idx="1"/>
          </p:nvPr>
        </p:nvSpPr>
        <p:spPr>
          <a:xfrm>
            <a:off x="152400" y="1143000"/>
            <a:ext cx="7924800" cy="5312736"/>
          </a:xfrm>
        </p:spPr>
        <p:txBody>
          <a:bodyPr>
            <a:normAutofit fontScale="92500" lnSpcReduction="10000"/>
          </a:bodyPr>
          <a:lstStyle/>
          <a:p>
            <a:r>
              <a:rPr lang="en-US" dirty="0" smtClean="0"/>
              <a:t>Organisms are divided into five major kingdoms. R.H Whittaker proposed the five kingdom classification in 1969. The most common system of classification in use today is the five kingdom classification. In this system all living organisms are divided into five kingdoms: </a:t>
            </a:r>
          </a:p>
          <a:p>
            <a:r>
              <a:rPr lang="en-US" dirty="0" smtClean="0"/>
              <a:t>The classification of living organisms according to Whittaker into five kingdoms namely are as follows: </a:t>
            </a:r>
          </a:p>
          <a:p>
            <a:r>
              <a:rPr lang="en-US" b="1" dirty="0" smtClean="0"/>
              <a:t>Kingdom: </a:t>
            </a:r>
            <a:r>
              <a:rPr lang="en-US" b="1" dirty="0" err="1" smtClean="0"/>
              <a:t>Monera</a:t>
            </a:r>
            <a:r>
              <a:rPr lang="en-US" b="1" dirty="0" smtClean="0"/>
              <a:t> </a:t>
            </a:r>
            <a:r>
              <a:rPr lang="en-US" dirty="0" smtClean="0"/>
              <a:t> </a:t>
            </a:r>
          </a:p>
          <a:p>
            <a:r>
              <a:rPr lang="en-US" dirty="0" err="1" smtClean="0"/>
              <a:t>Kingdo</a:t>
            </a:r>
            <a:r>
              <a:rPr lang="en-US" dirty="0" smtClean="0"/>
              <a:t> </a:t>
            </a:r>
            <a:r>
              <a:rPr lang="en-US" dirty="0" err="1" smtClean="0"/>
              <a:t>Monera</a:t>
            </a:r>
            <a:r>
              <a:rPr lang="en-US" dirty="0" smtClean="0"/>
              <a:t> - It consists of primitive organisms. The organisms are very small and single celled. They consists of </a:t>
            </a:r>
            <a:r>
              <a:rPr lang="en-US" dirty="0" err="1" smtClean="0"/>
              <a:t>prokarytotes</a:t>
            </a:r>
            <a:r>
              <a:rPr lang="en-US" dirty="0" smtClean="0"/>
              <a:t> which includes species like the bacteria, </a:t>
            </a:r>
            <a:r>
              <a:rPr lang="en-US" dirty="0" err="1" smtClean="0"/>
              <a:t>archae</a:t>
            </a:r>
            <a:r>
              <a:rPr lang="en-US" dirty="0" smtClean="0"/>
              <a:t> bacteria, </a:t>
            </a:r>
            <a:r>
              <a:rPr lang="en-US" dirty="0" err="1" smtClean="0"/>
              <a:t>cyanobacteria</a:t>
            </a:r>
            <a:r>
              <a:rPr lang="en-US" dirty="0" smtClean="0"/>
              <a:t> and </a:t>
            </a:r>
            <a:r>
              <a:rPr lang="en-US" dirty="0" err="1" smtClean="0"/>
              <a:t>mycoplasma</a:t>
            </a:r>
            <a:r>
              <a:rPr lang="en-US" dirty="0" smtClean="0"/>
              <a:t>.  </a:t>
            </a:r>
            <a:br>
              <a:rPr lang="en-US" dirty="0" smtClean="0"/>
            </a:br>
            <a:r>
              <a:rPr lang="en-US" dirty="0" smtClean="0"/>
              <a:t>Example: Bacteria.</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CONT…</a:t>
            </a:r>
            <a:endParaRPr lang="en-US" dirty="0"/>
          </a:p>
        </p:txBody>
      </p:sp>
      <p:sp>
        <p:nvSpPr>
          <p:cNvPr id="5" name="Content Placeholder 4"/>
          <p:cNvSpPr>
            <a:spLocks noGrp="1"/>
          </p:cNvSpPr>
          <p:nvPr>
            <p:ph idx="1"/>
          </p:nvPr>
        </p:nvSpPr>
        <p:spPr>
          <a:xfrm>
            <a:off x="228600" y="990600"/>
            <a:ext cx="7772400" cy="5465136"/>
          </a:xfrm>
        </p:spPr>
        <p:txBody>
          <a:bodyPr>
            <a:normAutofit fontScale="92500" lnSpcReduction="20000"/>
          </a:bodyPr>
          <a:lstStyle/>
          <a:p>
            <a:r>
              <a:rPr lang="en-US" b="1" dirty="0" smtClean="0"/>
              <a:t>Kingdom: </a:t>
            </a:r>
            <a:r>
              <a:rPr lang="en-US" b="1" dirty="0" err="1" smtClean="0"/>
              <a:t>Protista</a:t>
            </a:r>
            <a:r>
              <a:rPr lang="en-US" b="1" dirty="0" smtClean="0"/>
              <a:t> </a:t>
            </a:r>
            <a:endParaRPr lang="en-US" dirty="0" smtClean="0"/>
          </a:p>
          <a:p>
            <a:r>
              <a:rPr lang="en-US" dirty="0" err="1" smtClean="0"/>
              <a:t>Protista</a:t>
            </a:r>
            <a:r>
              <a:rPr lang="en-US" dirty="0" smtClean="0"/>
              <a:t> are single-celled eukaryotes and are </a:t>
            </a:r>
            <a:r>
              <a:rPr lang="en-US" dirty="0" err="1" smtClean="0"/>
              <a:t>mainlky</a:t>
            </a:r>
            <a:r>
              <a:rPr lang="en-US" dirty="0" smtClean="0"/>
              <a:t> aquatic. It includes diatoms, golden algae, euglena and </a:t>
            </a:r>
            <a:r>
              <a:rPr lang="en-US" dirty="0" err="1" smtClean="0"/>
              <a:t>protozoans</a:t>
            </a:r>
            <a:r>
              <a:rPr lang="en-US" dirty="0" smtClean="0"/>
              <a:t> like amoeba, </a:t>
            </a:r>
            <a:r>
              <a:rPr lang="en-US" dirty="0" err="1" smtClean="0"/>
              <a:t>paramoecium</a:t>
            </a:r>
            <a:r>
              <a:rPr lang="en-US" dirty="0" smtClean="0"/>
              <a:t>, plasmodium etc. They are mostly marine and photosynthetic.</a:t>
            </a:r>
          </a:p>
          <a:p>
            <a:r>
              <a:rPr lang="en-US" dirty="0" smtClean="0"/>
              <a:t> Example: </a:t>
            </a:r>
            <a:r>
              <a:rPr lang="en-US" dirty="0" err="1" smtClean="0"/>
              <a:t>Paramoecium</a:t>
            </a:r>
            <a:endParaRPr lang="en-US" dirty="0" smtClean="0"/>
          </a:p>
          <a:p>
            <a:r>
              <a:rPr lang="en-US" b="1" dirty="0" smtClean="0"/>
              <a:t>Kingdom: </a:t>
            </a:r>
            <a:r>
              <a:rPr lang="en-US" b="1" dirty="0" err="1" smtClean="0"/>
              <a:t>Mycota</a:t>
            </a:r>
            <a:r>
              <a:rPr lang="en-US" b="1" dirty="0" smtClean="0"/>
              <a:t> </a:t>
            </a:r>
            <a:endParaRPr lang="en-US" dirty="0" smtClean="0"/>
          </a:p>
          <a:p>
            <a:r>
              <a:rPr lang="en-US" dirty="0" smtClean="0"/>
              <a:t>Kingdom </a:t>
            </a:r>
            <a:r>
              <a:rPr lang="en-US" dirty="0" err="1" smtClean="0"/>
              <a:t>Mycota</a:t>
            </a:r>
            <a:r>
              <a:rPr lang="en-US" dirty="0" smtClean="0"/>
              <a:t> or Kingdom Fungi consists of network of thread-like structures called as mycelium. The bodies consists of long, thread-like structures which are called </a:t>
            </a:r>
            <a:r>
              <a:rPr lang="en-US" dirty="0" err="1" smtClean="0"/>
              <a:t>hyphae</a:t>
            </a:r>
            <a:r>
              <a:rPr lang="en-US" dirty="0" smtClean="0"/>
              <a:t>. These organisms are mostly saprophytes or parasites and also </a:t>
            </a:r>
            <a:r>
              <a:rPr lang="en-US" dirty="0" err="1" smtClean="0"/>
              <a:t>symbionts</a:t>
            </a:r>
            <a:r>
              <a:rPr lang="en-US" dirty="0" smtClean="0"/>
              <a:t>. This kingdom of fungi also includes lichens, </a:t>
            </a:r>
            <a:r>
              <a:rPr lang="en-US" dirty="0" err="1" smtClean="0"/>
              <a:t>mycorrhiza</a:t>
            </a:r>
            <a:r>
              <a:rPr lang="en-US" dirty="0" smtClean="0"/>
              <a:t>, etc.</a:t>
            </a:r>
          </a:p>
          <a:p>
            <a:r>
              <a:rPr lang="en-US" dirty="0" smtClean="0"/>
              <a:t> Example: </a:t>
            </a:r>
            <a:r>
              <a:rPr lang="en-US" dirty="0" err="1" smtClean="0"/>
              <a:t>Aspergillus</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365760"/>
          </a:xfrm>
        </p:spPr>
        <p:txBody>
          <a:bodyPr>
            <a:normAutofit fontScale="90000"/>
          </a:bodyPr>
          <a:lstStyle/>
          <a:p>
            <a:r>
              <a:rPr lang="en-US" dirty="0" smtClean="0"/>
              <a:t>CONT…</a:t>
            </a:r>
            <a:endParaRPr lang="en-US" dirty="0"/>
          </a:p>
        </p:txBody>
      </p:sp>
      <p:sp>
        <p:nvSpPr>
          <p:cNvPr id="5" name="Content Placeholder 4"/>
          <p:cNvSpPr>
            <a:spLocks noGrp="1"/>
          </p:cNvSpPr>
          <p:nvPr>
            <p:ph idx="1"/>
          </p:nvPr>
        </p:nvSpPr>
        <p:spPr>
          <a:xfrm>
            <a:off x="152400" y="762000"/>
            <a:ext cx="8001000" cy="5943600"/>
          </a:xfrm>
        </p:spPr>
        <p:txBody>
          <a:bodyPr>
            <a:normAutofit lnSpcReduction="10000"/>
          </a:bodyPr>
          <a:lstStyle/>
          <a:p>
            <a:r>
              <a:rPr lang="en-US" b="1" dirty="0" smtClean="0"/>
              <a:t>Kingdom: </a:t>
            </a:r>
            <a:r>
              <a:rPr lang="en-US" b="1" dirty="0" err="1" smtClean="0"/>
              <a:t>Metaphyta</a:t>
            </a:r>
            <a:r>
              <a:rPr lang="en-US" dirty="0" smtClean="0"/>
              <a:t> </a:t>
            </a:r>
          </a:p>
          <a:p>
            <a:r>
              <a:rPr lang="en-US" dirty="0" smtClean="0"/>
              <a:t>Kingdom </a:t>
            </a:r>
            <a:r>
              <a:rPr lang="en-US" dirty="0" err="1" smtClean="0"/>
              <a:t>Metaphyta</a:t>
            </a:r>
            <a:r>
              <a:rPr lang="en-US" dirty="0" smtClean="0"/>
              <a:t> or Kingdom </a:t>
            </a:r>
            <a:r>
              <a:rPr lang="en-US" dirty="0" err="1" smtClean="0"/>
              <a:t>Plantae</a:t>
            </a:r>
            <a:r>
              <a:rPr lang="en-US" dirty="0" smtClean="0"/>
              <a:t> are eukaryotic, </a:t>
            </a:r>
            <a:r>
              <a:rPr lang="en-US" dirty="0" err="1" smtClean="0"/>
              <a:t>mutlicellular</a:t>
            </a:r>
            <a:r>
              <a:rPr lang="en-US" dirty="0" smtClean="0"/>
              <a:t> plants. They contain </a:t>
            </a:r>
            <a:r>
              <a:rPr lang="en-US" dirty="0" err="1" smtClean="0"/>
              <a:t>chlororphyll</a:t>
            </a:r>
            <a:r>
              <a:rPr lang="en-US" dirty="0" smtClean="0"/>
              <a:t> pigment, which helps them prepare their own food by the process of photosynthesis. This kingdom includes all types of plants like herbs, shrubs, trees, flowering and non flowering plants.</a:t>
            </a:r>
          </a:p>
          <a:p>
            <a:r>
              <a:rPr lang="en-US" dirty="0" smtClean="0"/>
              <a:t> Example: Rose plant, Mango tree, etc.</a:t>
            </a:r>
          </a:p>
          <a:p>
            <a:r>
              <a:rPr lang="en-US" b="1" dirty="0" smtClean="0"/>
              <a:t>Kingdom: </a:t>
            </a:r>
            <a:r>
              <a:rPr lang="en-US" b="1" dirty="0" err="1" smtClean="0"/>
              <a:t>Metazoa</a:t>
            </a:r>
            <a:r>
              <a:rPr lang="en-US" b="1" dirty="0" smtClean="0"/>
              <a:t> </a:t>
            </a:r>
            <a:endParaRPr lang="en-US" dirty="0" smtClean="0"/>
          </a:p>
          <a:p>
            <a:r>
              <a:rPr lang="en-US" dirty="0" smtClean="0"/>
              <a:t>Kingdom </a:t>
            </a:r>
            <a:r>
              <a:rPr lang="en-US" dirty="0" err="1" smtClean="0"/>
              <a:t>Animalia</a:t>
            </a:r>
            <a:r>
              <a:rPr lang="en-US" dirty="0" smtClean="0"/>
              <a:t> or Kingdom </a:t>
            </a:r>
            <a:r>
              <a:rPr lang="en-US" dirty="0" err="1" smtClean="0"/>
              <a:t>Metazoa</a:t>
            </a:r>
            <a:r>
              <a:rPr lang="en-US" dirty="0" smtClean="0"/>
              <a:t> are heterotrophic, eukaryotic, </a:t>
            </a:r>
            <a:r>
              <a:rPr lang="en-US" dirty="0" err="1" smtClean="0"/>
              <a:t>multicellular</a:t>
            </a:r>
            <a:r>
              <a:rPr lang="en-US" dirty="0" smtClean="0"/>
              <a:t> organisms. They lack cell wall. This kingdom includes all types of animals.</a:t>
            </a:r>
          </a:p>
          <a:p>
            <a:r>
              <a:rPr lang="en-US" dirty="0" smtClean="0"/>
              <a:t> Example: Lion, Peacock, etc.</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lassification of Organisms under Five Kingdom"/>
          <p:cNvPicPr/>
          <p:nvPr/>
        </p:nvPicPr>
        <p:blipFill>
          <a:blip r:embed="rId2"/>
          <a:srcRect/>
          <a:stretch>
            <a:fillRect/>
          </a:stretch>
        </p:blipFill>
        <p:spPr bwMode="auto">
          <a:xfrm>
            <a:off x="304800" y="304800"/>
            <a:ext cx="7848600" cy="6553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457200"/>
            <a:ext cx="8001000" cy="6248400"/>
          </a:xfrm>
        </p:spPr>
        <p:txBody>
          <a:bodyPr>
            <a:normAutofit fontScale="85000" lnSpcReduction="20000"/>
          </a:bodyPr>
          <a:lstStyle/>
          <a:p>
            <a:pPr>
              <a:buNone/>
            </a:pPr>
            <a:r>
              <a:rPr lang="en-US" sz="3800" b="1" dirty="0" smtClean="0"/>
              <a:t>Merits of Five Kingdom Classification</a:t>
            </a:r>
          </a:p>
          <a:p>
            <a:pPr lvl="0"/>
            <a:r>
              <a:rPr lang="en-US" dirty="0" smtClean="0"/>
              <a:t>This</a:t>
            </a:r>
            <a:r>
              <a:rPr lang="en-US" dirty="0" smtClean="0"/>
              <a:t> system of classification is more scientific and natural.</a:t>
            </a:r>
          </a:p>
          <a:p>
            <a:pPr lvl="0"/>
            <a:r>
              <a:rPr lang="en-US" dirty="0" smtClean="0"/>
              <a:t>It is the most accepted system of modern classification as the different groups of animals are placed </a:t>
            </a:r>
            <a:r>
              <a:rPr lang="en-US" dirty="0" err="1" smtClean="0"/>
              <a:t>phylogenetically</a:t>
            </a:r>
            <a:r>
              <a:rPr lang="en-US" dirty="0" smtClean="0"/>
              <a:t>.</a:t>
            </a:r>
          </a:p>
          <a:p>
            <a:pPr lvl="0"/>
            <a:r>
              <a:rPr lang="en-US" dirty="0" smtClean="0"/>
              <a:t>The prokaryotes are placed in a separate kingdom as they differ from all other organisms in their organization. </a:t>
            </a:r>
          </a:p>
          <a:p>
            <a:pPr lvl="0"/>
            <a:r>
              <a:rPr lang="en-US" dirty="0" smtClean="0"/>
              <a:t>As the unicellular organisms are placed under the kingdom </a:t>
            </a:r>
            <a:r>
              <a:rPr lang="en-US" dirty="0" err="1" smtClean="0"/>
              <a:t>protista</a:t>
            </a:r>
            <a:r>
              <a:rPr lang="en-US" dirty="0" smtClean="0"/>
              <a:t>, it has solved many problem related to the position of organisms like euglena. </a:t>
            </a:r>
          </a:p>
          <a:p>
            <a:pPr lvl="0"/>
            <a:r>
              <a:rPr lang="en-US" dirty="0" smtClean="0"/>
              <a:t>The fungi totally differ from other primitive </a:t>
            </a:r>
            <a:r>
              <a:rPr lang="en-US" dirty="0" err="1" smtClean="0"/>
              <a:t>eukarytotes</a:t>
            </a:r>
            <a:r>
              <a:rPr lang="en-US" dirty="0" smtClean="0"/>
              <a:t> hence, placing the group fungi in a status of kingdom is justifiable. </a:t>
            </a:r>
          </a:p>
          <a:p>
            <a:pPr lvl="0"/>
            <a:r>
              <a:rPr lang="en-US" dirty="0" smtClean="0"/>
              <a:t>The kingdom </a:t>
            </a:r>
            <a:r>
              <a:rPr lang="en-US" dirty="0" err="1" smtClean="0"/>
              <a:t>Plantae</a:t>
            </a:r>
            <a:r>
              <a:rPr lang="en-US" dirty="0" smtClean="0"/>
              <a:t> </a:t>
            </a:r>
            <a:r>
              <a:rPr lang="en-US" dirty="0" smtClean="0"/>
              <a:t>and </a:t>
            </a:r>
            <a:r>
              <a:rPr lang="en-US" dirty="0" err="1" smtClean="0"/>
              <a:t>Animalia</a:t>
            </a:r>
            <a:r>
              <a:rPr lang="en-US" dirty="0" smtClean="0"/>
              <a:t> shows the phylogeny of different life styles, in the five kingdom classification, they are more homogeneous group than the two kingdom classification. </a:t>
            </a:r>
          </a:p>
          <a:p>
            <a:pPr lvl="0"/>
            <a:r>
              <a:rPr lang="en-US" dirty="0" smtClean="0"/>
              <a:t>This system of classification clearly indicates cellular organization and modes of nutrition, the character which have appeared very early in the evolution of life.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001000" cy="6629400"/>
          </a:xfrm>
        </p:spPr>
        <p:txBody>
          <a:bodyPr>
            <a:normAutofit fontScale="92500" lnSpcReduction="10000"/>
          </a:bodyPr>
          <a:lstStyle/>
          <a:p>
            <a:pPr>
              <a:buNone/>
            </a:pPr>
            <a:r>
              <a:rPr lang="en-US" sz="3000" b="1" dirty="0" smtClean="0"/>
              <a:t>Demerits of Five Kingdom </a:t>
            </a:r>
            <a:r>
              <a:rPr lang="en-US" sz="3000" b="1" dirty="0" smtClean="0"/>
              <a:t>Classification</a:t>
            </a:r>
            <a:r>
              <a:rPr lang="en-US" sz="3000" dirty="0" smtClean="0"/>
              <a:t> </a:t>
            </a:r>
          </a:p>
          <a:p>
            <a:pPr lvl="0"/>
            <a:r>
              <a:rPr lang="en-US" dirty="0" smtClean="0"/>
              <a:t>The </a:t>
            </a:r>
            <a:r>
              <a:rPr lang="en-US" dirty="0" smtClean="0"/>
              <a:t>Kingdom of </a:t>
            </a:r>
            <a:r>
              <a:rPr lang="en-US" dirty="0" err="1" smtClean="0"/>
              <a:t>Monerans</a:t>
            </a:r>
            <a:r>
              <a:rPr lang="en-US" dirty="0" smtClean="0"/>
              <a:t> and the </a:t>
            </a:r>
            <a:r>
              <a:rPr lang="en-US" dirty="0" err="1" smtClean="0"/>
              <a:t>Protists</a:t>
            </a:r>
            <a:r>
              <a:rPr lang="en-US" dirty="0" smtClean="0"/>
              <a:t> include diverse, </a:t>
            </a:r>
            <a:r>
              <a:rPr lang="en-US" dirty="0" err="1" smtClean="0"/>
              <a:t>heterogenous</a:t>
            </a:r>
            <a:r>
              <a:rPr lang="en-US" dirty="0" smtClean="0"/>
              <a:t> forms of life. In both the kingdoms there are </a:t>
            </a:r>
            <a:r>
              <a:rPr lang="en-US" dirty="0" err="1" smtClean="0"/>
              <a:t>autoptrophic</a:t>
            </a:r>
            <a:r>
              <a:rPr lang="en-US" dirty="0" smtClean="0"/>
              <a:t> and </a:t>
            </a:r>
            <a:r>
              <a:rPr lang="en-US" dirty="0" err="1" smtClean="0"/>
              <a:t>hetertrophic</a:t>
            </a:r>
            <a:r>
              <a:rPr lang="en-US" dirty="0" smtClean="0"/>
              <a:t> organisms. They also include organisms which have cells with cell wall and cells without cell wall. </a:t>
            </a:r>
          </a:p>
          <a:p>
            <a:pPr lvl="0"/>
            <a:r>
              <a:rPr lang="en-US" dirty="0" smtClean="0"/>
              <a:t>All the organisms of these three kingdoms do not originate from a single ancestor.</a:t>
            </a:r>
          </a:p>
          <a:p>
            <a:pPr lvl="0"/>
            <a:r>
              <a:rPr lang="en-US" dirty="0" err="1" smtClean="0"/>
              <a:t>Multicellular</a:t>
            </a:r>
            <a:r>
              <a:rPr lang="en-US" dirty="0" smtClean="0"/>
              <a:t> organisms have originated from </a:t>
            </a:r>
            <a:r>
              <a:rPr lang="en-US" dirty="0" err="1" smtClean="0"/>
              <a:t>protists</a:t>
            </a:r>
            <a:r>
              <a:rPr lang="en-US" dirty="0" smtClean="0"/>
              <a:t> several times.</a:t>
            </a:r>
          </a:p>
          <a:p>
            <a:pPr lvl="0"/>
            <a:r>
              <a:rPr lang="en-US" dirty="0" smtClean="0"/>
              <a:t>Organisms like the </a:t>
            </a:r>
            <a:r>
              <a:rPr lang="en-US" dirty="0" err="1" smtClean="0"/>
              <a:t>unicelluar</a:t>
            </a:r>
            <a:r>
              <a:rPr lang="en-US" dirty="0" smtClean="0"/>
              <a:t> green algae like </a:t>
            </a:r>
            <a:r>
              <a:rPr lang="en-US" dirty="0" err="1" smtClean="0"/>
              <a:t>volvox</a:t>
            </a:r>
            <a:r>
              <a:rPr lang="en-US" dirty="0" smtClean="0"/>
              <a:t> and </a:t>
            </a:r>
            <a:r>
              <a:rPr lang="en-US" dirty="0" err="1" smtClean="0"/>
              <a:t>chlamydomonas</a:t>
            </a:r>
            <a:r>
              <a:rPr lang="en-US" dirty="0" smtClean="0"/>
              <a:t> have not been included under the Kingdom </a:t>
            </a:r>
            <a:r>
              <a:rPr lang="en-US" dirty="0" err="1" smtClean="0"/>
              <a:t>Protista</a:t>
            </a:r>
            <a:r>
              <a:rPr lang="en-US" dirty="0" smtClean="0"/>
              <a:t> because of their resemblance to other </a:t>
            </a:r>
            <a:r>
              <a:rPr lang="en-US" dirty="0" err="1" smtClean="0"/>
              <a:t>greeen</a:t>
            </a:r>
            <a:r>
              <a:rPr lang="en-US" dirty="0" smtClean="0"/>
              <a:t> algae. </a:t>
            </a:r>
          </a:p>
          <a:p>
            <a:pPr lvl="0"/>
            <a:r>
              <a:rPr lang="en-US" dirty="0" smtClean="0"/>
              <a:t>The general organization of the slime moulds are completely different from the members of </a:t>
            </a:r>
            <a:r>
              <a:rPr lang="en-US" dirty="0" err="1" smtClean="0"/>
              <a:t>protists</a:t>
            </a:r>
            <a:r>
              <a:rPr lang="en-US" dirty="0" smtClean="0"/>
              <a:t>. </a:t>
            </a:r>
          </a:p>
          <a:p>
            <a:pPr lvl="0"/>
            <a:r>
              <a:rPr lang="en-US" dirty="0" smtClean="0"/>
              <a:t>In this system of classification viruses have not been given proper place</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132</TotalTime>
  <Words>101</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Slide 1</vt:lpstr>
      <vt:lpstr>Five Kingdom Classification </vt:lpstr>
      <vt:lpstr>CONT…</vt:lpstr>
      <vt:lpstr>CONT…</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cp:revision>
  <dcterms:created xsi:type="dcterms:W3CDTF">2020-05-06T19:26:17Z</dcterms:created>
  <dcterms:modified xsi:type="dcterms:W3CDTF">2020-08-12T23:19:10Z</dcterms:modified>
</cp:coreProperties>
</file>