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7" r:id="rId1"/>
  </p:sldMasterIdLst>
  <p:notesMasterIdLst>
    <p:notesMasterId r:id="rId11"/>
  </p:notesMasterIdLst>
  <p:sldIdLst>
    <p:sldId id="277" r:id="rId2"/>
    <p:sldId id="257" r:id="rId3"/>
    <p:sldId id="288" r:id="rId4"/>
    <p:sldId id="289" r:id="rId5"/>
    <p:sldId id="290" r:id="rId6"/>
    <p:sldId id="291" r:id="rId7"/>
    <p:sldId id="292" r:id="rId8"/>
    <p:sldId id="293" r:id="rId9"/>
    <p:sldId id="29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41F42-3068-47E5-A237-DFCB9590445B}" type="datetimeFigureOut">
              <a:rPr lang="en-US" smtClean="0"/>
              <a:pPr/>
              <a:t>8/12/2020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25FC7-0CB6-41D2-88BC-84EAEA90E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625FC7-0CB6-41D2-88BC-84EAEA90E44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3F1217F-F136-4B14-A36B-1ED2CB98E1E3}"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F1217F-F136-4B14-A36B-1ED2CB98E1E3}"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3F1217F-F136-4B14-A36B-1ED2CB98E1E3}"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F1217F-F136-4B14-A36B-1ED2CB98E1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11C504D-BF88-430B-9A9E-71CF9EC18AE2}"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F1217F-F136-4B14-A36B-1ED2CB98E1E3}"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11C504D-BF88-430B-9A9E-71CF9EC18AE2}" type="datetimeFigureOut">
              <a:rPr lang="en-US" smtClean="0"/>
              <a:pPr/>
              <a:t>8/12/2020</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3F1217F-F136-4B14-A36B-1ED2CB98E1E3}"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9312" y="815926"/>
            <a:ext cx="10396024" cy="4926484"/>
          </a:xfrm>
        </p:spPr>
        <p:txBody>
          <a:bodyPr>
            <a:normAutofit fontScale="92500" lnSpcReduction="10000"/>
          </a:bodyPr>
          <a:lstStyle/>
          <a:p>
            <a:pPr algn="ctr">
              <a:buNone/>
            </a:pPr>
            <a:r>
              <a:rPr lang="en-US" sz="3000" b="1" dirty="0" smtClean="0">
                <a:latin typeface="Times New Roman" pitchFamily="18" charset="0"/>
                <a:cs typeface="Times New Roman" pitchFamily="18" charset="0"/>
              </a:rPr>
              <a:t>Unit </a:t>
            </a:r>
            <a:r>
              <a:rPr lang="en-US" sz="3000" b="1" dirty="0" smtClean="0">
                <a:latin typeface="Times New Roman" pitchFamily="18" charset="0"/>
                <a:cs typeface="Times New Roman" pitchFamily="18" charset="0"/>
              </a:rPr>
              <a:t>3: </a:t>
            </a:r>
            <a:r>
              <a:rPr lang="en-US" sz="3000" b="1" dirty="0" smtClean="0">
                <a:latin typeface="Times New Roman" pitchFamily="18" charset="0"/>
                <a:cs typeface="Times New Roman" pitchFamily="18" charset="0"/>
              </a:rPr>
              <a:t>Variety of Life</a:t>
            </a: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Topic: </a:t>
            </a:r>
            <a:r>
              <a:rPr lang="en-US" sz="3000" b="1" dirty="0" smtClean="0">
                <a:latin typeface="Times New Roman" pitchFamily="18" charset="0"/>
                <a:cs typeface="Times New Roman" pitchFamily="18" charset="0"/>
              </a:rPr>
              <a:t>Two Kingdom System of Classification</a:t>
            </a: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err="1" smtClean="0">
                <a:latin typeface="Times New Roman" pitchFamily="18" charset="0"/>
                <a:cs typeface="Times New Roman" pitchFamily="18" charset="0"/>
              </a:rPr>
              <a:t>B.Ed</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Hons</a:t>
            </a:r>
            <a:r>
              <a:rPr lang="en-US" sz="3000" b="1" dirty="0" smtClean="0">
                <a:latin typeface="Times New Roman" pitchFamily="18" charset="0"/>
                <a:cs typeface="Times New Roman" pitchFamily="18" charset="0"/>
              </a:rPr>
              <a:t>) Secondary</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Semester: I</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Subject: Biology I (Minor)</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Course Title: General Biology</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Represented By: Ms Sidra </a:t>
            </a:r>
            <a:r>
              <a:rPr lang="en-US" sz="3000" b="1" dirty="0" err="1" smtClean="0">
                <a:latin typeface="Times New Roman" pitchFamily="18" charset="0"/>
                <a:cs typeface="Times New Roman" pitchFamily="18" charset="0"/>
              </a:rPr>
              <a:t>Younis</a:t>
            </a: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Department of Education (Planning and Development)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Lahore College for Women University, Lahore</a:t>
            </a:r>
            <a:br>
              <a:rPr lang="en-US" sz="3000" b="1" dirty="0" smtClean="0">
                <a:latin typeface="Times New Roman" pitchFamily="18" charset="0"/>
                <a:cs typeface="Times New Roman" pitchFamily="18" charset="0"/>
              </a:rPr>
            </a:br>
            <a:endParaRPr lang="en-US" sz="3000" dirty="0" smtClean="0">
              <a:latin typeface="Times New Roman" pitchFamily="18" charset="0"/>
              <a:cs typeface="Times New Roman" pitchFamily="18" charset="0"/>
            </a:endParaRPr>
          </a:p>
          <a:p>
            <a:pPr algn="ctr">
              <a:buNone/>
            </a:pPr>
            <a:r>
              <a:rPr lang="en-US" b="1" dirty="0" smtClean="0">
                <a:latin typeface="Times New Roman" pitchFamily="18" charset="0"/>
                <a:ea typeface="Tahoma" pitchFamily="34" charset="0"/>
                <a:cs typeface="Times New Roman" pitchFamily="18" charset="0"/>
              </a:rPr>
              <a:t/>
            </a:r>
            <a:br>
              <a:rPr lang="en-US" b="1" dirty="0" smtClean="0">
                <a:latin typeface="Times New Roman" pitchFamily="18" charset="0"/>
                <a:ea typeface="Tahoma" pitchFamily="34" charset="0"/>
                <a:cs typeface="Times New Roman" pitchFamily="18" charset="0"/>
              </a:rPr>
            </a:br>
            <a:endParaRPr lang="en-US" b="1" dirty="0" smtClean="0">
              <a:latin typeface="Times New Roman" pitchFamily="18" charset="0"/>
              <a:ea typeface="Tahoma" pitchFamily="34" charset="0"/>
              <a:cs typeface="Times New Roman" pitchFamily="18" charset="0"/>
            </a:endParaRPr>
          </a:p>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a:bodyPr>
          <a:lstStyle/>
          <a:p>
            <a:r>
              <a:rPr lang="en-US" sz="2800"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wo </a:t>
            </a:r>
            <a:r>
              <a:rPr lang="en-US" sz="2800" dirty="0" smtClean="0">
                <a:latin typeface="Times New Roman" pitchFamily="18" charset="0"/>
                <a:cs typeface="Times New Roman" pitchFamily="18" charset="0"/>
              </a:rPr>
              <a:t>kingdom classification system was given by </a:t>
            </a:r>
            <a:r>
              <a:rPr lang="en-US" sz="2800" dirty="0" err="1" smtClean="0">
                <a:latin typeface="Times New Roman" pitchFamily="18" charset="0"/>
                <a:cs typeface="Times New Roman" pitchFamily="18" charset="0"/>
              </a:rPr>
              <a:t>Carlous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Linaaeus</a:t>
            </a:r>
            <a:r>
              <a:rPr lang="en-US" sz="2800" dirty="0" smtClean="0">
                <a:latin typeface="Times New Roman" pitchFamily="18" charset="0"/>
                <a:cs typeface="Times New Roman" pitchFamily="18" charset="0"/>
              </a:rPr>
              <a:t> in 1758. </a:t>
            </a:r>
            <a:r>
              <a:rPr lang="en-US" sz="2800" dirty="0" err="1" smtClean="0">
                <a:latin typeface="Times New Roman" pitchFamily="18" charset="0"/>
                <a:cs typeface="Times New Roman" pitchFamily="18" charset="0"/>
              </a:rPr>
              <a:t>Carlous</a:t>
            </a:r>
            <a:r>
              <a:rPr lang="en-US" sz="2800" dirty="0" smtClean="0">
                <a:latin typeface="Times New Roman" pitchFamily="18" charset="0"/>
                <a:cs typeface="Times New Roman" pitchFamily="18" charset="0"/>
              </a:rPr>
              <a:t> Linnaeus classified living things into two kingdoms Animal Kingdom which he called as Regnum </a:t>
            </a:r>
            <a:r>
              <a:rPr lang="en-US" sz="2800" dirty="0" err="1" smtClean="0">
                <a:latin typeface="Times New Roman" pitchFamily="18" charset="0"/>
                <a:cs typeface="Times New Roman" pitchFamily="18" charset="0"/>
              </a:rPr>
              <a:t>Animale</a:t>
            </a:r>
            <a:r>
              <a:rPr lang="en-US" sz="2800" dirty="0" smtClean="0">
                <a:latin typeface="Times New Roman" pitchFamily="18" charset="0"/>
                <a:cs typeface="Times New Roman" pitchFamily="18" charset="0"/>
              </a:rPr>
              <a:t> for animals and for plants he gave the Vegetable Kingdom which he called as Regnum </a:t>
            </a:r>
            <a:r>
              <a:rPr lang="en-US" sz="2800" dirty="0" err="1" smtClean="0">
                <a:latin typeface="Times New Roman" pitchFamily="18" charset="0"/>
                <a:cs typeface="Times New Roman" pitchFamily="18" charset="0"/>
              </a:rPr>
              <a:t>Vegetabile</a:t>
            </a:r>
            <a:r>
              <a:rPr lang="en-US" sz="2800" dirty="0" smtClean="0">
                <a:latin typeface="Times New Roman" pitchFamily="18" charset="0"/>
                <a:cs typeface="Times New Roman" pitchFamily="18" charset="0"/>
              </a:rPr>
              <a:t>; now known as the Plant Kingdom. He then divided each kingdom into classes and later grouped the classes into phyla for animals and divisions for plants.</a:t>
            </a:r>
          </a:p>
          <a:p>
            <a:pPr>
              <a:buNone/>
            </a:pPr>
            <a:r>
              <a:rPr lang="en-US" sz="2800" b="1" dirty="0" smtClean="0">
                <a:latin typeface="Times New Roman" pitchFamily="18" charset="0"/>
                <a:cs typeface="Times New Roman" pitchFamily="18" charset="0"/>
              </a:rPr>
              <a:t>Two Kingdoms : </a:t>
            </a:r>
            <a:r>
              <a:rPr lang="en-US" sz="2800" b="1" dirty="0" err="1" smtClean="0">
                <a:latin typeface="Times New Roman" pitchFamily="18" charset="0"/>
                <a:cs typeface="Times New Roman" pitchFamily="18" charset="0"/>
              </a:rPr>
              <a:t>Plantae</a:t>
            </a:r>
            <a:r>
              <a:rPr lang="en-US" sz="2800" b="1" dirty="0" smtClean="0">
                <a:latin typeface="Times New Roman" pitchFamily="18" charset="0"/>
                <a:cs typeface="Times New Roman" pitchFamily="18" charset="0"/>
              </a:rPr>
              <a:t> and </a:t>
            </a:r>
            <a:r>
              <a:rPr lang="en-US" sz="2800" b="1" dirty="0" err="1" smtClean="0">
                <a:latin typeface="Times New Roman" pitchFamily="18" charset="0"/>
                <a:cs typeface="Times New Roman" pitchFamily="18" charset="0"/>
              </a:rPr>
              <a:t>Animalia</a:t>
            </a:r>
            <a:endParaRPr lang="en-US" sz="2800" b="1"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Linnaeus placed all the living organisms into two kingdoms. The two major kingdoms are Kingdom </a:t>
            </a:r>
            <a:r>
              <a:rPr lang="en-US" sz="2800" dirty="0" err="1" smtClean="0">
                <a:latin typeface="Times New Roman" pitchFamily="18" charset="0"/>
                <a:cs typeface="Times New Roman" pitchFamily="18" charset="0"/>
              </a:rPr>
              <a:t>Plantae</a:t>
            </a:r>
            <a:r>
              <a:rPr lang="en-US" sz="2800" dirty="0" smtClean="0">
                <a:latin typeface="Times New Roman" pitchFamily="18" charset="0"/>
                <a:cs typeface="Times New Roman" pitchFamily="18" charset="0"/>
              </a:rPr>
              <a:t> for plants and Kingdom </a:t>
            </a:r>
            <a:r>
              <a:rPr lang="en-US" sz="2800" dirty="0" err="1" smtClean="0">
                <a:latin typeface="Times New Roman" pitchFamily="18" charset="0"/>
                <a:cs typeface="Times New Roman" pitchFamily="18" charset="0"/>
              </a:rPr>
              <a:t>Animalia</a:t>
            </a:r>
            <a:r>
              <a:rPr lang="en-US" sz="2800" dirty="0" smtClean="0">
                <a:latin typeface="Times New Roman" pitchFamily="18" charset="0"/>
                <a:cs typeface="Times New Roman" pitchFamily="18" charset="0"/>
              </a:rPr>
              <a:t> for animals. This two kingdom classification laid the base for modern classification and was quite a reasonable at that period of time, plants and animals in this system could be very clearly distinguished. </a:t>
            </a:r>
          </a:p>
          <a:p>
            <a:endParaRPr lang="en-US" sz="3200" dirty="0" smtClean="0"/>
          </a:p>
        </p:txBody>
      </p:sp>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lnSpcReduction="10000"/>
          </a:bodyPr>
          <a:lstStyle/>
          <a:p>
            <a:r>
              <a:rPr lang="en-US" dirty="0" smtClean="0">
                <a:latin typeface="Times New Roman" pitchFamily="18" charset="0"/>
                <a:cs typeface="Times New Roman" pitchFamily="18" charset="0"/>
              </a:rPr>
              <a:t>Plants were fixed, stationary in the soil, they absorb water for growth and they could prepare their own food.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the other hand, animals are capable of movement and they got nutrition by feeding on other plants and animals for their growth and survival. These were the differences that lead to distinction of plants and animals in the two kingdom classification</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Kingdom </a:t>
            </a:r>
            <a:r>
              <a:rPr lang="en-US" b="1" dirty="0" err="1" smtClean="0">
                <a:latin typeface="Times New Roman" pitchFamily="18" charset="0"/>
                <a:cs typeface="Times New Roman" pitchFamily="18" charset="0"/>
              </a:rPr>
              <a:t>Plantae</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Plant Kingdom includes the organisms that contain green plants, mosses, ferns, many colorless and color unicellular organisms, molds, fungi, lichens, bacteria and </a:t>
            </a:r>
            <a:r>
              <a:rPr lang="en-US" dirty="0" err="1" smtClean="0">
                <a:latin typeface="Times New Roman" pitchFamily="18" charset="0"/>
                <a:cs typeface="Times New Roman" pitchFamily="18" charset="0"/>
              </a:rPr>
              <a:t>multicellular</a:t>
            </a:r>
            <a:r>
              <a:rPr lang="en-US" dirty="0" smtClean="0">
                <a:latin typeface="Times New Roman" pitchFamily="18" charset="0"/>
                <a:cs typeface="Times New Roman" pitchFamily="18" charset="0"/>
              </a:rPr>
              <a:t> seaweeds. This classification kingdom was originally proposed by Linnaeus. </a:t>
            </a:r>
          </a:p>
          <a:p>
            <a:endParaRPr lang="en-US" dirty="0" smtClean="0">
              <a:latin typeface="Times New Roman" pitchFamily="18" charset="0"/>
              <a:cs typeface="Times New Roman" pitchFamily="18" charset="0"/>
            </a:endParaRPr>
          </a:p>
          <a:p>
            <a:endParaRPr lang="en-US" sz="3200" dirty="0" smtClean="0"/>
          </a:p>
        </p:txBody>
      </p:sp>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fontScale="92500" lnSpcReduction="20000"/>
          </a:bodyPr>
          <a:lstStyle/>
          <a:p>
            <a:pPr>
              <a:buNone/>
            </a:pPr>
            <a:r>
              <a:rPr lang="en-US" dirty="0" smtClean="0">
                <a:latin typeface="Times New Roman" pitchFamily="18" charset="0"/>
                <a:cs typeface="Times New Roman" pitchFamily="18" charset="0"/>
              </a:rPr>
              <a:t>Following are the few distinguishing characters of plants in general</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lvl="0"/>
            <a:r>
              <a:rPr lang="en-US" dirty="0" smtClean="0">
                <a:latin typeface="Times New Roman" pitchFamily="18" charset="0"/>
                <a:cs typeface="Times New Roman" pitchFamily="18" charset="0"/>
              </a:rPr>
              <a:t>Plants vary greatly in form and size. The body is usually asymmetrical. In higher forms of plants structures like leaves and plants have a definite form and shape. </a:t>
            </a:r>
          </a:p>
          <a:p>
            <a:pPr lvl="0"/>
            <a:r>
              <a:rPr lang="en-US" dirty="0" smtClean="0">
                <a:latin typeface="Times New Roman" pitchFamily="18" charset="0"/>
                <a:cs typeface="Times New Roman" pitchFamily="18" charset="0"/>
              </a:rPr>
              <a:t>Plants are fixed with root in the soil and they are not capable of motion. Certain localized movements may occur in plants. </a:t>
            </a:r>
          </a:p>
          <a:p>
            <a:pPr lvl="0"/>
            <a:r>
              <a:rPr lang="en-US" dirty="0" smtClean="0">
                <a:latin typeface="Times New Roman" pitchFamily="18" charset="0"/>
                <a:cs typeface="Times New Roman" pitchFamily="18" charset="0"/>
              </a:rPr>
              <a:t>Plants grow throughout their lifespan. </a:t>
            </a:r>
          </a:p>
          <a:p>
            <a:pPr lvl="0"/>
            <a:r>
              <a:rPr lang="en-US" dirty="0" smtClean="0">
                <a:latin typeface="Times New Roman" pitchFamily="18" charset="0"/>
                <a:cs typeface="Times New Roman" pitchFamily="18" charset="0"/>
              </a:rPr>
              <a:t>Nutrition in plants is usually autotrophic and saprophytic. Minerals in solution state are absorbed; particulate matter cannot be absorbed by the roots. </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body of the plant is composed of cells; all the cells of the plant body have a distinct cell wall. The cells have  a vacuole filled with sap and plastids of different kinds. The plant cells do not have </a:t>
            </a:r>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lysosomes</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Plants have reserve food as starch.</a:t>
            </a:r>
          </a:p>
          <a:p>
            <a:pPr lvl="0"/>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sz="3200" dirty="0" smtClean="0"/>
          </a:p>
        </p:txBody>
      </p:sp>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a:bodyPr>
          <a:lstStyle/>
          <a:p>
            <a:pPr>
              <a:buNone/>
            </a:pPr>
            <a:r>
              <a:rPr lang="en-US" b="1" dirty="0" smtClean="0"/>
              <a:t>Classification of Kingdom </a:t>
            </a:r>
            <a:r>
              <a:rPr lang="en-US" b="1" dirty="0" err="1" smtClean="0"/>
              <a:t>Plantae</a:t>
            </a:r>
            <a:endParaRPr lang="en-US" b="1" dirty="0" smtClean="0"/>
          </a:p>
          <a:p>
            <a:r>
              <a:rPr lang="en-US" dirty="0" smtClean="0"/>
              <a:t>The </a:t>
            </a:r>
            <a:r>
              <a:rPr lang="en-US" dirty="0" smtClean="0"/>
              <a:t>plant kingdom is classified as follows:</a:t>
            </a:r>
            <a:br>
              <a:rPr lang="en-US" dirty="0" smtClean="0"/>
            </a:br>
            <a:r>
              <a:rPr lang="en-US" dirty="0" smtClean="0"/>
              <a:t/>
            </a:r>
            <a:br>
              <a:rPr lang="en-US" dirty="0" smtClean="0"/>
            </a:br>
            <a:endParaRPr lang="en-US" dirty="0" smtClean="0"/>
          </a:p>
          <a:p>
            <a:pPr lvl="0"/>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sz="3200" dirty="0" smtClean="0"/>
          </a:p>
        </p:txBody>
      </p:sp>
      <p:pic>
        <p:nvPicPr>
          <p:cNvPr id="4" name="Picture 3" descr="classification of kingdom plantae"/>
          <p:cNvPicPr/>
          <p:nvPr/>
        </p:nvPicPr>
        <p:blipFill>
          <a:blip r:embed="rId2"/>
          <a:srcRect/>
          <a:stretch>
            <a:fillRect/>
          </a:stretch>
        </p:blipFill>
        <p:spPr bwMode="auto">
          <a:xfrm>
            <a:off x="2222695" y="1378634"/>
            <a:ext cx="8792308" cy="5479365"/>
          </a:xfrm>
          <a:prstGeom prst="rect">
            <a:avLst/>
          </a:prstGeom>
          <a:noFill/>
          <a:ln w="9525">
            <a:noFill/>
            <a:miter lim="800000"/>
            <a:headEnd/>
            <a:tailEnd/>
          </a:ln>
        </p:spPr>
      </p:pic>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fontScale="85000" lnSpcReduction="20000"/>
          </a:bodyPr>
          <a:lstStyle/>
          <a:p>
            <a:pPr>
              <a:buNone/>
            </a:pPr>
            <a:r>
              <a:rPr lang="en-US" sz="3100" b="1" dirty="0" smtClean="0">
                <a:latin typeface="Times New Roman" pitchFamily="18" charset="0"/>
                <a:cs typeface="Times New Roman" pitchFamily="18" charset="0"/>
              </a:rPr>
              <a:t>Kingdom </a:t>
            </a:r>
            <a:r>
              <a:rPr lang="en-US" sz="3100" b="1" dirty="0" err="1" smtClean="0">
                <a:latin typeface="Times New Roman" pitchFamily="18" charset="0"/>
                <a:cs typeface="Times New Roman" pitchFamily="18" charset="0"/>
              </a:rPr>
              <a:t>Animalia</a:t>
            </a:r>
            <a:r>
              <a:rPr lang="en-US" sz="3100" dirty="0" smtClean="0">
                <a:latin typeface="Times New Roman" pitchFamily="18" charset="0"/>
                <a:cs typeface="Times New Roman" pitchFamily="18" charset="0"/>
              </a:rPr>
              <a:t> </a:t>
            </a:r>
          </a:p>
          <a:p>
            <a:r>
              <a:rPr lang="en-US" sz="3100" dirty="0" smtClean="0">
                <a:latin typeface="Times New Roman" pitchFamily="18" charset="0"/>
                <a:cs typeface="Times New Roman" pitchFamily="18" charset="0"/>
              </a:rPr>
              <a:t>Kingdom </a:t>
            </a:r>
            <a:r>
              <a:rPr lang="en-US" sz="3100" dirty="0" err="1" smtClean="0">
                <a:latin typeface="Times New Roman" pitchFamily="18" charset="0"/>
                <a:cs typeface="Times New Roman" pitchFamily="18" charset="0"/>
              </a:rPr>
              <a:t>Animalia</a:t>
            </a:r>
            <a:r>
              <a:rPr lang="en-US" sz="3100" dirty="0" smtClean="0">
                <a:latin typeface="Times New Roman" pitchFamily="18" charset="0"/>
                <a:cs typeface="Times New Roman" pitchFamily="18" charset="0"/>
              </a:rPr>
              <a:t> includes many unicellular </a:t>
            </a:r>
            <a:r>
              <a:rPr lang="en-US" sz="3100" dirty="0" err="1" smtClean="0">
                <a:latin typeface="Times New Roman" pitchFamily="18" charset="0"/>
                <a:cs typeface="Times New Roman" pitchFamily="18" charset="0"/>
              </a:rPr>
              <a:t>protozoans</a:t>
            </a:r>
            <a:r>
              <a:rPr lang="en-US" sz="3100" dirty="0" smtClean="0">
                <a:latin typeface="Times New Roman" pitchFamily="18" charset="0"/>
                <a:cs typeface="Times New Roman" pitchFamily="18" charset="0"/>
              </a:rPr>
              <a:t> and </a:t>
            </a:r>
            <a:r>
              <a:rPr lang="en-US" sz="3100" dirty="0" err="1" smtClean="0">
                <a:latin typeface="Times New Roman" pitchFamily="18" charset="0"/>
                <a:cs typeface="Times New Roman" pitchFamily="18" charset="0"/>
              </a:rPr>
              <a:t>multicellular</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organisms,these</a:t>
            </a:r>
            <a:r>
              <a:rPr lang="en-US" sz="3100" dirty="0" smtClean="0">
                <a:latin typeface="Times New Roman" pitchFamily="18" charset="0"/>
                <a:cs typeface="Times New Roman" pitchFamily="18" charset="0"/>
              </a:rPr>
              <a:t> organisms do not have chlorophyll and photosynthetic ability. Animal Kingdom was originally proposed by </a:t>
            </a:r>
            <a:r>
              <a:rPr lang="en-US" sz="3100" dirty="0" err="1" smtClean="0">
                <a:latin typeface="Times New Roman" pitchFamily="18" charset="0"/>
                <a:cs typeface="Times New Roman" pitchFamily="18" charset="0"/>
              </a:rPr>
              <a:t>Carlous</a:t>
            </a:r>
            <a:r>
              <a:rPr lang="en-US" sz="3100" dirty="0" smtClean="0">
                <a:latin typeface="Times New Roman" pitchFamily="18" charset="0"/>
                <a:cs typeface="Times New Roman" pitchFamily="18" charset="0"/>
              </a:rPr>
              <a:t> Linnaeus, this kingdom included </a:t>
            </a:r>
            <a:r>
              <a:rPr lang="en-US" sz="3100" dirty="0" err="1" smtClean="0">
                <a:latin typeface="Times New Roman" pitchFamily="18" charset="0"/>
                <a:cs typeface="Times New Roman" pitchFamily="18" charset="0"/>
              </a:rPr>
              <a:t>protozoans</a:t>
            </a:r>
            <a:r>
              <a:rPr lang="en-US" sz="3100" dirty="0" smtClean="0">
                <a:latin typeface="Times New Roman" pitchFamily="18" charset="0"/>
                <a:cs typeface="Times New Roman" pitchFamily="18" charset="0"/>
              </a:rPr>
              <a:t>, sponges, jelly fishes, worms. crabs, insects, </a:t>
            </a:r>
            <a:r>
              <a:rPr lang="en-US" sz="3100" dirty="0" err="1" smtClean="0">
                <a:latin typeface="Times New Roman" pitchFamily="18" charset="0"/>
                <a:cs typeface="Times New Roman" pitchFamily="18" charset="0"/>
              </a:rPr>
              <a:t>spiders,frogs</a:t>
            </a:r>
            <a:r>
              <a:rPr lang="en-US" sz="3100" dirty="0" smtClean="0">
                <a:latin typeface="Times New Roman" pitchFamily="18" charset="0"/>
                <a:cs typeface="Times New Roman" pitchFamily="18" charset="0"/>
              </a:rPr>
              <a:t>, snails, sharks, bony fishes, lizards, birds and mammals. Following are a few distinguishing characters of animals in general:</a:t>
            </a:r>
          </a:p>
          <a:p>
            <a:pPr lvl="0"/>
            <a:r>
              <a:rPr lang="en-US" sz="3100" dirty="0" smtClean="0">
                <a:latin typeface="Times New Roman" pitchFamily="18" charset="0"/>
                <a:cs typeface="Times New Roman" pitchFamily="18" charset="0"/>
              </a:rPr>
              <a:t>Body of animals exhibits a definite symmetry, form and shape. </a:t>
            </a:r>
          </a:p>
          <a:p>
            <a:pPr lvl="0"/>
            <a:r>
              <a:rPr lang="en-US" sz="3100" dirty="0" smtClean="0">
                <a:latin typeface="Times New Roman" pitchFamily="18" charset="0"/>
                <a:cs typeface="Times New Roman" pitchFamily="18" charset="0"/>
              </a:rPr>
              <a:t>Animals can move from place to place. Body growth in animals is determined and it occurs proportionately in all body parts. </a:t>
            </a:r>
          </a:p>
          <a:p>
            <a:pPr lvl="0"/>
            <a:r>
              <a:rPr lang="en-US" sz="3100" dirty="0" smtClean="0">
                <a:latin typeface="Times New Roman" pitchFamily="18" charset="0"/>
                <a:cs typeface="Times New Roman" pitchFamily="18" charset="0"/>
              </a:rPr>
              <a:t>Animals possess the capacity </a:t>
            </a:r>
            <a:r>
              <a:rPr lang="en-US" sz="3100" dirty="0" err="1" smtClean="0">
                <a:latin typeface="Times New Roman" pitchFamily="18" charset="0"/>
                <a:cs typeface="Times New Roman" pitchFamily="18" charset="0"/>
              </a:rPr>
              <a:t>oto</a:t>
            </a:r>
            <a:r>
              <a:rPr lang="en-US" sz="3100" dirty="0" smtClean="0">
                <a:latin typeface="Times New Roman" pitchFamily="18" charset="0"/>
                <a:cs typeface="Times New Roman" pitchFamily="18" charset="0"/>
              </a:rPr>
              <a:t> respond to stimulus. </a:t>
            </a:r>
          </a:p>
          <a:p>
            <a:pPr lvl="0"/>
            <a:r>
              <a:rPr lang="en-US" sz="3100" dirty="0" smtClean="0">
                <a:latin typeface="Times New Roman" pitchFamily="18" charset="0"/>
                <a:cs typeface="Times New Roman" pitchFamily="18" charset="0"/>
              </a:rPr>
              <a:t>Animal body is also made up of cells, the cells do not have cell wall. The cells do not contain plastids and vacuoles. </a:t>
            </a:r>
            <a:r>
              <a:rPr lang="en-US" sz="3100" dirty="0" err="1" smtClean="0">
                <a:latin typeface="Times New Roman" pitchFamily="18" charset="0"/>
                <a:cs typeface="Times New Roman" pitchFamily="18" charset="0"/>
              </a:rPr>
              <a:t>Centrosomes</a:t>
            </a:r>
            <a:r>
              <a:rPr lang="en-US" sz="3100" dirty="0" smtClean="0">
                <a:latin typeface="Times New Roman" pitchFamily="18" charset="0"/>
                <a:cs typeface="Times New Roman" pitchFamily="18" charset="0"/>
              </a:rPr>
              <a:t> and </a:t>
            </a:r>
            <a:r>
              <a:rPr lang="en-US" sz="3100" dirty="0" err="1" smtClean="0">
                <a:latin typeface="Times New Roman" pitchFamily="18" charset="0"/>
                <a:cs typeface="Times New Roman" pitchFamily="18" charset="0"/>
              </a:rPr>
              <a:t>lysosomes</a:t>
            </a:r>
            <a:r>
              <a:rPr lang="en-US" sz="3100" dirty="0" smtClean="0">
                <a:latin typeface="Times New Roman" pitchFamily="18" charset="0"/>
                <a:cs typeface="Times New Roman" pitchFamily="18" charset="0"/>
              </a:rPr>
              <a:t> are present.  </a:t>
            </a:r>
          </a:p>
          <a:p>
            <a:pPr lvl="0"/>
            <a:r>
              <a:rPr lang="en-US" sz="3100" dirty="0" smtClean="0">
                <a:latin typeface="Times New Roman" pitchFamily="18" charset="0"/>
                <a:cs typeface="Times New Roman" pitchFamily="18" charset="0"/>
              </a:rPr>
              <a:t>Animal cells cannot synthesize some necessary amino acids, vitamins, and co-enzymes on their own, they are to be obtained from external sources.</a:t>
            </a:r>
          </a:p>
          <a:p>
            <a:pPr lvl="0"/>
            <a:r>
              <a:rPr lang="en-US" sz="3100" dirty="0" smtClean="0">
                <a:latin typeface="Times New Roman" pitchFamily="18" charset="0"/>
                <a:cs typeface="Times New Roman" pitchFamily="18" charset="0"/>
              </a:rPr>
              <a:t>Reserve food is in the form of glycogen</a:t>
            </a:r>
            <a:r>
              <a:rPr lang="en-US" sz="3100" dirty="0" smtClean="0">
                <a:latin typeface="Times New Roman" pitchFamily="18" charset="0"/>
                <a:cs typeface="Times New Roman" pitchFamily="18" charset="0"/>
              </a:rPr>
              <a:t>.</a:t>
            </a:r>
          </a:p>
          <a:p>
            <a:pPr lvl="0">
              <a:buNone/>
            </a:pPr>
            <a:endParaRPr lang="en-US" dirty="0" smtClean="0">
              <a:latin typeface="Times New Roman" pitchFamily="18" charset="0"/>
              <a:cs typeface="Times New Roman" pitchFamily="18" charset="0"/>
            </a:endParaRPr>
          </a:p>
          <a:p>
            <a:endParaRPr lang="en-US" sz="3200" dirty="0" smtClean="0"/>
          </a:p>
        </p:txBody>
      </p:sp>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a:bodyPr>
          <a:lstStyle/>
          <a:p>
            <a:pPr>
              <a:buNone/>
            </a:pPr>
            <a:r>
              <a:rPr lang="en-US" b="1" dirty="0" smtClean="0">
                <a:latin typeface="Times New Roman" pitchFamily="18" charset="0"/>
                <a:cs typeface="Times New Roman" pitchFamily="18" charset="0"/>
              </a:rPr>
              <a:t>Classification of Kingdom </a:t>
            </a:r>
            <a:r>
              <a:rPr lang="en-US" b="1" dirty="0" err="1" smtClean="0">
                <a:latin typeface="Times New Roman" pitchFamily="18" charset="0"/>
                <a:cs typeface="Times New Roman" pitchFamily="18" charset="0"/>
              </a:rPr>
              <a:t>Animalia</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animal kingdom is classified as follows:</a:t>
            </a:r>
          </a:p>
          <a:p>
            <a:pPr lvl="0">
              <a:buNone/>
            </a:pPr>
            <a:endParaRPr lang="en-US" dirty="0" smtClean="0">
              <a:latin typeface="Times New Roman" pitchFamily="18" charset="0"/>
              <a:cs typeface="Times New Roman" pitchFamily="18" charset="0"/>
            </a:endParaRPr>
          </a:p>
          <a:p>
            <a:endParaRPr lang="en-US" sz="3200" dirty="0" smtClean="0"/>
          </a:p>
        </p:txBody>
      </p:sp>
      <p:pic>
        <p:nvPicPr>
          <p:cNvPr id="4" name="Picture 3" descr="classification of animalia kingdom"/>
          <p:cNvPicPr/>
          <p:nvPr/>
        </p:nvPicPr>
        <p:blipFill>
          <a:blip r:embed="rId2"/>
          <a:srcRect/>
          <a:stretch>
            <a:fillRect/>
          </a:stretch>
        </p:blipFill>
        <p:spPr bwMode="auto">
          <a:xfrm>
            <a:off x="2307102" y="1322364"/>
            <a:ext cx="8679766" cy="5219114"/>
          </a:xfrm>
          <a:prstGeom prst="rect">
            <a:avLst/>
          </a:prstGeom>
          <a:noFill/>
          <a:ln w="9525">
            <a:noFill/>
            <a:miter lim="800000"/>
            <a:headEnd/>
            <a:tailEnd/>
          </a:ln>
        </p:spPr>
      </p:pic>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fontScale="92500" lnSpcReduction="20000"/>
          </a:bodyPr>
          <a:lstStyle/>
          <a:p>
            <a:r>
              <a:rPr lang="en-US" sz="2800" b="1" dirty="0" smtClean="0">
                <a:latin typeface="Times New Roman" pitchFamily="18" charset="0"/>
                <a:cs typeface="Times New Roman" pitchFamily="18" charset="0"/>
              </a:rPr>
              <a:t>Merits and Demerits of Two Kingdom Classification</a:t>
            </a:r>
          </a:p>
          <a:p>
            <a:r>
              <a:rPr lang="en-US" sz="2800" dirty="0" smtClean="0">
                <a:latin typeface="Times New Roman" pitchFamily="18" charset="0"/>
                <a:cs typeface="Times New Roman" pitchFamily="18" charset="0"/>
              </a:rPr>
              <a:t>The two kingdom classification was in use for a long period of time. As more information came into picture about various groups of plants and organisms, this system was found to be inadequate. </a:t>
            </a:r>
          </a:p>
          <a:p>
            <a:r>
              <a:rPr lang="en-US" sz="2800" b="1" dirty="0" smtClean="0">
                <a:latin typeface="Times New Roman" pitchFamily="18" charset="0"/>
                <a:cs typeface="Times New Roman" pitchFamily="18" charset="0"/>
              </a:rPr>
              <a:t>Merits: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Organisms were classified into plant kingdoms and animal kingdom based on their specific characters. </a:t>
            </a:r>
          </a:p>
          <a:p>
            <a:r>
              <a:rPr lang="en-US" sz="2800" dirty="0" smtClean="0">
                <a:latin typeface="Times New Roman" pitchFamily="18" charset="0"/>
                <a:cs typeface="Times New Roman" pitchFamily="18" charset="0"/>
              </a:rPr>
              <a:t>This system initiated systematic methods to classify living </a:t>
            </a:r>
            <a:r>
              <a:rPr lang="en-US" sz="2800" dirty="0" smtClean="0">
                <a:latin typeface="Times New Roman" pitchFamily="18" charset="0"/>
                <a:cs typeface="Times New Roman" pitchFamily="18" charset="0"/>
              </a:rPr>
              <a:t>organisms.</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Demerits: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two kingdom system of classification was not suitable as due to a large diversity of among the organisms. </a:t>
            </a:r>
          </a:p>
          <a:p>
            <a:r>
              <a:rPr lang="en-US" sz="2800" dirty="0" smtClean="0">
                <a:latin typeface="Times New Roman" pitchFamily="18" charset="0"/>
                <a:cs typeface="Times New Roman" pitchFamily="18" charset="0"/>
              </a:rPr>
              <a:t>The main demerits of the system are:</a:t>
            </a:r>
          </a:p>
          <a:p>
            <a:pPr lvl="0"/>
            <a:r>
              <a:rPr lang="en-US" sz="2800" dirty="0" smtClean="0">
                <a:latin typeface="Times New Roman" pitchFamily="18" charset="0"/>
                <a:cs typeface="Times New Roman" pitchFamily="18" charset="0"/>
              </a:rPr>
              <a:t>Some </a:t>
            </a:r>
            <a:r>
              <a:rPr lang="en-US" sz="2800" dirty="0" err="1" smtClean="0">
                <a:latin typeface="Times New Roman" pitchFamily="18" charset="0"/>
                <a:cs typeface="Times New Roman" pitchFamily="18" charset="0"/>
              </a:rPr>
              <a:t>protozoans</a:t>
            </a:r>
            <a:r>
              <a:rPr lang="en-US" sz="2800" dirty="0" smtClean="0">
                <a:latin typeface="Times New Roman" pitchFamily="18" charset="0"/>
                <a:cs typeface="Times New Roman" pitchFamily="18" charset="0"/>
              </a:rPr>
              <a:t> like Euglena possess characters of both plants and animals, they are not classified in a particular group.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There is no proper distinction between prokaryotes and eukaryotes. Like in the case of bacteria without a nuclear envelope and cellular organelles are placed in the plant kingdom. </a:t>
            </a:r>
          </a:p>
          <a:p>
            <a:pPr lvl="0"/>
            <a:endParaRPr lang="en-US" sz="2800" dirty="0" smtClean="0">
              <a:latin typeface="Times New Roman" pitchFamily="18" charset="0"/>
              <a:cs typeface="Times New Roman" pitchFamily="18" charset="0"/>
            </a:endParaRPr>
          </a:p>
          <a:p>
            <a:pPr lvl="0"/>
            <a:endParaRPr lang="en-US" sz="2800" dirty="0" smtClean="0">
              <a:latin typeface="Times New Roman" pitchFamily="18" charset="0"/>
              <a:cs typeface="Times New Roman" pitchFamily="18" charset="0"/>
            </a:endParaRPr>
          </a:p>
          <a:p>
            <a:endParaRPr lang="en-US" sz="3200" dirty="0" smtClean="0"/>
          </a:p>
        </p:txBody>
      </p:sp>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61" y="361960"/>
            <a:ext cx="8911687" cy="1044810"/>
          </a:xfrm>
        </p:spPr>
        <p:txBody>
          <a:bodyPr>
            <a:normAutofit fontScale="90000"/>
          </a:bodyPr>
          <a:lstStyle/>
          <a:p>
            <a:pPr algn="ctr"/>
            <a:r>
              <a:rPr lang="en-US" sz="5400" b="1" i="1" dirty="0" smtClean="0">
                <a:latin typeface="Times New Roman" pitchFamily="18" charset="0"/>
                <a:cs typeface="Times New Roman" pitchFamily="18" charset="0"/>
              </a:rPr>
              <a:t/>
            </a:r>
            <a:br>
              <a:rPr lang="en-US" sz="5400" b="1" i="1" dirty="0" smtClean="0">
                <a:latin typeface="Times New Roman" pitchFamily="18" charset="0"/>
                <a:cs typeface="Times New Roman" pitchFamily="18" charset="0"/>
              </a:rPr>
            </a:br>
            <a:r>
              <a:rPr lang="en-US" sz="5400" b="1" i="1" dirty="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63039" y="225083"/>
            <a:ext cx="10452295" cy="6537857"/>
          </a:xfrm>
        </p:spPr>
        <p:txBody>
          <a:bodyPr>
            <a:normAutofit/>
          </a:bodyPr>
          <a:lstStyle/>
          <a:p>
            <a:pPr lvl="0"/>
            <a:r>
              <a:rPr lang="en-US" sz="2800" dirty="0" smtClean="0">
                <a:latin typeface="Times New Roman" pitchFamily="18" charset="0"/>
                <a:cs typeface="Times New Roman" pitchFamily="18" charset="0"/>
              </a:rPr>
              <a:t>In </a:t>
            </a:r>
            <a:r>
              <a:rPr lang="en-US" sz="2800" dirty="0" smtClean="0">
                <a:latin typeface="Times New Roman" pitchFamily="18" charset="0"/>
                <a:cs typeface="Times New Roman" pitchFamily="18" charset="0"/>
              </a:rPr>
              <a:t>the system both photosynthetic and non-photosynthetic organism are placed together in the kingdom </a:t>
            </a:r>
            <a:r>
              <a:rPr lang="en-US" sz="2800" dirty="0" err="1" smtClean="0">
                <a:latin typeface="Times New Roman" pitchFamily="18" charset="0"/>
                <a:cs typeface="Times New Roman" pitchFamily="18" charset="0"/>
              </a:rPr>
              <a:t>plantae</a:t>
            </a:r>
            <a:r>
              <a:rPr lang="en-US" sz="2800" dirty="0" smtClean="0">
                <a:latin typeface="Times New Roman" pitchFamily="18" charset="0"/>
                <a:cs typeface="Times New Roman" pitchFamily="18" charset="0"/>
              </a:rPr>
              <a:t>. For example the fungi lack chlorophyll and are saprophytic in nature, they are placed in the plant kingdom. </a:t>
            </a:r>
          </a:p>
          <a:p>
            <a:pPr lvl="0"/>
            <a:r>
              <a:rPr lang="en-US" sz="2800" dirty="0" smtClean="0">
                <a:latin typeface="Times New Roman" pitchFamily="18" charset="0"/>
                <a:cs typeface="Times New Roman" pitchFamily="18" charset="0"/>
              </a:rPr>
              <a:t>Organisms like the lichens do not fall either in the animal or plant kingdom. </a:t>
            </a:r>
          </a:p>
          <a:p>
            <a:pPr lvl="0"/>
            <a:r>
              <a:rPr lang="en-US" sz="2800" dirty="0" smtClean="0">
                <a:latin typeface="Times New Roman" pitchFamily="18" charset="0"/>
                <a:cs typeface="Times New Roman" pitchFamily="18" charset="0"/>
              </a:rPr>
              <a:t>Organisms like the diatoms are place under the plant kingdom while the </a:t>
            </a:r>
            <a:r>
              <a:rPr lang="en-US" sz="2800" dirty="0" err="1" smtClean="0">
                <a:latin typeface="Times New Roman" pitchFamily="18" charset="0"/>
                <a:cs typeface="Times New Roman" pitchFamily="18" charset="0"/>
              </a:rPr>
              <a:t>protozoans</a:t>
            </a:r>
            <a:r>
              <a:rPr lang="en-US" sz="2800" dirty="0" smtClean="0">
                <a:latin typeface="Times New Roman" pitchFamily="18" charset="0"/>
                <a:cs typeface="Times New Roman" pitchFamily="18" charset="0"/>
              </a:rPr>
              <a:t> are placed under the animal kingdom, these organisms are of the same level of organization and they reproduce by fission yet they are placed in different kingdoms.</a:t>
            </a:r>
          </a:p>
          <a:p>
            <a:pPr lvl="0"/>
            <a:r>
              <a:rPr lang="en-US" sz="2800" dirty="0" smtClean="0">
                <a:latin typeface="Times New Roman" pitchFamily="18" charset="0"/>
                <a:cs typeface="Times New Roman" pitchFamily="18" charset="0"/>
              </a:rPr>
              <a:t>Some organisms possess characters of both plants and animals like Euglena and </a:t>
            </a:r>
            <a:r>
              <a:rPr lang="en-US" sz="2800" dirty="0" err="1" smtClean="0">
                <a:latin typeface="Times New Roman" pitchFamily="18" charset="0"/>
                <a:cs typeface="Times New Roman" pitchFamily="18" charset="0"/>
              </a:rPr>
              <a:t>Chlamydomonas</a:t>
            </a:r>
            <a:r>
              <a:rPr lang="en-US" sz="2800" dirty="0" smtClean="0">
                <a:latin typeface="Times New Roman" pitchFamily="18" charset="0"/>
                <a:cs typeface="Times New Roman" pitchFamily="18" charset="0"/>
              </a:rPr>
              <a:t>, so they can belong to any kingdom. </a:t>
            </a:r>
          </a:p>
          <a:p>
            <a:pPr lvl="0"/>
            <a:r>
              <a:rPr lang="en-US" sz="2800" dirty="0" smtClean="0">
                <a:latin typeface="Times New Roman" pitchFamily="18" charset="0"/>
                <a:cs typeface="Times New Roman" pitchFamily="18" charset="0"/>
              </a:rPr>
              <a:t>Modes of nutrition considered in this system are assimilation and ingestion, absorption type of nutrition is not recognized.</a:t>
            </a:r>
          </a:p>
          <a:p>
            <a:endParaRPr lang="en-US" sz="3200" dirty="0" smtClean="0"/>
          </a:p>
        </p:txBody>
      </p:sp>
    </p:spTree>
    <p:extLst>
      <p:ext uri="{BB962C8B-B14F-4D97-AF65-F5344CB8AC3E}">
        <p14:creationId xmlns="" xmlns:p14="http://schemas.microsoft.com/office/powerpoint/2010/main" val="2107366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1993</TotalTime>
  <Words>129</Words>
  <Application>Microsoft Office PowerPoint</Application>
  <PresentationFormat>Custom</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Slide 1</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Adiantum</dc:title>
  <dc:creator>ALI ASSAM</dc:creator>
  <cp:lastModifiedBy>User</cp:lastModifiedBy>
  <cp:revision>72</cp:revision>
  <dcterms:created xsi:type="dcterms:W3CDTF">2020-04-22T10:39:08Z</dcterms:created>
  <dcterms:modified xsi:type="dcterms:W3CDTF">2020-08-12T23:10:50Z</dcterms:modified>
</cp:coreProperties>
</file>