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59" r:id="rId3"/>
    <p:sldId id="257" r:id="rId4"/>
    <p:sldId id="275" r:id="rId5"/>
    <p:sldId id="282" r:id="rId6"/>
    <p:sldId id="283" r:id="rId7"/>
    <p:sldId id="284" r:id="rId8"/>
    <p:sldId id="285" r:id="rId9"/>
    <p:sldId id="286" r:id="rId10"/>
    <p:sldId id="287"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206" autoAdjust="0"/>
    <p:restoredTop sz="94660"/>
  </p:normalViewPr>
  <p:slideViewPr>
    <p:cSldViewPr>
      <p:cViewPr varScale="1">
        <p:scale>
          <a:sx n="68" d="100"/>
          <a:sy n="68" d="100"/>
        </p:scale>
        <p:origin x="-13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B6828A7-703F-4CA2-928B-3320AD262536}" type="datetimeFigureOut">
              <a:rPr lang="en-US" smtClean="0"/>
              <a:pPr/>
              <a:t>8/12/2020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29579AD-4C89-4DC4-B7E3-2A02E1A2FA5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6828A7-703F-4CA2-928B-3320AD262536}" type="datetimeFigureOut">
              <a:rPr lang="en-US" smtClean="0"/>
              <a:pPr/>
              <a:t>8/12/2020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9579AD-4C89-4DC4-B7E3-2A02E1A2FA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6828A7-703F-4CA2-928B-3320AD262536}" type="datetimeFigureOut">
              <a:rPr lang="en-US" smtClean="0"/>
              <a:pPr/>
              <a:t>8/12/2020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9579AD-4C89-4DC4-B7E3-2A02E1A2FA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6828A7-703F-4CA2-928B-3320AD262536}" type="datetimeFigureOut">
              <a:rPr lang="en-US" smtClean="0"/>
              <a:pPr/>
              <a:t>8/12/2020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9579AD-4C89-4DC4-B7E3-2A02E1A2FA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B6828A7-703F-4CA2-928B-3320AD262536}" type="datetimeFigureOut">
              <a:rPr lang="en-US" smtClean="0"/>
              <a:pPr/>
              <a:t>8/12/2020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9579AD-4C89-4DC4-B7E3-2A02E1A2FA5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6828A7-703F-4CA2-928B-3320AD262536}" type="datetimeFigureOut">
              <a:rPr lang="en-US" smtClean="0"/>
              <a:pPr/>
              <a:t>8/12/2020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9579AD-4C89-4DC4-B7E3-2A02E1A2FA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B6828A7-703F-4CA2-928B-3320AD262536}" type="datetimeFigureOut">
              <a:rPr lang="en-US" smtClean="0"/>
              <a:pPr/>
              <a:t>8/12/2020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29579AD-4C89-4DC4-B7E3-2A02E1A2FA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B6828A7-703F-4CA2-928B-3320AD262536}" type="datetimeFigureOut">
              <a:rPr lang="en-US" smtClean="0"/>
              <a:pPr/>
              <a:t>8/12/2020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29579AD-4C89-4DC4-B7E3-2A02E1A2FA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B6828A7-703F-4CA2-928B-3320AD262536}" type="datetimeFigureOut">
              <a:rPr lang="en-US" smtClean="0"/>
              <a:pPr/>
              <a:t>8/12/2020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29579AD-4C89-4DC4-B7E3-2A02E1A2FA5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6828A7-703F-4CA2-928B-3320AD262536}" type="datetimeFigureOut">
              <a:rPr lang="en-US" smtClean="0"/>
              <a:pPr/>
              <a:t>8/12/2020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9579AD-4C89-4DC4-B7E3-2A02E1A2FA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B6828A7-703F-4CA2-928B-3320AD262536}" type="datetimeFigureOut">
              <a:rPr lang="en-US" smtClean="0"/>
              <a:pPr/>
              <a:t>8/12/2020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9579AD-4C89-4DC4-B7E3-2A02E1A2FA5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6828A7-703F-4CA2-928B-3320AD262536}" type="datetimeFigureOut">
              <a:rPr lang="en-US" smtClean="0"/>
              <a:pPr/>
              <a:t>8/12/2020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29579AD-4C89-4DC4-B7E3-2A02E1A2FA5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85800"/>
            <a:ext cx="7772400" cy="5791200"/>
          </a:xfrm>
        </p:spPr>
        <p:style>
          <a:lnRef idx="1">
            <a:schemeClr val="accent3"/>
          </a:lnRef>
          <a:fillRef idx="2">
            <a:schemeClr val="accent3"/>
          </a:fillRef>
          <a:effectRef idx="1">
            <a:schemeClr val="accent3"/>
          </a:effectRef>
          <a:fontRef idx="minor">
            <a:schemeClr val="dk1"/>
          </a:fontRef>
        </p:style>
        <p:txBody>
          <a:bodyPr>
            <a:normAutofit/>
          </a:bodyPr>
          <a:lstStyle/>
          <a:p>
            <a:pPr algn="ctr">
              <a:buNone/>
            </a:pPr>
            <a:r>
              <a:rPr lang="en-US" sz="2800" b="1" dirty="0" smtClean="0">
                <a:latin typeface="Times New Roman" pitchFamily="18" charset="0"/>
                <a:cs typeface="Times New Roman" pitchFamily="18" charset="0"/>
              </a:rPr>
              <a:t>Unit 3: Variety of Life</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Topic: Classification of Living Things</a:t>
            </a:r>
            <a:br>
              <a:rPr lang="en-US" sz="2800" b="1"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B.Ed</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Hons</a:t>
            </a:r>
            <a:r>
              <a:rPr lang="en-US" sz="2800" b="1" dirty="0" smtClean="0">
                <a:latin typeface="Times New Roman" pitchFamily="18" charset="0"/>
                <a:cs typeface="Times New Roman" pitchFamily="18" charset="0"/>
              </a:rPr>
              <a:t>) Secondary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Semester: I</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Subject: Biology I (Minor)</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Course Title: General Biology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Represented By: Ms Sidra </a:t>
            </a:r>
            <a:r>
              <a:rPr lang="en-US" sz="2800" b="1" dirty="0" err="1" smtClean="0">
                <a:latin typeface="Times New Roman" pitchFamily="18" charset="0"/>
                <a:cs typeface="Times New Roman" pitchFamily="18" charset="0"/>
              </a:rPr>
              <a:t>Younis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Department of Education (Planning and Development)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Lahore College for Women University, Lahore</a:t>
            </a:r>
            <a:br>
              <a:rPr lang="en-US" sz="2800" b="1"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a:p>
            <a:endParaRPr lang="en-US" sz="2800" dirty="0" smtClean="0"/>
          </a:p>
          <a:p>
            <a:pPr>
              <a:buNone/>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552688" cy="6477000"/>
          </a:xfrm>
        </p:spPr>
        <p:style>
          <a:lnRef idx="1">
            <a:schemeClr val="accent5"/>
          </a:lnRef>
          <a:fillRef idx="2">
            <a:schemeClr val="accent5"/>
          </a:fillRef>
          <a:effectRef idx="1">
            <a:schemeClr val="accent5"/>
          </a:effectRef>
          <a:fontRef idx="minor">
            <a:schemeClr val="dk1"/>
          </a:fontRef>
        </p:style>
        <p:txBody>
          <a:bodyPr>
            <a:noAutofit/>
          </a:bodyPr>
          <a:lstStyle/>
          <a:p>
            <a:r>
              <a:rPr lang="en-US" sz="2800" dirty="0" smtClean="0"/>
              <a:t>Binomial nomenclature avoids the confusion of using common names. An international committee has been established to frame the rules and regulations regarding binomial nomenclature for plants and animals. It is known as the </a:t>
            </a:r>
            <a:r>
              <a:rPr lang="en-US" sz="2800" b="1" dirty="0" smtClean="0"/>
              <a:t>International Council for Binomial Nomenclature</a:t>
            </a:r>
            <a:r>
              <a:rPr lang="en-US" sz="2800" dirty="0" smtClean="0"/>
              <a:t> (ICBN). Following are some of the major guidelines for scientific naming of plants and animals.</a:t>
            </a:r>
          </a:p>
          <a:p>
            <a:pPr>
              <a:buNone/>
            </a:pPr>
            <a:r>
              <a:rPr lang="en-US" sz="2800" dirty="0" smtClean="0"/>
              <a:t>1. Every scientific name should have words either in Latin or be Latinized (i.e., follow Latin grammar).</a:t>
            </a:r>
          </a:p>
          <a:p>
            <a:pPr>
              <a:buNone/>
            </a:pPr>
            <a:r>
              <a:rPr lang="en-US" sz="2800" dirty="0" smtClean="0"/>
              <a:t>2. The first word refers to name of the genus and the second word to the name of the species.</a:t>
            </a:r>
          </a:p>
          <a:p>
            <a:pPr>
              <a:buNone/>
            </a:pPr>
            <a:r>
              <a:rPr lang="en-US" sz="2800" dirty="0" smtClean="0"/>
              <a:t>3. The name of the genus should start with a capital letter and name of the species with a small letter.</a:t>
            </a:r>
          </a:p>
          <a:p>
            <a:pPr>
              <a:buNone/>
            </a:pPr>
            <a:endParaRPr lang="en-US" sz="2800" dirty="0" smtClean="0"/>
          </a:p>
          <a:p>
            <a:pPr>
              <a:buNone/>
            </a:pPr>
            <a:r>
              <a:rPr lang="en-US" sz="2800" dirty="0" smtClean="0"/>
              <a:t/>
            </a:r>
            <a:br>
              <a:rPr lang="en-US" sz="2800" dirty="0" smtClean="0"/>
            </a:br>
            <a:r>
              <a:rPr lang="en-US" sz="2800" dirty="0" smtClean="0"/>
              <a:t/>
            </a:r>
            <a:br>
              <a:rPr lang="en-US" sz="2800" dirty="0" smtClean="0"/>
            </a:br>
            <a:r>
              <a:rPr lang="en-US" sz="2800" dirty="0" smtClean="0"/>
              <a:t> </a:t>
            </a:r>
            <a:br>
              <a:rPr lang="en-US" sz="2800" dirty="0" smtClean="0"/>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552688" cy="6477000"/>
          </a:xfrm>
        </p:spPr>
        <p:style>
          <a:lnRef idx="1">
            <a:schemeClr val="accent5"/>
          </a:lnRef>
          <a:fillRef idx="2">
            <a:schemeClr val="accent5"/>
          </a:fillRef>
          <a:effectRef idx="1">
            <a:schemeClr val="accent5"/>
          </a:effectRef>
          <a:fontRef idx="minor">
            <a:schemeClr val="dk1"/>
          </a:fontRef>
        </p:style>
        <p:txBody>
          <a:bodyPr>
            <a:noAutofit/>
          </a:bodyPr>
          <a:lstStyle/>
          <a:p>
            <a:pPr>
              <a:buNone/>
            </a:pPr>
            <a:r>
              <a:rPr lang="en-US" sz="2800" dirty="0" smtClean="0"/>
              <a:t>4. Both the names should be printed in italics or else they should be underlined separately. </a:t>
            </a:r>
          </a:p>
          <a:p>
            <a:pPr>
              <a:buNone/>
            </a:pPr>
            <a:r>
              <a:rPr lang="en-US" sz="2800" dirty="0" smtClean="0"/>
              <a:t>5. Name of the scientist who first identified and described the species should be abbreviated and written after the species name, preferably in brackets. For example, </a:t>
            </a:r>
            <a:r>
              <a:rPr lang="en-US" sz="2800" i="1" dirty="0" smtClean="0"/>
              <a:t>Homo sapiens</a:t>
            </a:r>
            <a:r>
              <a:rPr lang="en-US" sz="2800" dirty="0" smtClean="0"/>
              <a:t> Linnaeus is written as </a:t>
            </a:r>
            <a:r>
              <a:rPr lang="en-US" sz="2800" i="1" dirty="0" smtClean="0"/>
              <a:t>Homo sapiens</a:t>
            </a:r>
            <a:r>
              <a:rPr lang="en-US" sz="2800" dirty="0" smtClean="0"/>
              <a:t> (Linn). </a:t>
            </a:r>
          </a:p>
          <a:p>
            <a:pPr>
              <a:buNone/>
            </a:pPr>
            <a:r>
              <a:rPr lang="en-US" sz="2800" dirty="0" smtClean="0"/>
              <a:t/>
            </a:r>
            <a:br>
              <a:rPr lang="en-US" sz="2800" dirty="0" smtClean="0"/>
            </a:br>
            <a:r>
              <a:rPr lang="en-US" sz="2800" dirty="0" smtClean="0"/>
              <a:t/>
            </a:r>
            <a:br>
              <a:rPr lang="en-US" sz="2800" dirty="0" smtClean="0"/>
            </a:br>
            <a:r>
              <a:rPr lang="en-US" sz="2800" dirty="0" smtClean="0"/>
              <a:t> </a:t>
            </a:r>
            <a:br>
              <a:rPr lang="en-US" sz="2800" dirty="0" smtClean="0"/>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8382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en-US" sz="3600" b="1" dirty="0" smtClean="0"/>
              <a:t>Classification of Living Things</a:t>
            </a:r>
            <a:endParaRPr lang="en-US" sz="3600" b="1" dirty="0">
              <a:solidFill>
                <a:schemeClr val="bg1"/>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609600" y="1295400"/>
            <a:ext cx="8305800" cy="5060160"/>
          </a:xfrm>
        </p:spPr>
        <p:style>
          <a:lnRef idx="3">
            <a:schemeClr val="lt1"/>
          </a:lnRef>
          <a:fillRef idx="1">
            <a:schemeClr val="accent4"/>
          </a:fillRef>
          <a:effectRef idx="1">
            <a:schemeClr val="accent4"/>
          </a:effectRef>
          <a:fontRef idx="minor">
            <a:schemeClr val="lt1"/>
          </a:fontRef>
        </p:style>
        <p:txBody>
          <a:bodyPr>
            <a:normAutofit/>
          </a:bodyPr>
          <a:lstStyle/>
          <a:p>
            <a:r>
              <a:rPr lang="en-US" dirty="0" smtClean="0"/>
              <a:t>In science, the classifying organisms is called taxonomy (Taxis means arrangement and </a:t>
            </a:r>
            <a:r>
              <a:rPr lang="en-US" dirty="0" err="1" smtClean="0"/>
              <a:t>nomos</a:t>
            </a:r>
            <a:r>
              <a:rPr lang="en-US" dirty="0" smtClean="0"/>
              <a:t> means method). The modern taxonomic system was developed by the Swedish botanist </a:t>
            </a:r>
            <a:r>
              <a:rPr lang="en-US" dirty="0" err="1" smtClean="0"/>
              <a:t>Carolus</a:t>
            </a:r>
            <a:r>
              <a:rPr lang="en-US" dirty="0" smtClean="0"/>
              <a:t> (Carl) </a:t>
            </a:r>
            <a:r>
              <a:rPr lang="en-US" dirty="0" err="1" smtClean="0"/>
              <a:t>Linneaeus</a:t>
            </a:r>
            <a:r>
              <a:rPr lang="en-US" dirty="0" smtClean="0"/>
              <a:t> (1707-1778). He used simple physical characteristics of organisms to identify and differentiate between different species, and is based around genetics.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382000" cy="6248400"/>
          </a:xfrm>
        </p:spPr>
        <p:style>
          <a:lnRef idx="1">
            <a:schemeClr val="accent5"/>
          </a:lnRef>
          <a:fillRef idx="2">
            <a:schemeClr val="accent5"/>
          </a:fillRef>
          <a:effectRef idx="1">
            <a:schemeClr val="accent5"/>
          </a:effectRef>
          <a:fontRef idx="minor">
            <a:schemeClr val="dk1"/>
          </a:fontRef>
        </p:style>
        <p:txBody>
          <a:bodyPr>
            <a:normAutofit/>
          </a:bodyPr>
          <a:lstStyle/>
          <a:p>
            <a:r>
              <a:rPr lang="en-US" sz="2800" dirty="0" err="1" smtClean="0"/>
              <a:t>Linneaeus</a:t>
            </a:r>
            <a:r>
              <a:rPr lang="en-US" sz="2800" dirty="0" smtClean="0"/>
              <a:t> developed a hierarchy of groups for taxonomy. To distinguish different levels of similarity, each classifying group, called </a:t>
            </a:r>
            <a:r>
              <a:rPr lang="en-US" sz="2800" dirty="0" err="1" smtClean="0"/>
              <a:t>taxon</a:t>
            </a:r>
            <a:r>
              <a:rPr lang="en-US" sz="2800" dirty="0" smtClean="0"/>
              <a:t> (pl. </a:t>
            </a:r>
            <a:r>
              <a:rPr lang="en-US" sz="2800" dirty="0" err="1" smtClean="0"/>
              <a:t>taxa</a:t>
            </a:r>
            <a:r>
              <a:rPr lang="en-US" sz="2800" dirty="0" smtClean="0"/>
              <a:t>) is subdivided into other groups. The </a:t>
            </a:r>
            <a:r>
              <a:rPr lang="en-US" sz="2800" dirty="0" err="1" smtClean="0"/>
              <a:t>taxa</a:t>
            </a:r>
            <a:r>
              <a:rPr lang="en-US" sz="2800" dirty="0" smtClean="0"/>
              <a:t> in hierarchical order:</a:t>
            </a:r>
          </a:p>
          <a:p>
            <a:pPr lvl="0"/>
            <a:r>
              <a:rPr lang="en-US" sz="2800" dirty="0" smtClean="0"/>
              <a:t>Kingdom - </a:t>
            </a:r>
            <a:r>
              <a:rPr lang="en-US" sz="2800" dirty="0" err="1" smtClean="0"/>
              <a:t>Plantae</a:t>
            </a:r>
            <a:r>
              <a:rPr lang="en-US" sz="2800" dirty="0" smtClean="0"/>
              <a:t>, </a:t>
            </a:r>
            <a:r>
              <a:rPr lang="en-US" sz="2800" dirty="0" err="1" smtClean="0"/>
              <a:t>Animalia</a:t>
            </a:r>
            <a:r>
              <a:rPr lang="en-US" sz="2800" dirty="0" smtClean="0"/>
              <a:t>, Fungi, </a:t>
            </a:r>
            <a:r>
              <a:rPr lang="en-US" sz="2800" dirty="0" err="1" smtClean="0"/>
              <a:t>Protists</a:t>
            </a:r>
            <a:r>
              <a:rPr lang="en-US" sz="2800" dirty="0" smtClean="0"/>
              <a:t>, </a:t>
            </a:r>
            <a:r>
              <a:rPr lang="en-US" sz="2800" dirty="0" err="1" smtClean="0"/>
              <a:t>Eubacteria</a:t>
            </a:r>
            <a:r>
              <a:rPr lang="en-US" sz="2800" dirty="0" smtClean="0"/>
              <a:t> (</a:t>
            </a:r>
            <a:r>
              <a:rPr lang="en-US" sz="2800" dirty="0" err="1" smtClean="0"/>
              <a:t>Monera</a:t>
            </a:r>
            <a:r>
              <a:rPr lang="en-US" sz="2800" dirty="0" smtClean="0"/>
              <a:t>), </a:t>
            </a:r>
            <a:r>
              <a:rPr lang="en-US" sz="2800" dirty="0" err="1" smtClean="0"/>
              <a:t>Archaebacteria</a:t>
            </a:r>
            <a:endParaRPr lang="en-US" sz="2800" dirty="0" smtClean="0"/>
          </a:p>
          <a:p>
            <a:pPr lvl="0"/>
            <a:r>
              <a:rPr lang="en-US" sz="2800" dirty="0" smtClean="0"/>
              <a:t>Phylum</a:t>
            </a:r>
          </a:p>
          <a:p>
            <a:pPr lvl="0"/>
            <a:r>
              <a:rPr lang="en-US" sz="2800" dirty="0" smtClean="0"/>
              <a:t>Class</a:t>
            </a:r>
          </a:p>
          <a:p>
            <a:pPr lvl="0"/>
            <a:r>
              <a:rPr lang="en-US" sz="2800" dirty="0" smtClean="0"/>
              <a:t>Order</a:t>
            </a:r>
          </a:p>
          <a:p>
            <a:pPr lvl="0"/>
            <a:r>
              <a:rPr lang="en-US" sz="2800" dirty="0" smtClean="0"/>
              <a:t>Family</a:t>
            </a:r>
          </a:p>
          <a:p>
            <a:pPr lvl="0"/>
            <a:r>
              <a:rPr lang="en-US" sz="2800" dirty="0" smtClean="0"/>
              <a:t>Genus</a:t>
            </a:r>
          </a:p>
          <a:p>
            <a:pPr lvl="0"/>
            <a:r>
              <a:rPr lang="en-US" sz="2800" dirty="0" smtClean="0"/>
              <a:t>Species - smallest classification</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552688" cy="6477000"/>
          </a:xfrm>
        </p:spPr>
        <p:style>
          <a:lnRef idx="1">
            <a:schemeClr val="accent5"/>
          </a:lnRef>
          <a:fillRef idx="2">
            <a:schemeClr val="accent5"/>
          </a:fillRef>
          <a:effectRef idx="1">
            <a:schemeClr val="accent5"/>
          </a:effectRef>
          <a:fontRef idx="minor">
            <a:schemeClr val="dk1"/>
          </a:fontRef>
        </p:style>
        <p:txBody>
          <a:bodyPr>
            <a:noAutofit/>
          </a:bodyPr>
          <a:lstStyle/>
          <a:p>
            <a:r>
              <a:rPr lang="en-US" sz="2800" b="1" dirty="0" smtClean="0"/>
              <a:t>Kingdom</a:t>
            </a:r>
            <a:r>
              <a:rPr lang="en-US" sz="2800" dirty="0" smtClean="0"/>
              <a:t/>
            </a:r>
            <a:br>
              <a:rPr lang="en-US" sz="2800" dirty="0" smtClean="0"/>
            </a:br>
            <a:r>
              <a:rPr lang="en-US" sz="2800" dirty="0" smtClean="0"/>
              <a:t>The most basic classification of living things is kingdom. Currently there are five kingdoms. Living things are placed into certain kingdoms based on how they obtain their food, the types of cells that make up their body, and the number of cells they contain.</a:t>
            </a:r>
            <a:br>
              <a:rPr lang="en-US" sz="2800" dirty="0" smtClean="0"/>
            </a:br>
            <a:r>
              <a:rPr lang="en-US" sz="2800" b="1" dirty="0" smtClean="0"/>
              <a:t>Phylum</a:t>
            </a:r>
            <a:r>
              <a:rPr lang="en-US" sz="2800" dirty="0" smtClean="0"/>
              <a:t/>
            </a:r>
            <a:br>
              <a:rPr lang="en-US" sz="2800" dirty="0" smtClean="0"/>
            </a:br>
            <a:r>
              <a:rPr lang="en-US" sz="2800" dirty="0" smtClean="0"/>
              <a:t>The phylum is the next level following kingdom in the classification of living things. It is an attempt to find some kind of physical similarities among organisms within a kingdom. These physical similarities suggest that there is a common ancestry among those organisms in a particular phylum.</a:t>
            </a:r>
            <a:br>
              <a:rPr lang="en-US" sz="2800" dirty="0" smtClean="0"/>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552688" cy="6477000"/>
          </a:xfrm>
        </p:spPr>
        <p:style>
          <a:lnRef idx="1">
            <a:schemeClr val="accent5"/>
          </a:lnRef>
          <a:fillRef idx="2">
            <a:schemeClr val="accent5"/>
          </a:fillRef>
          <a:effectRef idx="1">
            <a:schemeClr val="accent5"/>
          </a:effectRef>
          <a:fontRef idx="minor">
            <a:schemeClr val="dk1"/>
          </a:fontRef>
        </p:style>
        <p:txBody>
          <a:bodyPr>
            <a:noAutofit/>
          </a:bodyPr>
          <a:lstStyle/>
          <a:p>
            <a:r>
              <a:rPr lang="en-US" sz="2800" b="1" dirty="0" smtClean="0"/>
              <a:t>Classes</a:t>
            </a:r>
            <a:r>
              <a:rPr lang="en-US" sz="2800" dirty="0" smtClean="0"/>
              <a:t/>
            </a:r>
            <a:br>
              <a:rPr lang="en-US" sz="2800" dirty="0" smtClean="0"/>
            </a:br>
            <a:r>
              <a:rPr lang="en-US" sz="2800" dirty="0" smtClean="0"/>
              <a:t>Classes are way to further divide organisms of a phylum. Organisms of a class have even more in common than those in an entire phylum. </a:t>
            </a:r>
          </a:p>
          <a:p>
            <a:r>
              <a:rPr lang="en-US" sz="2800" b="1" dirty="0" smtClean="0"/>
              <a:t>Order</a:t>
            </a:r>
            <a:r>
              <a:rPr lang="en-US" sz="2800" dirty="0" smtClean="0"/>
              <a:t/>
            </a:r>
            <a:br>
              <a:rPr lang="en-US" sz="2800" dirty="0" smtClean="0"/>
            </a:br>
            <a:r>
              <a:rPr lang="en-US" sz="2800" dirty="0" smtClean="0"/>
              <a:t>Organisms in each class are further broken down into orders. A taxonomy key is used to determine to which order an organism belongs. A taxonomy key is nothing more than a checklist of characteristics that determines how organisms are grouped together.</a:t>
            </a:r>
            <a:br>
              <a:rPr lang="en-US" sz="2800" dirty="0" smtClean="0"/>
            </a:br>
            <a:r>
              <a:rPr lang="en-US" sz="2800" dirty="0" smtClean="0"/>
              <a:t> </a:t>
            </a:r>
            <a:br>
              <a:rPr lang="en-US" sz="2800" dirty="0" smtClean="0"/>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552688" cy="6477000"/>
          </a:xfrm>
        </p:spPr>
        <p:style>
          <a:lnRef idx="1">
            <a:schemeClr val="accent5"/>
          </a:lnRef>
          <a:fillRef idx="2">
            <a:schemeClr val="accent5"/>
          </a:fillRef>
          <a:effectRef idx="1">
            <a:schemeClr val="accent5"/>
          </a:effectRef>
          <a:fontRef idx="minor">
            <a:schemeClr val="dk1"/>
          </a:fontRef>
        </p:style>
        <p:txBody>
          <a:bodyPr>
            <a:noAutofit/>
          </a:bodyPr>
          <a:lstStyle/>
          <a:p>
            <a:r>
              <a:rPr lang="en-US" sz="2800" b="1" dirty="0" smtClean="0"/>
              <a:t>Families</a:t>
            </a:r>
            <a:r>
              <a:rPr lang="en-US" sz="2800" dirty="0" smtClean="0"/>
              <a:t/>
            </a:r>
            <a:br>
              <a:rPr lang="en-US" sz="2800" dirty="0" smtClean="0"/>
            </a:br>
            <a:r>
              <a:rPr lang="en-US" sz="2800" dirty="0" smtClean="0"/>
              <a:t>Orders are divided into families. Organisms within a family have more in common than with organisms in any classification level above it. Because they share so much in common, organisms of a family are said to be related to each other. Humans are in the </a:t>
            </a:r>
            <a:r>
              <a:rPr lang="en-US" sz="2800" dirty="0" err="1" smtClean="0"/>
              <a:t>Hominidae</a:t>
            </a:r>
            <a:r>
              <a:rPr lang="en-US" sz="2800" dirty="0" smtClean="0"/>
              <a:t> Family. </a:t>
            </a:r>
            <a:br>
              <a:rPr lang="en-US" sz="2800" dirty="0" smtClean="0"/>
            </a:br>
            <a:r>
              <a:rPr lang="en-US" sz="2800" b="1" dirty="0" smtClean="0"/>
              <a:t>Genus</a:t>
            </a:r>
            <a:r>
              <a:rPr lang="en-US" sz="2800" dirty="0" smtClean="0"/>
              <a:t/>
            </a:r>
            <a:br>
              <a:rPr lang="en-US" sz="2800" dirty="0" smtClean="0"/>
            </a:br>
            <a:r>
              <a:rPr lang="en-US" sz="2800" dirty="0" smtClean="0"/>
              <a:t>Genus is a way to describe the generic name for an organism. The genus classification is very specific so there are fewer organisms within each one. For this reason there are a lot of different genera among both animals and plants. When using taxonomy to name an organism, the genus is used to determine the first part of its two-part name.</a:t>
            </a:r>
            <a:br>
              <a:rPr lang="en-US" sz="2800" dirty="0" smtClean="0"/>
            </a:br>
            <a:r>
              <a:rPr lang="en-US" sz="2800" dirty="0" smtClean="0"/>
              <a:t/>
            </a:r>
            <a:br>
              <a:rPr lang="en-US" sz="2800" dirty="0" smtClean="0"/>
            </a:br>
            <a:r>
              <a:rPr lang="en-US" sz="2800" dirty="0" smtClean="0"/>
              <a:t> </a:t>
            </a:r>
            <a:br>
              <a:rPr lang="en-US" sz="2800" dirty="0" smtClean="0"/>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552688" cy="6553200"/>
          </a:xfrm>
        </p:spPr>
        <p:style>
          <a:lnRef idx="1">
            <a:schemeClr val="accent5"/>
          </a:lnRef>
          <a:fillRef idx="2">
            <a:schemeClr val="accent5"/>
          </a:fillRef>
          <a:effectRef idx="1">
            <a:schemeClr val="accent5"/>
          </a:effectRef>
          <a:fontRef idx="minor">
            <a:schemeClr val="dk1"/>
          </a:fontRef>
        </p:style>
        <p:txBody>
          <a:bodyPr>
            <a:noAutofit/>
          </a:bodyPr>
          <a:lstStyle/>
          <a:p>
            <a:r>
              <a:rPr lang="en-US" sz="2800" b="1" dirty="0" smtClean="0"/>
              <a:t>Species</a:t>
            </a:r>
            <a:r>
              <a:rPr lang="en-US" sz="2800" dirty="0" smtClean="0"/>
              <a:t/>
            </a:r>
            <a:br>
              <a:rPr lang="en-US" sz="2800" dirty="0" smtClean="0"/>
            </a:br>
            <a:r>
              <a:rPr lang="en-US" sz="2800" dirty="0" smtClean="0"/>
              <a:t>Species are as specific. It is the lowest and most strict level of classification of living things. The main criterion for an organism to be placed in a particular species is the ability to breed with other organisms of that same species. The species of an organism determines the second part of its two-part name.</a:t>
            </a:r>
          </a:p>
          <a:p>
            <a:pPr>
              <a:buNone/>
            </a:pPr>
            <a:r>
              <a:rPr lang="en-US" sz="2800" dirty="0" smtClean="0"/>
              <a:t/>
            </a:r>
            <a:br>
              <a:rPr lang="en-US" sz="2800" dirty="0" smtClean="0"/>
            </a:br>
            <a:r>
              <a:rPr lang="en-US" sz="2800" dirty="0" smtClean="0"/>
              <a:t/>
            </a:r>
            <a:br>
              <a:rPr lang="en-US" sz="2800" dirty="0" smtClean="0"/>
            </a:br>
            <a:r>
              <a:rPr lang="en-US" sz="2800" dirty="0" smtClean="0"/>
              <a:t> </a:t>
            </a:r>
            <a:br>
              <a:rPr lang="en-US" sz="2800" dirty="0" smtClean="0"/>
            </a:br>
            <a:endParaRPr lang="en-US" sz="2800" dirty="0">
              <a:latin typeface="Times New Roman" pitchFamily="18" charset="0"/>
              <a:cs typeface="Times New Roman" pitchFamily="18" charset="0"/>
            </a:endParaRPr>
          </a:p>
        </p:txBody>
      </p:sp>
      <p:pic>
        <p:nvPicPr>
          <p:cNvPr id="5" name="Picture 4" descr="Image result for systems of classification"/>
          <p:cNvPicPr/>
          <p:nvPr/>
        </p:nvPicPr>
        <p:blipFill>
          <a:blip r:embed="rId2"/>
          <a:srcRect/>
          <a:stretch>
            <a:fillRect/>
          </a:stretch>
        </p:blipFill>
        <p:spPr bwMode="auto">
          <a:xfrm>
            <a:off x="2895600" y="3276600"/>
            <a:ext cx="38100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552688" cy="6477000"/>
          </a:xfrm>
        </p:spPr>
        <p:style>
          <a:lnRef idx="1">
            <a:schemeClr val="accent5"/>
          </a:lnRef>
          <a:fillRef idx="2">
            <a:schemeClr val="accent5"/>
          </a:fillRef>
          <a:effectRef idx="1">
            <a:schemeClr val="accent5"/>
          </a:effectRef>
          <a:fontRef idx="minor">
            <a:schemeClr val="dk1"/>
          </a:fontRef>
        </p:style>
        <p:txBody>
          <a:bodyPr>
            <a:noAutofit/>
          </a:bodyPr>
          <a:lstStyle/>
          <a:p>
            <a:pPr algn="ctr">
              <a:buNone/>
            </a:pPr>
            <a:r>
              <a:rPr lang="en-US" sz="2800" b="1" dirty="0" smtClean="0"/>
              <a:t>Binomial Nomenclature </a:t>
            </a:r>
            <a:endParaRPr lang="en-US" sz="2800" dirty="0" smtClean="0"/>
          </a:p>
          <a:p>
            <a:r>
              <a:rPr lang="en-US" sz="2800" dirty="0" smtClean="0"/>
              <a:t>It is the system of giving a scientific name to an animal or a plant.  </a:t>
            </a:r>
            <a:r>
              <a:rPr lang="en-US" sz="2800" dirty="0" err="1" smtClean="0"/>
              <a:t>Carolus</a:t>
            </a:r>
            <a:r>
              <a:rPr lang="en-US" sz="2800" dirty="0" smtClean="0"/>
              <a:t> Linnaeus (1707-1778), Swedish physician and botanist, was the founder of modern taxonomy. He used a system binomial nomenclature for naming living things and grouping similar organisms into categories. </a:t>
            </a:r>
          </a:p>
          <a:p>
            <a:pPr>
              <a:buNone/>
            </a:pPr>
            <a:r>
              <a:rPr lang="en-US" sz="2800" b="1" dirty="0" smtClean="0"/>
              <a:t>Definition</a:t>
            </a:r>
            <a:endParaRPr lang="en-US" sz="2800" dirty="0" smtClean="0"/>
          </a:p>
          <a:p>
            <a:r>
              <a:rPr lang="en-US" sz="2800" dirty="0" smtClean="0"/>
              <a:t>The scientific </a:t>
            </a:r>
            <a:r>
              <a:rPr lang="en-US" sz="2800" dirty="0" err="1" smtClean="0"/>
              <a:t>systemof</a:t>
            </a:r>
            <a:r>
              <a:rPr lang="en-US" sz="2800" dirty="0" smtClean="0"/>
              <a:t> naming each species of organism with a Latinized name in two parts; the first is the genus, and is written with an initial capital letter; the second is some specific epithet that distinguishes the species within the genus. </a:t>
            </a:r>
          </a:p>
          <a:p>
            <a:pPr>
              <a:buNone/>
            </a:pPr>
            <a:r>
              <a:rPr lang="en-US" sz="2800" dirty="0" smtClean="0"/>
              <a:t/>
            </a:r>
            <a:br>
              <a:rPr lang="en-US" sz="2800" dirty="0" smtClean="0"/>
            </a:br>
            <a:r>
              <a:rPr lang="en-US" sz="2800" dirty="0" smtClean="0"/>
              <a:t/>
            </a:r>
            <a:br>
              <a:rPr lang="en-US" sz="2800" dirty="0" smtClean="0"/>
            </a:br>
            <a:r>
              <a:rPr lang="en-US" sz="2800" dirty="0" smtClean="0"/>
              <a:t> </a:t>
            </a:r>
            <a:br>
              <a:rPr lang="en-US" sz="2800" dirty="0" smtClean="0"/>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552688" cy="6477000"/>
          </a:xfrm>
        </p:spPr>
        <p:style>
          <a:lnRef idx="1">
            <a:schemeClr val="accent5"/>
          </a:lnRef>
          <a:fillRef idx="2">
            <a:schemeClr val="accent5"/>
          </a:fillRef>
          <a:effectRef idx="1">
            <a:schemeClr val="accent5"/>
          </a:effectRef>
          <a:fontRef idx="minor">
            <a:schemeClr val="dk1"/>
          </a:fontRef>
        </p:style>
        <p:txBody>
          <a:bodyPr>
            <a:noAutofit/>
          </a:bodyPr>
          <a:lstStyle/>
          <a:p>
            <a:pPr>
              <a:buNone/>
            </a:pPr>
            <a:r>
              <a:rPr lang="en-US" sz="2800" b="1" dirty="0" smtClean="0"/>
              <a:t>Examples</a:t>
            </a:r>
            <a:endParaRPr lang="en-US" sz="2800" dirty="0" smtClean="0"/>
          </a:p>
          <a:p>
            <a:pPr lvl="0"/>
            <a:r>
              <a:rPr lang="en-US" sz="2800" dirty="0" smtClean="0"/>
              <a:t>Humans' scientific name is </a:t>
            </a:r>
            <a:r>
              <a:rPr lang="en-US" sz="2800" i="1" dirty="0" smtClean="0"/>
              <a:t>Homo sapiens.</a:t>
            </a:r>
            <a:r>
              <a:rPr lang="en-US" sz="2800" dirty="0" smtClean="0"/>
              <a:t> The genus is </a:t>
            </a:r>
            <a:r>
              <a:rPr lang="en-US" sz="2800" i="1" dirty="0" smtClean="0"/>
              <a:t>Homo,</a:t>
            </a:r>
            <a:r>
              <a:rPr lang="en-US" sz="2800" dirty="0" smtClean="0"/>
              <a:t> and the species is </a:t>
            </a:r>
            <a:r>
              <a:rPr lang="en-US" sz="2800" i="1" dirty="0" smtClean="0"/>
              <a:t>sapiens.</a:t>
            </a:r>
            <a:endParaRPr lang="en-US" sz="2800" dirty="0" smtClean="0"/>
          </a:p>
          <a:p>
            <a:pPr lvl="0"/>
            <a:r>
              <a:rPr lang="en-US" sz="2800" i="1" dirty="0" err="1" smtClean="0"/>
              <a:t>Solanum</a:t>
            </a:r>
            <a:r>
              <a:rPr lang="en-US" sz="2800" i="1" dirty="0" smtClean="0"/>
              <a:t> </a:t>
            </a:r>
            <a:r>
              <a:rPr lang="en-US" sz="2800" i="1" dirty="0" err="1" smtClean="0"/>
              <a:t>tuberosum</a:t>
            </a:r>
            <a:r>
              <a:rPr lang="en-US" sz="2800" dirty="0" smtClean="0"/>
              <a:t> (Potato)</a:t>
            </a:r>
          </a:p>
          <a:p>
            <a:pPr lvl="0"/>
            <a:r>
              <a:rPr lang="en-US" sz="2800" i="1" dirty="0" err="1" smtClean="0"/>
              <a:t>Panthera</a:t>
            </a:r>
            <a:r>
              <a:rPr lang="en-US" sz="2800" i="1" dirty="0" smtClean="0"/>
              <a:t> </a:t>
            </a:r>
            <a:r>
              <a:rPr lang="en-US" sz="2800" i="1" dirty="0" err="1" smtClean="0"/>
              <a:t>leo</a:t>
            </a:r>
            <a:r>
              <a:rPr lang="en-US" sz="2800" dirty="0" smtClean="0"/>
              <a:t> (Lion)</a:t>
            </a:r>
          </a:p>
          <a:p>
            <a:pPr lvl="0"/>
            <a:r>
              <a:rPr lang="en-US" sz="2800" i="1" dirty="0" smtClean="0"/>
              <a:t>Capsicum </a:t>
            </a:r>
            <a:r>
              <a:rPr lang="en-US" sz="2800" i="1" dirty="0" err="1" smtClean="0"/>
              <a:t>annuum</a:t>
            </a:r>
            <a:r>
              <a:rPr lang="en-US" sz="2800" i="1" dirty="0" smtClean="0"/>
              <a:t> </a:t>
            </a:r>
            <a:r>
              <a:rPr lang="en-US" sz="2800" dirty="0" smtClean="0"/>
              <a:t>(Green </a:t>
            </a:r>
            <a:r>
              <a:rPr lang="en-US" sz="2800" dirty="0" err="1" smtClean="0"/>
              <a:t>Chilli</a:t>
            </a:r>
            <a:r>
              <a:rPr lang="en-US" sz="2800" dirty="0" smtClean="0"/>
              <a:t>)</a:t>
            </a:r>
          </a:p>
          <a:p>
            <a:r>
              <a:rPr lang="en-US" sz="2800" dirty="0" smtClean="0"/>
              <a:t>According to this system, any given animal or plant is given a scientific name consisting of two words. The first word refers to name of the genus while the second word refers to the name of the species. Both the genus and the species are generally given Latin names. </a:t>
            </a:r>
          </a:p>
          <a:p>
            <a:pPr>
              <a:buNone/>
            </a:pPr>
            <a:r>
              <a:rPr lang="en-US" sz="2800" dirty="0" smtClean="0"/>
              <a:t/>
            </a:r>
            <a:br>
              <a:rPr lang="en-US" sz="2800" dirty="0" smtClean="0"/>
            </a:br>
            <a:r>
              <a:rPr lang="en-US" sz="2800" dirty="0" smtClean="0"/>
              <a:t/>
            </a:r>
            <a:br>
              <a:rPr lang="en-US" sz="2800" dirty="0" smtClean="0"/>
            </a:br>
            <a:r>
              <a:rPr lang="en-US" sz="2800" dirty="0" smtClean="0"/>
              <a:t> </a:t>
            </a:r>
            <a:br>
              <a:rPr lang="en-US" sz="2800" dirty="0" smtClean="0"/>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973</TotalTime>
  <Words>145</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Slide 1</vt:lpstr>
      <vt:lpstr>Classification of Living Things</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Green</dc:creator>
  <cp:lastModifiedBy>User</cp:lastModifiedBy>
  <cp:revision>28</cp:revision>
  <dcterms:created xsi:type="dcterms:W3CDTF">2020-04-26T14:54:12Z</dcterms:created>
  <dcterms:modified xsi:type="dcterms:W3CDTF">2020-08-12T18:58:01Z</dcterms:modified>
</cp:coreProperties>
</file>