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5" r:id="rId2"/>
    <p:sldId id="259" r:id="rId3"/>
    <p:sldId id="260" r:id="rId4"/>
    <p:sldId id="261" r:id="rId5"/>
    <p:sldId id="262" r:id="rId6"/>
    <p:sldId id="263" r:id="rId7"/>
    <p:sldId id="286" r:id="rId8"/>
    <p:sldId id="267" r:id="rId9"/>
    <p:sldId id="269" r:id="rId10"/>
    <p:sldId id="271" r:id="rId11"/>
    <p:sldId id="273" r:id="rId12"/>
    <p:sldId id="276" r:id="rId13"/>
    <p:sldId id="287" r:id="rId14"/>
    <p:sldId id="288" r:id="rId15"/>
    <p:sldId id="289" r:id="rId16"/>
    <p:sldId id="29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44" autoAdjust="0"/>
    <p:restoredTop sz="94660"/>
  </p:normalViewPr>
  <p:slideViewPr>
    <p:cSldViewPr snapToGrid="0">
      <p:cViewPr varScale="1">
        <p:scale>
          <a:sx n="73" d="100"/>
          <a:sy n="73" d="100"/>
        </p:scale>
        <p:origin x="-61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314999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8A827-A80B-4CB5-915D-D4DE96B7E7E3}"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3876845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2533875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C48A-5BA9-4215-95F5-43C561CDD73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4130719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574715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A8A827-A80B-4CB5-915D-D4DE96B7E7E3}" type="datetimeFigureOut">
              <a:rPr lang="en-US" smtClean="0"/>
              <a:pPr/>
              <a:t>8/6/2020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2541997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A8A827-A80B-4CB5-915D-D4DE96B7E7E3}" type="datetimeFigureOut">
              <a:rPr lang="en-US" smtClean="0"/>
              <a:pPr/>
              <a:t>8/6/2020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3003551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2094203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402455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657322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942578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A8A827-A80B-4CB5-915D-D4DE96B7E7E3}"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358822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A8A827-A80B-4CB5-915D-D4DE96B7E7E3}" type="datetimeFigureOut">
              <a:rPr lang="en-US" smtClean="0"/>
              <a:pPr/>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665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2551352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243111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3A8A827-A80B-4CB5-915D-D4DE96B7E7E3}" type="datetimeFigureOut">
              <a:rPr lang="en-US" smtClean="0"/>
              <a:pPr/>
              <a:t>8/6/2020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1045219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8A827-A80B-4CB5-915D-D4DE96B7E7E3}"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9472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3A8A827-A80B-4CB5-915D-D4DE96B7E7E3}" type="datetimeFigureOut">
              <a:rPr lang="en-US" smtClean="0"/>
              <a:pPr/>
              <a:t>8/6/2020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3F1C48A-5BA9-4215-95F5-43C561CDD730}" type="slidenum">
              <a:rPr lang="en-US" smtClean="0"/>
              <a:pPr/>
              <a:t>‹#›</a:t>
            </a:fld>
            <a:endParaRPr lang="en-US"/>
          </a:p>
        </p:txBody>
      </p:sp>
    </p:spTree>
    <p:extLst>
      <p:ext uri="{BB962C8B-B14F-4D97-AF65-F5344CB8AC3E}">
        <p14:creationId xmlns:p14="http://schemas.microsoft.com/office/powerpoint/2010/main" xmlns="" val="35257550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icroscopemaster.com/dna-under-the-microscope.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828" y="444136"/>
            <a:ext cx="10998926" cy="5799909"/>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endParaRPr lang="en-US" b="1" dirty="0" smtClean="0">
              <a:latin typeface="Times New Roman" pitchFamily="18" charset="0"/>
              <a:ea typeface="Tahoma" pitchFamily="34" charset="0"/>
              <a:cs typeface="Times New Roman" pitchFamily="18" charset="0"/>
            </a:endParaRPr>
          </a:p>
          <a:p>
            <a:pPr marL="0" indent="0" algn="ctr">
              <a:buNone/>
            </a:pPr>
            <a:endParaRPr lang="en-US" sz="2800" b="1" dirty="0" smtClean="0">
              <a:latin typeface="Times New Roman" pitchFamily="18" charset="0"/>
              <a:ea typeface="Tahoma" pitchFamily="34" charset="0"/>
              <a:cs typeface="Times New Roman" pitchFamily="18" charset="0"/>
            </a:endParaRPr>
          </a:p>
          <a:p>
            <a:pPr marL="0" indent="0" algn="ctr">
              <a:buNone/>
            </a:pPr>
            <a:r>
              <a:rPr lang="en-US" sz="2800" b="1" dirty="0" smtClean="0">
                <a:latin typeface="Times New Roman" pitchFamily="18" charset="0"/>
                <a:cs typeface="Times New Roman" pitchFamily="18" charset="0"/>
              </a:rPr>
              <a:t>Unit 2: Cell Biology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Topic: Cell Organelles (</a:t>
            </a:r>
            <a:r>
              <a:rPr lang="en-US" sz="2800" b="1" dirty="0" smtClean="0">
                <a:latin typeface="Times New Roman" pitchFamily="18" charset="0"/>
                <a:cs typeface="Times New Roman" pitchFamily="18" charset="0"/>
              </a:rPr>
              <a:t>Cytoplasm, Mitochondria, Nucleus)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B.Ed</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Hons</a:t>
            </a:r>
            <a:r>
              <a:rPr lang="en-US" sz="2800" b="1" dirty="0" smtClean="0">
                <a:latin typeface="Times New Roman" pitchFamily="18" charset="0"/>
                <a:cs typeface="Times New Roman" pitchFamily="18" charset="0"/>
              </a:rPr>
              <a:t>) Secondary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Semester: 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Subject: Biology I (Minor)</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Course Title: General Biology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Represented By: Ms Sidra </a:t>
            </a:r>
            <a:r>
              <a:rPr lang="en-US" sz="2800" b="1" dirty="0" err="1" smtClean="0">
                <a:latin typeface="Times New Roman" pitchFamily="18" charset="0"/>
                <a:cs typeface="Times New Roman" pitchFamily="18" charset="0"/>
              </a:rPr>
              <a:t>Younis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Department of Education (Planning and Development)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Lahore College for Women University, Lahore</a:t>
            </a:r>
            <a:br>
              <a:rPr lang="en-US" sz="2800" b="1" dirty="0" smtClean="0">
                <a:latin typeface="Times New Roman" pitchFamily="18" charset="0"/>
                <a:cs typeface="Times New Roman" pitchFamily="18" charset="0"/>
              </a:rPr>
            </a:br>
            <a:endParaRPr lang="en-US" sz="2800" dirty="0" smtClean="0"/>
          </a:p>
          <a:p>
            <a:pPr marL="0" indent="0" algn="ctr">
              <a:buNone/>
            </a:pPr>
            <a:endParaRPr lang="en-US" b="1" dirty="0" smtClean="0">
              <a:latin typeface="Times New Roman" pitchFamily="18" charset="0"/>
              <a:ea typeface="Tahoma" pitchFamily="34"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390" y="248194"/>
            <a:ext cx="11299370" cy="6170023"/>
          </a:xfrm>
        </p:spPr>
        <p:style>
          <a:lnRef idx="1">
            <a:schemeClr val="accent3"/>
          </a:lnRef>
          <a:fillRef idx="2">
            <a:schemeClr val="accent3"/>
          </a:fillRef>
          <a:effectRef idx="1">
            <a:schemeClr val="accent3"/>
          </a:effectRef>
          <a:fontRef idx="minor">
            <a:schemeClr val="dk1"/>
          </a:fontRef>
        </p:style>
        <p:txBody>
          <a:bodyPr>
            <a:normAutofit/>
          </a:bodyPr>
          <a:lstStyle/>
          <a:p>
            <a:pPr algn="ctr">
              <a:buNone/>
            </a:pPr>
            <a:r>
              <a:rPr lang="en-US" sz="3200" b="1" dirty="0" smtClean="0">
                <a:latin typeface="Times New Roman" pitchFamily="18" charset="0"/>
                <a:cs typeface="Times New Roman" pitchFamily="18" charset="0"/>
              </a:rPr>
              <a:t>NUCLEUS</a:t>
            </a:r>
            <a:endParaRPr lang="en-US" sz="3200" b="1" dirty="0" smtClean="0">
              <a:latin typeface="Times New Roman" panose="02020603050405020304" pitchFamily="18" charset="0"/>
              <a:cs typeface="Times New Roman" panose="02020603050405020304" pitchFamily="18" charset="0"/>
            </a:endParaRPr>
          </a:p>
          <a:p>
            <a:r>
              <a:rPr lang="en-US" sz="2800" dirty="0" smtClean="0">
                <a:latin typeface="Times New Roman" pitchFamily="18" charset="0"/>
                <a:cs typeface="Times New Roman" pitchFamily="18" charset="0"/>
              </a:rPr>
              <a:t>T</a:t>
            </a:r>
            <a:r>
              <a:rPr lang="en-US" sz="2600" dirty="0" smtClean="0">
                <a:latin typeface="Times New Roman" pitchFamily="18" charset="0"/>
                <a:cs typeface="Times New Roman" pitchFamily="18" charset="0"/>
              </a:rPr>
              <a:t>he </a:t>
            </a:r>
            <a:r>
              <a:rPr lang="en-US" sz="2600" dirty="0" smtClean="0">
                <a:latin typeface="Times New Roman" pitchFamily="18" charset="0"/>
                <a:cs typeface="Times New Roman" pitchFamily="18" charset="0"/>
              </a:rPr>
              <a:t>nucleus is a membrane-bound organelle that contains genetic material (DNA) of eukaryotic organisms. As such, it serves to maintain the integrity of the cell by facilitating transcription and replication processes</a:t>
            </a:r>
            <a:r>
              <a:rPr lang="en-US" sz="2600" dirty="0" smtClean="0">
                <a:latin typeface="Times New Roman" pitchFamily="18" charset="0"/>
                <a:cs typeface="Times New Roman" pitchFamily="18" charset="0"/>
              </a:rPr>
              <a:t>.</a:t>
            </a:r>
          </a:p>
          <a:p>
            <a:r>
              <a:rPr lang="en-US" sz="2600" dirty="0" smtClean="0">
                <a:latin typeface="Times New Roman" pitchFamily="18" charset="0"/>
                <a:cs typeface="Times New Roman" pitchFamily="18" charset="0"/>
              </a:rPr>
              <a:t>It's </a:t>
            </a:r>
            <a:r>
              <a:rPr lang="en-US" sz="2600" dirty="0" smtClean="0">
                <a:latin typeface="Times New Roman" pitchFamily="18" charset="0"/>
                <a:cs typeface="Times New Roman" pitchFamily="18" charset="0"/>
              </a:rPr>
              <a:t>the largest organelle inside the cell taking up about a tenth of the entire cell volume. This makes it one of the easiest organelles to identify under the microscope</a:t>
            </a:r>
            <a:r>
              <a:rPr lang="en-US" sz="2600" dirty="0" smtClean="0">
                <a:latin typeface="Times New Roman" pitchFamily="18" charset="0"/>
                <a:cs typeface="Times New Roman" pitchFamily="18" charset="0"/>
              </a:rPr>
              <a:t>.</a:t>
            </a:r>
          </a:p>
          <a:p>
            <a:r>
              <a:rPr lang="en-US" sz="2600" b="1" dirty="0" smtClean="0">
                <a:latin typeface="Times New Roman" pitchFamily="18" charset="0"/>
                <a:cs typeface="Times New Roman" pitchFamily="18" charset="0"/>
              </a:rPr>
              <a:t>Some of the other main components of a nucleus include</a:t>
            </a:r>
            <a:r>
              <a:rPr lang="en-US" sz="2600" b="1"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A </a:t>
            </a:r>
            <a:r>
              <a:rPr lang="en-US" sz="2600" dirty="0" err="1" smtClean="0">
                <a:latin typeface="Times New Roman" pitchFamily="18" charset="0"/>
                <a:cs typeface="Times New Roman" pitchFamily="18" charset="0"/>
              </a:rPr>
              <a:t>phospholipid</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bilayer</a:t>
            </a:r>
            <a:r>
              <a:rPr lang="en-US" sz="2600" dirty="0" smtClean="0">
                <a:latin typeface="Times New Roman" pitchFamily="18" charset="0"/>
                <a:cs typeface="Times New Roman" pitchFamily="18" charset="0"/>
              </a:rPr>
              <a:t> membrane</a:t>
            </a:r>
          </a:p>
          <a:p>
            <a:r>
              <a:rPr lang="en-US" sz="2600" dirty="0" err="1" smtClean="0">
                <a:latin typeface="Times New Roman" pitchFamily="18" charset="0"/>
                <a:cs typeface="Times New Roman" pitchFamily="18" charset="0"/>
              </a:rPr>
              <a:t>Nucleoplasm</a:t>
            </a: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Nucleolus</a:t>
            </a:r>
          </a:p>
          <a:p>
            <a:r>
              <a:rPr lang="en-US" sz="2600" dirty="0" smtClean="0">
                <a:latin typeface="Times New Roman" pitchFamily="18" charset="0"/>
                <a:cs typeface="Times New Roman" pitchFamily="18" charset="0"/>
              </a:rPr>
              <a:t>Chromatic</a:t>
            </a:r>
          </a:p>
          <a:p>
            <a:pPr>
              <a:buNone/>
            </a:pPr>
            <a:endParaRPr lang="en-US" sz="2800" dirty="0" smtClean="0"/>
          </a:p>
          <a:p>
            <a:endParaRPr lang="en-US"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2877864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7" y="418011"/>
            <a:ext cx="11443062" cy="6257109"/>
          </a:xfrm>
        </p:spPr>
        <p:style>
          <a:lnRef idx="1">
            <a:schemeClr val="accent3"/>
          </a:lnRef>
          <a:fillRef idx="2">
            <a:schemeClr val="accent3"/>
          </a:fillRef>
          <a:effectRef idx="1">
            <a:schemeClr val="accent3"/>
          </a:effectRef>
          <a:fontRef idx="minor">
            <a:schemeClr val="dk1"/>
          </a:fontRef>
        </p:style>
        <p:txBody>
          <a:bodyPr>
            <a:normAutofit/>
          </a:bodyPr>
          <a:lstStyle/>
          <a:p>
            <a:r>
              <a:rPr lang="en-US" sz="2400" b="1" dirty="0" smtClean="0">
                <a:latin typeface="Times New Roman" pitchFamily="18" charset="0"/>
                <a:cs typeface="Times New Roman" pitchFamily="18" charset="0"/>
              </a:rPr>
              <a:t>Structure and Organization of the </a:t>
            </a:r>
            <a:r>
              <a:rPr lang="en-US" sz="2400" b="1" dirty="0" smtClean="0">
                <a:latin typeface="Times New Roman" pitchFamily="18" charset="0"/>
                <a:cs typeface="Times New Roman" pitchFamily="18" charset="0"/>
              </a:rPr>
              <a:t>Nucleus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As </a:t>
            </a:r>
            <a:r>
              <a:rPr lang="en-US" sz="2400" dirty="0" smtClean="0">
                <a:latin typeface="Times New Roman" pitchFamily="18" charset="0"/>
                <a:cs typeface="Times New Roman" pitchFamily="18" charset="0"/>
              </a:rPr>
              <a:t>the organelle that contains the genetic material of a cell, the nucleus can be described as the command center. As such, the nucleus consists of a number of structured elements that allow it to perform its functions. This section gives focus to the structure of the </a:t>
            </a:r>
            <a:r>
              <a:rPr lang="en-US" sz="2400" dirty="0" smtClean="0">
                <a:latin typeface="Times New Roman" pitchFamily="18" charset="0"/>
                <a:cs typeface="Times New Roman" pitchFamily="18" charset="0"/>
              </a:rPr>
              <a:t>cell.</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a:t>
            </a:r>
            <a:r>
              <a:rPr lang="en-US" sz="2400" dirty="0" smtClean="0">
                <a:latin typeface="Times New Roman" pitchFamily="18" charset="0"/>
                <a:cs typeface="Times New Roman" pitchFamily="18" charset="0"/>
              </a:rPr>
              <a:t>general, the nucleus has a spherical shape as shown in most books. However, it may appear flattened, ellipsoidal or irregular depending on the type of cell. For instance, the nucleus of columnar epithelium cells appears more elongated compared to those of other cells. The shape of a nucleus, however, may also change as the cell matures.</a:t>
            </a:r>
          </a:p>
          <a:p>
            <a:r>
              <a:rPr lang="en-US" sz="2400" b="1" u="sng" dirty="0" smtClean="0">
                <a:latin typeface="Times New Roman" pitchFamily="18" charset="0"/>
                <a:cs typeface="Times New Roman" pitchFamily="18" charset="0"/>
              </a:rPr>
              <a:t>The Nuclear </a:t>
            </a:r>
            <a:r>
              <a:rPr lang="en-US" sz="2400" b="1" u="sng" dirty="0" smtClean="0">
                <a:latin typeface="Times New Roman" pitchFamily="18" charset="0"/>
                <a:cs typeface="Times New Roman" pitchFamily="18" charset="0"/>
              </a:rPr>
              <a:t>Membrane</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nuclear membrane is one of the aspects that distinguish eukaryotic cells from prokaryotic cells. Whereas eukaryotic cells have a nucleus bound membrane, this is not the case with prokaryotes (e.g. </a:t>
            </a:r>
            <a:r>
              <a:rPr lang="en-US" sz="2400" dirty="0" smtClean="0">
                <a:latin typeface="Times New Roman" pitchFamily="18" charset="0"/>
                <a:cs typeface="Times New Roman" pitchFamily="18" charset="0"/>
              </a:rPr>
              <a:t>bacteria) </a:t>
            </a:r>
            <a:r>
              <a:rPr lang="en-US" sz="2400" dirty="0" smtClean="0">
                <a:latin typeface="Times New Roman" pitchFamily="18" charset="0"/>
                <a:cs typeface="Times New Roman" pitchFamily="18" charset="0"/>
              </a:rPr>
              <a:t>that lack membrane-bound organelles.</a:t>
            </a:r>
          </a:p>
          <a:p>
            <a:endParaRPr lang="en-US" dirty="0"/>
          </a:p>
        </p:txBody>
      </p:sp>
    </p:spTree>
    <p:extLst>
      <p:ext uri="{BB962C8B-B14F-4D97-AF65-F5344CB8AC3E}">
        <p14:creationId xmlns:p14="http://schemas.microsoft.com/office/powerpoint/2010/main" xmlns="" val="56562412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11" y="313510"/>
            <a:ext cx="10907485" cy="6257108"/>
          </a:xfrm>
        </p:spPr>
        <p:style>
          <a:lnRef idx="1">
            <a:schemeClr val="accent3"/>
          </a:lnRef>
          <a:fillRef idx="2">
            <a:schemeClr val="accent3"/>
          </a:fillRef>
          <a:effectRef idx="1">
            <a:schemeClr val="accent3"/>
          </a:effectRef>
          <a:fontRef idx="minor">
            <a:schemeClr val="dk1"/>
          </a:fontRef>
        </p:style>
        <p:txBody>
          <a:bodyPr>
            <a:normAutofit/>
          </a:bodyPr>
          <a:lstStyle/>
          <a:p>
            <a:pPr>
              <a:buNone/>
            </a:pPr>
            <a:endParaRPr lang="en-US" b="1" dirty="0" smtClean="0">
              <a:latin typeface="Times New Roman" panose="02020603050405020304" pitchFamily="18" charset="0"/>
              <a:cs typeface="Times New Roman" panose="02020603050405020304" pitchFamily="18" charset="0"/>
            </a:endParaRPr>
          </a:p>
          <a:p>
            <a:r>
              <a:rPr lang="en-US" sz="2400" dirty="0" smtClean="0">
                <a:latin typeface="Times New Roman" pitchFamily="18" charset="0"/>
                <a:cs typeface="Times New Roman" pitchFamily="18" charset="0"/>
              </a:rPr>
              <a:t>As with the other cell organelles of eukaryotic organisms, the nucleus is a membrane-bound organelle. The nuclear membrane, like the cell membrane, is a double-layered structure that consists of phospholipids (forming the lipid </a:t>
            </a:r>
            <a:r>
              <a:rPr lang="en-US" sz="2400" dirty="0" err="1" smtClean="0">
                <a:latin typeface="Times New Roman" pitchFamily="18" charset="0"/>
                <a:cs typeface="Times New Roman" pitchFamily="18" charset="0"/>
              </a:rPr>
              <a:t>bilayer</a:t>
            </a:r>
            <a:r>
              <a:rPr lang="en-US" sz="2400" dirty="0" smtClean="0">
                <a:latin typeface="Times New Roman" pitchFamily="18" charset="0"/>
                <a:cs typeface="Times New Roman" pitchFamily="18" charset="0"/>
              </a:rPr>
              <a:t> nucleus envelope).</a:t>
            </a:r>
          </a:p>
          <a:p>
            <a:r>
              <a:rPr lang="en-US" sz="2400" dirty="0" smtClean="0">
                <a:latin typeface="Times New Roman" pitchFamily="18" charset="0"/>
                <a:cs typeface="Times New Roman" pitchFamily="18" charset="0"/>
              </a:rPr>
              <a:t>Present on the nuclear membrane are nuclear pores (made up of proteins) through which substances enter or leave the cell (RNA, proteins, etc). While the lipid bi-layers are separated by a thin space between them (</a:t>
            </a:r>
            <a:r>
              <a:rPr lang="en-US" sz="2400" dirty="0" err="1" smtClean="0">
                <a:latin typeface="Times New Roman" pitchFamily="18" charset="0"/>
                <a:cs typeface="Times New Roman" pitchFamily="18" charset="0"/>
              </a:rPr>
              <a:t>perinuclear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cisterna</a:t>
            </a:r>
            <a:r>
              <a:rPr lang="en-US" sz="2400" dirty="0" smtClean="0">
                <a:latin typeface="Times New Roman" pitchFamily="18" charset="0"/>
                <a:cs typeface="Times New Roman" pitchFamily="18" charset="0"/>
              </a:rPr>
              <a:t>), studies have shown them to be fused at the pores.</a:t>
            </a:r>
          </a:p>
          <a:p>
            <a:r>
              <a:rPr lang="en-US" sz="2400" b="1" u="sng" dirty="0" err="1" smtClean="0">
                <a:latin typeface="Times New Roman" pitchFamily="18" charset="0"/>
                <a:cs typeface="Times New Roman" pitchFamily="18" charset="0"/>
              </a:rPr>
              <a:t>Nucleoplasm</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Also known as </a:t>
            </a:r>
            <a:r>
              <a:rPr lang="en-US" sz="2400" dirty="0" err="1" smtClean="0">
                <a:latin typeface="Times New Roman" pitchFamily="18" charset="0"/>
                <a:cs typeface="Times New Roman" pitchFamily="18" charset="0"/>
              </a:rPr>
              <a:t>karyoplasm</a:t>
            </a:r>
            <a:r>
              <a:rPr lang="en-US" sz="2400" dirty="0" smtClean="0">
                <a:latin typeface="Times New Roman" pitchFamily="18" charset="0"/>
                <a:cs typeface="Times New Roman" pitchFamily="18" charset="0"/>
              </a:rPr>
              <a:t>/nucleus sap, the </a:t>
            </a:r>
            <a:r>
              <a:rPr lang="en-US" sz="2400" dirty="0" err="1" smtClean="0">
                <a:latin typeface="Times New Roman" pitchFamily="18" charset="0"/>
                <a:cs typeface="Times New Roman" pitchFamily="18" charset="0"/>
              </a:rPr>
              <a:t>nucleoplasm</a:t>
            </a:r>
            <a:r>
              <a:rPr lang="en-US" sz="2400" dirty="0" smtClean="0">
                <a:latin typeface="Times New Roman" pitchFamily="18" charset="0"/>
                <a:cs typeface="Times New Roman" pitchFamily="18" charset="0"/>
              </a:rPr>
              <a:t> is a type of protoplasm composed of enzymes, dissolved salts, and several organic molecules. In addition, the </a:t>
            </a:r>
            <a:r>
              <a:rPr lang="en-US" sz="2400" dirty="0" err="1" smtClean="0">
                <a:latin typeface="Times New Roman" pitchFamily="18" charset="0"/>
                <a:cs typeface="Times New Roman" pitchFamily="18" charset="0"/>
              </a:rPr>
              <a:t>nucleoplasm</a:t>
            </a:r>
            <a:r>
              <a:rPr lang="en-US" sz="2400" dirty="0" smtClean="0">
                <a:latin typeface="Times New Roman" pitchFamily="18" charset="0"/>
                <a:cs typeface="Times New Roman" pitchFamily="18" charset="0"/>
              </a:rPr>
              <a:t> helps cushion and thus protect the nucleolus and chromosomes while also helping maintain the general shape of the nucleus.</a:t>
            </a: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228045821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11" y="313510"/>
            <a:ext cx="10907485" cy="6257108"/>
          </a:xfrm>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en-US" sz="2400" b="1" u="sng" dirty="0" smtClean="0">
                <a:latin typeface="Times New Roman" pitchFamily="18" charset="0"/>
                <a:cs typeface="Times New Roman" pitchFamily="18" charset="0"/>
              </a:rPr>
              <a:t>Nucleolus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the same way that the nucleus is the most prominent organelle of the cell, the nucleolus is the most prominent structure of the nucleus. Unlike the nucleus, however, this dense structure lacks its own membrane.</a:t>
            </a:r>
          </a:p>
          <a:p>
            <a:r>
              <a:rPr lang="en-US" sz="2400" dirty="0" smtClean="0">
                <a:latin typeface="Times New Roman" pitchFamily="18" charset="0"/>
                <a:cs typeface="Times New Roman" pitchFamily="18" charset="0"/>
              </a:rPr>
              <a:t>During cell division (mitosis), the nucleolus breaks up only to reform from specific sections of the chromosomes after mitosis</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Although </a:t>
            </a:r>
            <a:r>
              <a:rPr lang="en-US" sz="2400" dirty="0" smtClean="0">
                <a:latin typeface="Times New Roman" pitchFamily="18" charset="0"/>
                <a:cs typeface="Times New Roman" pitchFamily="18" charset="0"/>
              </a:rPr>
              <a:t>the nucleolus is the most prominent (and thus visible) structures of the nucleus, its size is largely dependent on the level of ribosome production as well as the different types of molecular processes that occur in the nucleus</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nucleolus is the site of transcription and processing of the ribosomal gene</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In some organisms, the nucleus contains as many as four nucleoli.</a:t>
            </a:r>
          </a:p>
          <a:p>
            <a:endParaRPr lang="en-US" sz="2400" dirty="0" smtClean="0">
              <a:latin typeface="Times New Roman" pitchFamily="18" charset="0"/>
              <a:cs typeface="Times New Roman"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228045821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11" y="313510"/>
            <a:ext cx="11260183" cy="6257108"/>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n-US" sz="2400" b="1" u="sng" dirty="0" smtClean="0">
                <a:latin typeface="Times New Roman" pitchFamily="18" charset="0"/>
                <a:cs typeface="Times New Roman" pitchFamily="18" charset="0"/>
              </a:rPr>
              <a:t>Chromosomes</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the nucleus, chromosomes are thread-like structures made up of strands of </a:t>
            </a:r>
            <a:r>
              <a:rPr lang="en-US" sz="2400" dirty="0" smtClean="0">
                <a:latin typeface="Times New Roman" pitchFamily="18" charset="0"/>
                <a:cs typeface="Times New Roman" pitchFamily="18" charset="0"/>
                <a:hlinkClick r:id="rId2"/>
              </a:rPr>
              <a:t>DNA</a:t>
            </a:r>
            <a:r>
              <a:rPr lang="en-US" sz="2400" dirty="0" smtClean="0">
                <a:latin typeface="Times New Roman" pitchFamily="18" charset="0"/>
                <a:cs typeface="Times New Roman" pitchFamily="18" charset="0"/>
              </a:rPr>
              <a:t> and the </a:t>
            </a:r>
            <a:r>
              <a:rPr lang="en-US" sz="2400" dirty="0" err="1" smtClean="0">
                <a:latin typeface="Times New Roman" pitchFamily="18" charset="0"/>
                <a:cs typeface="Times New Roman" pitchFamily="18" charset="0"/>
              </a:rPr>
              <a:t>histone</a:t>
            </a:r>
            <a:r>
              <a:rPr lang="en-US" sz="2400" dirty="0" smtClean="0">
                <a:latin typeface="Times New Roman" pitchFamily="18" charset="0"/>
                <a:cs typeface="Times New Roman" pitchFamily="18" charset="0"/>
              </a:rPr>
              <a:t> proteins.</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Main </a:t>
            </a:r>
            <a:r>
              <a:rPr lang="en-US" sz="2400" dirty="0" smtClean="0">
                <a:latin typeface="Times New Roman" pitchFamily="18" charset="0"/>
                <a:cs typeface="Times New Roman" pitchFamily="18" charset="0"/>
              </a:rPr>
              <a:t>parts of the chromosome include:</a:t>
            </a:r>
          </a:p>
          <a:p>
            <a:r>
              <a:rPr lang="en-US" sz="2400" dirty="0" err="1" smtClean="0">
                <a:latin typeface="Times New Roman" pitchFamily="18" charset="0"/>
                <a:cs typeface="Times New Roman" pitchFamily="18" charset="0"/>
              </a:rPr>
              <a:t>Kinetochores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Telomeres</a:t>
            </a:r>
          </a:p>
          <a:p>
            <a:r>
              <a:rPr lang="en-US" sz="2400" dirty="0" err="1" smtClean="0">
                <a:latin typeface="Times New Roman" pitchFamily="18" charset="0"/>
                <a:cs typeface="Times New Roman" pitchFamily="18" charset="0"/>
              </a:rPr>
              <a:t>Chromatids</a:t>
            </a:r>
            <a:r>
              <a:rPr lang="en-US" sz="2400" dirty="0" smtClean="0">
                <a:latin typeface="Times New Roman" pitchFamily="18" charset="0"/>
                <a:cs typeface="Times New Roman" pitchFamily="18" charset="0"/>
              </a:rPr>
              <a:t> (each of which consists of the p and q arm)</a:t>
            </a:r>
          </a:p>
          <a:p>
            <a:r>
              <a:rPr lang="en-US" sz="2400" dirty="0" smtClean="0">
                <a:latin typeface="Times New Roman" pitchFamily="18" charset="0"/>
                <a:cs typeface="Times New Roman" pitchFamily="18" charset="0"/>
              </a:rPr>
              <a:t>Chromosomes in the nucleus are tightly packed which makes it possible for very large amounts of the genetic material (DNA) to be contained in such a small space (about 3 billion pairs are contained in each cell)</a:t>
            </a:r>
          </a:p>
          <a:p>
            <a:r>
              <a:rPr lang="en-US" sz="2400" dirty="0" smtClean="0">
                <a:latin typeface="Times New Roman" pitchFamily="18" charset="0"/>
                <a:cs typeface="Times New Roman" pitchFamily="18" charset="0"/>
              </a:rPr>
              <a:t>Stretched</a:t>
            </a:r>
            <a:r>
              <a:rPr lang="en-US" sz="2400" dirty="0" smtClean="0">
                <a:latin typeface="Times New Roman" pitchFamily="18" charset="0"/>
                <a:cs typeface="Times New Roman" pitchFamily="18" charset="0"/>
              </a:rPr>
              <a:t>, DNA in a single cell would be about 2 meters long</a:t>
            </a:r>
            <a:r>
              <a:rPr 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Histones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are alkaline proteins on which the DNA strands are packed.</a:t>
            </a:r>
          </a:p>
          <a:p>
            <a:pPr>
              <a:buNone/>
            </a:pPr>
            <a:r>
              <a:rPr lang="en-US" sz="2400" dirty="0" smtClean="0"/>
              <a:t/>
            </a:r>
            <a:br>
              <a:rPr lang="en-US" sz="2400" dirty="0" smtClean="0"/>
            </a:br>
            <a:endParaRPr lang="en-US" sz="2400" dirty="0" smtClean="0">
              <a:latin typeface="Times New Roman" pitchFamily="18" charset="0"/>
              <a:cs typeface="Times New Roman"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228045821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cellnucleus.jpg"/>
          <p:cNvPicPr>
            <a:picLocks noChangeAspect="1" noChangeArrowheads="1"/>
          </p:cNvPicPr>
          <p:nvPr/>
        </p:nvPicPr>
        <p:blipFill>
          <a:blip r:embed="rId2"/>
          <a:srcRect/>
          <a:stretch>
            <a:fillRect/>
          </a:stretch>
        </p:blipFill>
        <p:spPr bwMode="auto">
          <a:xfrm>
            <a:off x="1319349" y="391886"/>
            <a:ext cx="8699861" cy="6074228"/>
          </a:xfrm>
          <a:prstGeom prst="rect">
            <a:avLst/>
          </a:prstGeom>
          <a:noFill/>
        </p:spPr>
      </p:pic>
    </p:spTree>
    <p:extLst>
      <p:ext uri="{BB962C8B-B14F-4D97-AF65-F5344CB8AC3E}">
        <p14:creationId xmlns:p14="http://schemas.microsoft.com/office/powerpoint/2010/main" xmlns="" val="228045821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11" y="313510"/>
            <a:ext cx="10907485" cy="6257108"/>
          </a:xfrm>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en-US" sz="2400" b="1" dirty="0" smtClean="0">
                <a:latin typeface="Times New Roman" pitchFamily="18" charset="0"/>
                <a:cs typeface="Times New Roman" pitchFamily="18" charset="0"/>
              </a:rPr>
              <a:t>Functions of Nucleus</a:t>
            </a:r>
            <a:endParaRPr lang="en-US"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information above can be simplified into three key functions:</a:t>
            </a:r>
          </a:p>
          <a:p>
            <a:r>
              <a:rPr lang="en-US" sz="2400" b="1" dirty="0" smtClean="0">
                <a:latin typeface="Times New Roman" pitchFamily="18" charset="0"/>
                <a:cs typeface="Times New Roman" pitchFamily="18" charset="0"/>
              </a:rPr>
              <a:t>Cell </a:t>
            </a:r>
            <a:r>
              <a:rPr lang="en-US" sz="2400" b="1" dirty="0" err="1" smtClean="0">
                <a:latin typeface="Times New Roman" pitchFamily="18" charset="0"/>
                <a:cs typeface="Times New Roman" pitchFamily="18" charset="0"/>
              </a:rPr>
              <a:t>compartmentalisation</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The presence of a selectively permeable nuclear envelope separates the contents of the nucleus from that of the cytoplasm.</a:t>
            </a:r>
          </a:p>
          <a:p>
            <a:r>
              <a:rPr lang="en-US" sz="2400" b="1" dirty="0" smtClean="0">
                <a:latin typeface="Times New Roman" pitchFamily="18" charset="0"/>
                <a:cs typeface="Times New Roman" pitchFamily="18" charset="0"/>
              </a:rPr>
              <a:t>Gene expression: </a:t>
            </a:r>
            <a:r>
              <a:rPr lang="en-US" sz="2400" dirty="0" smtClean="0">
                <a:latin typeface="Times New Roman" pitchFamily="18" charset="0"/>
                <a:cs typeface="Times New Roman" pitchFamily="18" charset="0"/>
              </a:rPr>
              <a:t>Gene expression first requires transcription, which is the process by which DNA is transcribed into mRNA. As the nucleus is the site of transcription, proteins within the nucleus play a key role in regulating the process.</a:t>
            </a:r>
          </a:p>
          <a:p>
            <a:r>
              <a:rPr lang="en-US" sz="2400" b="1" dirty="0" smtClean="0">
                <a:latin typeface="Times New Roman" pitchFamily="18" charset="0"/>
                <a:cs typeface="Times New Roman" pitchFamily="18" charset="0"/>
              </a:rPr>
              <a:t>Processing of pre-mRNA: </a:t>
            </a:r>
            <a:r>
              <a:rPr lang="en-US" sz="2400" smtClean="0">
                <a:latin typeface="Times New Roman" pitchFamily="18" charset="0"/>
                <a:cs typeface="Times New Roman" pitchFamily="18" charset="0"/>
              </a:rPr>
              <a:t>Newly </a:t>
            </a:r>
            <a:r>
              <a:rPr lang="en-US" sz="2400" smtClean="0">
                <a:latin typeface="Times New Roman" pitchFamily="18" charset="0"/>
                <a:cs typeface="Times New Roman" pitchFamily="18" charset="0"/>
              </a:rPr>
              <a:t>synthesized </a:t>
            </a:r>
            <a:r>
              <a:rPr lang="en-US" sz="2400" dirty="0" smtClean="0">
                <a:latin typeface="Times New Roman" pitchFamily="18" charset="0"/>
                <a:cs typeface="Times New Roman" pitchFamily="18" charset="0"/>
              </a:rPr>
              <a:t>mRNA molecules are known as pre-mRNA. Before they exit the nucleus, they undergo a process known as </a:t>
            </a:r>
            <a:r>
              <a:rPr lang="en-US" sz="2400" b="1" dirty="0" smtClean="0">
                <a:latin typeface="Times New Roman" pitchFamily="18" charset="0"/>
                <a:cs typeface="Times New Roman" pitchFamily="18" charset="0"/>
              </a:rPr>
              <a:t>post-transcriptional </a:t>
            </a:r>
            <a:r>
              <a:rPr lang="en-US" sz="2400" dirty="0" smtClean="0">
                <a:latin typeface="Times New Roman" pitchFamily="18" charset="0"/>
                <a:cs typeface="Times New Roman" pitchFamily="18" charset="0"/>
              </a:rPr>
              <a:t>modification where molecules are added or removed from the structure.</a:t>
            </a:r>
          </a:p>
          <a:p>
            <a:pPr>
              <a:buNone/>
            </a:pPr>
            <a:endParaRPr lang="en-US" sz="2400" dirty="0" smtClean="0">
              <a:latin typeface="Times New Roman" pitchFamily="18" charset="0"/>
              <a:cs typeface="Times New Roman"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228045821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1"/>
                </a:solidFill>
                <a:latin typeface="Times New Roman" pitchFamily="18" charset="0"/>
                <a:cs typeface="Times New Roman" pitchFamily="18" charset="0"/>
              </a:rPr>
              <a:t>Cytoplasm</a:t>
            </a:r>
            <a:r>
              <a:rPr lang="en-US" sz="3200" dirty="0" smtClean="0"/>
              <a:t/>
            </a:r>
            <a:br>
              <a:rPr lang="en-US" sz="3200" dirty="0" smtClean="0"/>
            </a:b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2069" y="1136468"/>
            <a:ext cx="11691257" cy="5386251"/>
          </a:xfrm>
        </p:spPr>
        <p:style>
          <a:lnRef idx="1">
            <a:schemeClr val="accent3"/>
          </a:lnRef>
          <a:fillRef idx="2">
            <a:schemeClr val="accent3"/>
          </a:fillRef>
          <a:effectRef idx="1">
            <a:schemeClr val="accent3"/>
          </a:effectRef>
          <a:fontRef idx="minor">
            <a:schemeClr val="dk1"/>
          </a:fontRef>
        </p:style>
        <p:txBody>
          <a:bodyPr>
            <a:normAutofit/>
          </a:bodyPr>
          <a:lstStyle/>
          <a:p>
            <a:r>
              <a:rPr lang="en-US" sz="2400" dirty="0" smtClean="0">
                <a:solidFill>
                  <a:schemeClr val="bg1"/>
                </a:solidFill>
                <a:latin typeface="Times New Roman" pitchFamily="18" charset="0"/>
                <a:cs typeface="Times New Roman" pitchFamily="18" charset="0"/>
              </a:rPr>
              <a:t>In cell </a:t>
            </a:r>
            <a:r>
              <a:rPr lang="en-US" sz="2400" dirty="0" smtClean="0">
                <a:solidFill>
                  <a:schemeClr val="bg1"/>
                </a:solidFill>
                <a:latin typeface="Times New Roman" pitchFamily="18" charset="0"/>
                <a:cs typeface="Times New Roman" pitchFamily="18" charset="0"/>
              </a:rPr>
              <a:t>biology, </a:t>
            </a:r>
            <a:r>
              <a:rPr lang="en-US" sz="2400" dirty="0" smtClean="0">
                <a:solidFill>
                  <a:schemeClr val="bg1"/>
                </a:solidFill>
                <a:latin typeface="Times New Roman" pitchFamily="18" charset="0"/>
                <a:cs typeface="Times New Roman" pitchFamily="18" charset="0"/>
              </a:rPr>
              <a:t>the </a:t>
            </a:r>
            <a:r>
              <a:rPr lang="en-US" sz="2400" b="1" dirty="0" smtClean="0">
                <a:solidFill>
                  <a:schemeClr val="bg1"/>
                </a:solidFill>
                <a:latin typeface="Times New Roman" pitchFamily="18" charset="0"/>
                <a:cs typeface="Times New Roman" pitchFamily="18" charset="0"/>
              </a:rPr>
              <a:t>cytoplasm</a:t>
            </a:r>
            <a:r>
              <a:rPr lang="en-US" sz="2400" dirty="0" smtClean="0">
                <a:solidFill>
                  <a:schemeClr val="bg1"/>
                </a:solidFill>
                <a:latin typeface="Times New Roman" pitchFamily="18" charset="0"/>
                <a:cs typeface="Times New Roman" pitchFamily="18" charset="0"/>
              </a:rPr>
              <a:t> is all of the material within a cell, enclosed by the cell membrane, except for the cell nucleus. The material inside the nucleus and contained within the nuclear membrane is termed the </a:t>
            </a:r>
            <a:r>
              <a:rPr lang="en-US" sz="2400" dirty="0" err="1" smtClean="0">
                <a:solidFill>
                  <a:schemeClr val="bg1"/>
                </a:solidFill>
                <a:latin typeface="Times New Roman" pitchFamily="18" charset="0"/>
                <a:cs typeface="Times New Roman" pitchFamily="18" charset="0"/>
              </a:rPr>
              <a:t>nucleoplasm</a:t>
            </a:r>
            <a:r>
              <a:rPr lang="en-US" sz="2400" dirty="0" smtClean="0">
                <a:solidFill>
                  <a:schemeClr val="bg1"/>
                </a:solidFill>
                <a:latin typeface="Times New Roman" pitchFamily="18" charset="0"/>
                <a:cs typeface="Times New Roman" pitchFamily="18" charset="0"/>
              </a:rPr>
              <a:t>. The main components of the cytoplasm are </a:t>
            </a:r>
            <a:r>
              <a:rPr lang="en-US" sz="2400" dirty="0" err="1" smtClean="0">
                <a:solidFill>
                  <a:schemeClr val="bg1"/>
                </a:solidFill>
                <a:latin typeface="Times New Roman" pitchFamily="18" charset="0"/>
                <a:cs typeface="Times New Roman" pitchFamily="18" charset="0"/>
              </a:rPr>
              <a:t>cytosol</a:t>
            </a:r>
            <a:r>
              <a:rPr lang="en-US" sz="2400" dirty="0" smtClean="0">
                <a:solidFill>
                  <a:schemeClr val="bg1"/>
                </a:solidFill>
                <a:latin typeface="Times New Roman" pitchFamily="18" charset="0"/>
                <a:cs typeface="Times New Roman" pitchFamily="18" charset="0"/>
              </a:rPr>
              <a:t> – a gel-like substance, the </a:t>
            </a:r>
            <a:r>
              <a:rPr lang="en-US" sz="2400" dirty="0" smtClean="0">
                <a:solidFill>
                  <a:schemeClr val="bg1"/>
                </a:solidFill>
                <a:latin typeface="Times New Roman" pitchFamily="18" charset="0"/>
                <a:cs typeface="Times New Roman" pitchFamily="18" charset="0"/>
              </a:rPr>
              <a:t>organelles – </a:t>
            </a:r>
            <a:r>
              <a:rPr lang="en-US" sz="2400" dirty="0" smtClean="0">
                <a:solidFill>
                  <a:schemeClr val="bg1"/>
                </a:solidFill>
                <a:latin typeface="Times New Roman" pitchFamily="18" charset="0"/>
                <a:cs typeface="Times New Roman" pitchFamily="18" charset="0"/>
              </a:rPr>
              <a:t>the cell's internal sub-structures, and various </a:t>
            </a:r>
            <a:r>
              <a:rPr lang="en-US" sz="2400" dirty="0" err="1" smtClean="0">
                <a:solidFill>
                  <a:schemeClr val="bg1"/>
                </a:solidFill>
                <a:latin typeface="Times New Roman" pitchFamily="18" charset="0"/>
                <a:cs typeface="Times New Roman" pitchFamily="18" charset="0"/>
              </a:rPr>
              <a:t>cytoplasmic</a:t>
            </a:r>
            <a:r>
              <a:rPr lang="en-US" sz="2400" dirty="0" smtClean="0">
                <a:solidFill>
                  <a:schemeClr val="bg1"/>
                </a:solidFill>
                <a:latin typeface="Times New Roman" pitchFamily="18" charset="0"/>
                <a:cs typeface="Times New Roman" pitchFamily="18" charset="0"/>
              </a:rPr>
              <a:t> inclusions. The cytoplasm is about 80% water and usually colorless</a:t>
            </a:r>
            <a:r>
              <a:rPr lang="en-US" sz="2400" dirty="0" smtClean="0">
                <a:solidFill>
                  <a:schemeClr val="bg1"/>
                </a:solidFill>
                <a:latin typeface="Times New Roman" pitchFamily="18" charset="0"/>
                <a:cs typeface="Times New Roman" pitchFamily="18" charset="0"/>
              </a:rPr>
              <a:t>.</a:t>
            </a:r>
            <a:endParaRPr lang="en-US" sz="2400" dirty="0" smtClean="0">
              <a:solidFill>
                <a:schemeClr val="bg1"/>
              </a:solidFill>
              <a:latin typeface="Times New Roman" pitchFamily="18" charset="0"/>
              <a:cs typeface="Times New Roman" pitchFamily="18" charset="0"/>
            </a:endParaRPr>
          </a:p>
          <a:p>
            <a:r>
              <a:rPr lang="en-US" sz="2400" dirty="0" smtClean="0">
                <a:solidFill>
                  <a:schemeClr val="bg1"/>
                </a:solidFill>
                <a:latin typeface="Times New Roman" pitchFamily="18" charset="0"/>
                <a:cs typeface="Times New Roman" pitchFamily="18" charset="0"/>
              </a:rPr>
              <a:t>The submicroscopic ground cell substance, or </a:t>
            </a:r>
            <a:r>
              <a:rPr lang="en-US" sz="2400" dirty="0" err="1" smtClean="0">
                <a:solidFill>
                  <a:schemeClr val="bg1"/>
                </a:solidFill>
                <a:latin typeface="Times New Roman" pitchFamily="18" charset="0"/>
                <a:cs typeface="Times New Roman" pitchFamily="18" charset="0"/>
              </a:rPr>
              <a:t>cytoplasmatic</a:t>
            </a:r>
            <a:r>
              <a:rPr lang="en-US" sz="2400" dirty="0" smtClean="0">
                <a:solidFill>
                  <a:schemeClr val="bg1"/>
                </a:solidFill>
                <a:latin typeface="Times New Roman" pitchFamily="18" charset="0"/>
                <a:cs typeface="Times New Roman" pitchFamily="18" charset="0"/>
              </a:rPr>
              <a:t> matrix which remains after exclusion the cell </a:t>
            </a:r>
            <a:r>
              <a:rPr lang="en-US" sz="2400" dirty="0" smtClean="0">
                <a:solidFill>
                  <a:schemeClr val="bg1"/>
                </a:solidFill>
                <a:latin typeface="Times New Roman" pitchFamily="18" charset="0"/>
                <a:cs typeface="Times New Roman" pitchFamily="18" charset="0"/>
              </a:rPr>
              <a:t>organelles</a:t>
            </a:r>
            <a:r>
              <a:rPr lang="en-US" sz="2400" dirty="0" smtClean="0">
                <a:solidFill>
                  <a:schemeClr val="bg1"/>
                </a:solidFill>
                <a:latin typeface="Times New Roman" pitchFamily="18" charset="0"/>
                <a:cs typeface="Times New Roman" pitchFamily="18" charset="0"/>
              </a:rPr>
              <a:t> and particles is </a:t>
            </a:r>
            <a:r>
              <a:rPr lang="en-US" sz="2400" dirty="0" err="1" smtClean="0">
                <a:solidFill>
                  <a:schemeClr val="bg1"/>
                </a:solidFill>
                <a:latin typeface="Times New Roman" pitchFamily="18" charset="0"/>
                <a:cs typeface="Times New Roman" pitchFamily="18" charset="0"/>
              </a:rPr>
              <a:t>groundplasm</a:t>
            </a:r>
            <a:r>
              <a:rPr lang="en-US" sz="2400" dirty="0" smtClean="0">
                <a:solidFill>
                  <a:schemeClr val="bg1"/>
                </a:solidFill>
                <a:latin typeface="Times New Roman" pitchFamily="18" charset="0"/>
                <a:cs typeface="Times New Roman" pitchFamily="18" charset="0"/>
              </a:rPr>
              <a:t>. It is the </a:t>
            </a:r>
            <a:r>
              <a:rPr lang="en-US" sz="2400" dirty="0" err="1" smtClean="0">
                <a:solidFill>
                  <a:schemeClr val="bg1"/>
                </a:solidFill>
                <a:latin typeface="Times New Roman" pitchFamily="18" charset="0"/>
                <a:cs typeface="Times New Roman" pitchFamily="18" charset="0"/>
              </a:rPr>
              <a:t>hyaloplasm</a:t>
            </a:r>
            <a:r>
              <a:rPr lang="en-US" sz="2400" dirty="0" smtClean="0">
                <a:solidFill>
                  <a:schemeClr val="bg1"/>
                </a:solidFill>
                <a:latin typeface="Times New Roman" pitchFamily="18" charset="0"/>
                <a:cs typeface="Times New Roman" pitchFamily="18" charset="0"/>
              </a:rPr>
              <a:t> of </a:t>
            </a:r>
            <a:r>
              <a:rPr lang="en-US" sz="2400" dirty="0" smtClean="0">
                <a:solidFill>
                  <a:schemeClr val="bg1"/>
                </a:solidFill>
                <a:latin typeface="Times New Roman" pitchFamily="18" charset="0"/>
                <a:cs typeface="Times New Roman" pitchFamily="18" charset="0"/>
              </a:rPr>
              <a:t>light microscopy, and high complex, </a:t>
            </a:r>
            <a:r>
              <a:rPr lang="en-US" sz="2400" dirty="0" err="1" smtClean="0">
                <a:solidFill>
                  <a:schemeClr val="bg1"/>
                </a:solidFill>
                <a:latin typeface="Times New Roman" pitchFamily="18" charset="0"/>
                <a:cs typeface="Times New Roman" pitchFamily="18" charset="0"/>
              </a:rPr>
              <a:t>polyphasic</a:t>
            </a:r>
            <a:r>
              <a:rPr lang="en-US" sz="2400" dirty="0" smtClean="0">
                <a:solidFill>
                  <a:schemeClr val="bg1"/>
                </a:solidFill>
                <a:latin typeface="Times New Roman" pitchFamily="18" charset="0"/>
                <a:cs typeface="Times New Roman" pitchFamily="18" charset="0"/>
              </a:rPr>
              <a:t> system in which all of resolvable </a:t>
            </a:r>
            <a:r>
              <a:rPr lang="en-US" sz="2400" dirty="0" err="1" smtClean="0">
                <a:solidFill>
                  <a:schemeClr val="bg1"/>
                </a:solidFill>
                <a:latin typeface="Times New Roman" pitchFamily="18" charset="0"/>
                <a:cs typeface="Times New Roman" pitchFamily="18" charset="0"/>
              </a:rPr>
              <a:t>cytoplasmic</a:t>
            </a:r>
            <a:r>
              <a:rPr lang="en-US" sz="2400" dirty="0" smtClean="0">
                <a:solidFill>
                  <a:schemeClr val="bg1"/>
                </a:solidFill>
                <a:latin typeface="Times New Roman" pitchFamily="18" charset="0"/>
                <a:cs typeface="Times New Roman" pitchFamily="18" charset="0"/>
              </a:rPr>
              <a:t> elements of are suspended, including the larger organelles such as the </a:t>
            </a:r>
            <a:r>
              <a:rPr lang="en-US" sz="2400" dirty="0" err="1" smtClean="0">
                <a:solidFill>
                  <a:schemeClr val="bg1"/>
                </a:solidFill>
                <a:latin typeface="Times New Roman" pitchFamily="18" charset="0"/>
                <a:cs typeface="Times New Roman" pitchFamily="18" charset="0"/>
              </a:rPr>
              <a:t>ribosomes</a:t>
            </a:r>
            <a:r>
              <a:rPr lang="en-US" sz="2400" dirty="0" smtClean="0">
                <a:solidFill>
                  <a:schemeClr val="bg1"/>
                </a:solidFill>
                <a:latin typeface="Times New Roman" pitchFamily="18" charset="0"/>
                <a:cs typeface="Times New Roman" pitchFamily="18" charset="0"/>
              </a:rPr>
              <a:t>, mitochondria, the plant plastids, lipid droplets, and vacuoles.</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885187088"/>
      </p:ext>
    </p:extLst>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509" y="287383"/>
            <a:ext cx="11547565" cy="6296297"/>
          </a:xfrm>
        </p:spPr>
        <p:style>
          <a:lnRef idx="1">
            <a:schemeClr val="accent3"/>
          </a:lnRef>
          <a:fillRef idx="2">
            <a:schemeClr val="accent3"/>
          </a:fillRef>
          <a:effectRef idx="1">
            <a:schemeClr val="accent3"/>
          </a:effectRef>
          <a:fontRef idx="minor">
            <a:schemeClr val="dk1"/>
          </a:fontRef>
        </p:style>
        <p:txBody>
          <a:bodyPr>
            <a:normAutofit/>
          </a:bodyPr>
          <a:lstStyle/>
          <a:p>
            <a:r>
              <a:rPr lang="en-US" sz="2400" dirty="0" smtClean="0">
                <a:latin typeface="Times New Roman" pitchFamily="18" charset="0"/>
                <a:cs typeface="Times New Roman" pitchFamily="18" charset="0"/>
              </a:rPr>
              <a:t>Most cellular activities take place within the cytoplasm, such as many metabolic </a:t>
            </a:r>
            <a:r>
              <a:rPr lang="en-US" sz="2400" dirty="0" smtClean="0">
                <a:latin typeface="Times New Roman" pitchFamily="18" charset="0"/>
                <a:cs typeface="Times New Roman" pitchFamily="18" charset="0"/>
              </a:rPr>
              <a:t>pathways including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glycolysis</a:t>
            </a:r>
            <a:r>
              <a:rPr lang="en-US" sz="2400" dirty="0" smtClean="0">
                <a:latin typeface="Times New Roman" pitchFamily="18" charset="0"/>
                <a:cs typeface="Times New Roman" pitchFamily="18" charset="0"/>
              </a:rPr>
              <a:t>, and processes such as cell division. </a:t>
            </a:r>
            <a:r>
              <a:rPr lang="en-US" sz="2400" dirty="0" smtClean="0">
                <a:latin typeface="Times New Roman" pitchFamily="18" charset="0"/>
                <a:cs typeface="Times New Roman" pitchFamily="18" charset="0"/>
              </a:rPr>
              <a:t>The concentrated </a:t>
            </a:r>
            <a:r>
              <a:rPr lang="en-US" sz="2400" dirty="0" smtClean="0">
                <a:latin typeface="Times New Roman" pitchFamily="18" charset="0"/>
                <a:cs typeface="Times New Roman" pitchFamily="18" charset="0"/>
              </a:rPr>
              <a:t>inner area is called the endoplasm and the outer layer is called the cell cortex or the ectoplasm.</a:t>
            </a:r>
          </a:p>
          <a:p>
            <a:r>
              <a:rPr lang="en-US" sz="2400" dirty="0" smtClean="0">
                <a:latin typeface="Times New Roman" pitchFamily="18" charset="0"/>
                <a:cs typeface="Times New Roman" pitchFamily="18" charset="0"/>
              </a:rPr>
              <a:t>Movement of calcium </a:t>
            </a:r>
            <a:r>
              <a:rPr lang="en-US" sz="2400" dirty="0" smtClean="0">
                <a:latin typeface="Times New Roman" pitchFamily="18" charset="0"/>
                <a:cs typeface="Times New Roman" pitchFamily="18" charset="0"/>
              </a:rPr>
              <a:t>ions in </a:t>
            </a:r>
            <a:r>
              <a:rPr lang="en-US" sz="2400" dirty="0" smtClean="0">
                <a:latin typeface="Times New Roman" pitchFamily="18" charset="0"/>
                <a:cs typeface="Times New Roman" pitchFamily="18" charset="0"/>
              </a:rPr>
              <a:t>and out of the cytoplasm is a signaling activity for </a:t>
            </a:r>
            <a:r>
              <a:rPr lang="en-US" sz="2400" dirty="0" smtClean="0">
                <a:latin typeface="Times New Roman" pitchFamily="18" charset="0"/>
                <a:cs typeface="Times New Roman" pitchFamily="18" charset="0"/>
              </a:rPr>
              <a:t>metabolic processes.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plants, movement of the cytoplasm around vacuoles is known as </a:t>
            </a:r>
            <a:r>
              <a:rPr lang="en-US" sz="2400" dirty="0" err="1" smtClean="0">
                <a:latin typeface="Times New Roman" pitchFamily="18" charset="0"/>
                <a:cs typeface="Times New Roman" pitchFamily="18" charset="0"/>
              </a:rPr>
              <a:t>cytoplasmic</a:t>
            </a:r>
            <a:r>
              <a:rPr lang="en-US" sz="2400" dirty="0" smtClean="0">
                <a:latin typeface="Times New Roman" pitchFamily="18" charset="0"/>
                <a:cs typeface="Times New Roman" pitchFamily="18" charset="0"/>
              </a:rPr>
              <a:t> streaming.</a:t>
            </a:r>
          </a:p>
          <a:p>
            <a:r>
              <a:rPr lang="en-US" sz="2400" b="1" dirty="0" smtClean="0">
                <a:latin typeface="Times New Roman" pitchFamily="18" charset="0"/>
                <a:cs typeface="Times New Roman" pitchFamily="18" charset="0"/>
              </a:rPr>
              <a:t>As a sol-gel</a:t>
            </a:r>
          </a:p>
          <a:p>
            <a:r>
              <a:rPr lang="en-US" sz="2400" dirty="0" smtClean="0">
                <a:latin typeface="Times New Roman" pitchFamily="18" charset="0"/>
                <a:cs typeface="Times New Roman" pitchFamily="18" charset="0"/>
              </a:rPr>
              <a:t>There has long been evidence that the cytoplasm behaves like a </a:t>
            </a:r>
            <a:r>
              <a:rPr lang="en-US" sz="2400" dirty="0" smtClean="0">
                <a:latin typeface="Times New Roman" pitchFamily="18" charset="0"/>
                <a:cs typeface="Times New Roman" pitchFamily="18" charset="0"/>
              </a:rPr>
              <a:t>sol-gel, It </a:t>
            </a:r>
            <a:r>
              <a:rPr lang="en-US" sz="2400" dirty="0" smtClean="0">
                <a:latin typeface="Times New Roman" pitchFamily="18" charset="0"/>
                <a:cs typeface="Times New Roman" pitchFamily="18" charset="0"/>
              </a:rPr>
              <a:t>is thought that the component molecules and structures of the cytoplasm behave at times like a disordered colloidal solution (sol) and at other times like an integrated network, forming a solid mass (gel). This theory thus proposes that the cytoplasm exists in distinct fluid and solid phases depending on the level of interaction between </a:t>
            </a:r>
            <a:r>
              <a:rPr lang="en-US" sz="2400" dirty="0" err="1" smtClean="0">
                <a:latin typeface="Times New Roman" pitchFamily="18" charset="0"/>
                <a:cs typeface="Times New Roman" pitchFamily="18" charset="0"/>
              </a:rPr>
              <a:t>cytoplasmic</a:t>
            </a:r>
            <a:r>
              <a:rPr lang="en-US" sz="2400" dirty="0" smtClean="0">
                <a:latin typeface="Times New Roman" pitchFamily="18" charset="0"/>
                <a:cs typeface="Times New Roman" pitchFamily="18" charset="0"/>
              </a:rPr>
              <a:t> components, which may explain the differential dynamics of different particles observed moving through the cytoplasm.</a:t>
            </a:r>
          </a:p>
          <a:p>
            <a:endParaRPr lang="en-US" dirty="0"/>
          </a:p>
        </p:txBody>
      </p:sp>
    </p:spTree>
    <p:extLst>
      <p:ext uri="{BB962C8B-B14F-4D97-AF65-F5344CB8AC3E}">
        <p14:creationId xmlns:p14="http://schemas.microsoft.com/office/powerpoint/2010/main" xmlns="" val="136725190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8" y="313510"/>
            <a:ext cx="11652068" cy="6374674"/>
          </a:xfrm>
        </p:spPr>
        <p:style>
          <a:lnRef idx="1">
            <a:schemeClr val="accent3"/>
          </a:lnRef>
          <a:fillRef idx="2">
            <a:schemeClr val="accent3"/>
          </a:fillRef>
          <a:effectRef idx="1">
            <a:schemeClr val="accent3"/>
          </a:effectRef>
          <a:fontRef idx="minor">
            <a:schemeClr val="dk1"/>
          </a:fontRef>
        </p:style>
        <p:txBody>
          <a:bodyPr>
            <a:noAutofit/>
          </a:bodyPr>
          <a:lstStyle/>
          <a:p>
            <a:pPr>
              <a:buNone/>
            </a:pPr>
            <a:r>
              <a:rPr lang="en-US" sz="2400" b="1" dirty="0" smtClean="0">
                <a:latin typeface="Times New Roman" pitchFamily="18" charset="0"/>
                <a:cs typeface="Times New Roman" pitchFamily="18" charset="0"/>
              </a:rPr>
              <a:t>Functions </a:t>
            </a:r>
            <a:r>
              <a:rPr lang="en-US" sz="2400" b="1" dirty="0" smtClean="0">
                <a:latin typeface="Times New Roman" pitchFamily="18" charset="0"/>
                <a:cs typeface="Times New Roman" pitchFamily="18" charset="0"/>
              </a:rPr>
              <a:t>of Cytoplasm</a:t>
            </a:r>
          </a:p>
          <a:p>
            <a:r>
              <a:rPr lang="en-US" sz="2400" dirty="0" smtClean="0">
                <a:latin typeface="Times New Roman" pitchFamily="18" charset="0"/>
                <a:cs typeface="Times New Roman" pitchFamily="18" charset="0"/>
              </a:rPr>
              <a:t>The jelly-like fluid that fills a cell is called cytoplasm. It is made up of mostly water and salt. Cytoplasm is present within the cell membrane of all cell types and contains all organelles and cell parts. Cytoplasm has various functions in the </a:t>
            </a:r>
            <a:r>
              <a:rPr lang="en-US" sz="2400" dirty="0" smtClean="0">
                <a:latin typeface="Times New Roman" pitchFamily="18" charset="0"/>
                <a:cs typeface="Times New Roman" pitchFamily="18" charset="0"/>
              </a:rPr>
              <a:t>cell.</a:t>
            </a:r>
          </a:p>
          <a:p>
            <a:r>
              <a:rPr lang="en-US" sz="2400" dirty="0" smtClean="0">
                <a:latin typeface="Times New Roman" pitchFamily="18" charset="0"/>
                <a:cs typeface="Times New Roman" pitchFamily="18" charset="0"/>
              </a:rPr>
              <a:t>Most </a:t>
            </a:r>
            <a:r>
              <a:rPr lang="en-US" sz="2400" dirty="0" smtClean="0">
                <a:latin typeface="Times New Roman" pitchFamily="18" charset="0"/>
                <a:cs typeface="Times New Roman" pitchFamily="18" charset="0"/>
              </a:rPr>
              <a:t>of the important activities of the cell occur in the cytoplasm. Cytoplasm contains molecules such as enzymes which are responsible for breaking down waste and also aid in metabolic </a:t>
            </a:r>
            <a:r>
              <a:rPr lang="en-US" sz="2400" dirty="0" smtClean="0">
                <a:latin typeface="Times New Roman" pitchFamily="18" charset="0"/>
                <a:cs typeface="Times New Roman" pitchFamily="18" charset="0"/>
              </a:rPr>
              <a:t>activity.</a:t>
            </a:r>
          </a:p>
          <a:p>
            <a:r>
              <a:rPr lang="en-US" sz="2400" dirty="0" smtClean="0">
                <a:latin typeface="Times New Roman" pitchFamily="18" charset="0"/>
                <a:cs typeface="Times New Roman" pitchFamily="18" charset="0"/>
              </a:rPr>
              <a:t>Cytoplasm </a:t>
            </a:r>
            <a:r>
              <a:rPr lang="en-US" sz="2400" dirty="0" smtClean="0">
                <a:latin typeface="Times New Roman" pitchFamily="18" charset="0"/>
                <a:cs typeface="Times New Roman" pitchFamily="18" charset="0"/>
              </a:rPr>
              <a:t>is responsible for giving a cell its shape. It helps to fill out the cell and keeps organelles in their place. Without cytoplasm, the cell would be deflated and materials would not be able to pass easily from one organelle to </a:t>
            </a:r>
            <a:r>
              <a:rPr lang="en-US" sz="2400" dirty="0" smtClean="0">
                <a:latin typeface="Times New Roman" pitchFamily="18" charset="0"/>
                <a:cs typeface="Times New Roman" pitchFamily="18" charset="0"/>
              </a:rPr>
              <a:t>another.</a:t>
            </a:r>
          </a:p>
          <a:p>
            <a:r>
              <a:rPr lang="en-US" sz="2400" dirty="0" err="1" smtClean="0">
                <a:latin typeface="Times New Roman" pitchFamily="18" charset="0"/>
                <a:cs typeface="Times New Roman" pitchFamily="18" charset="0"/>
              </a:rPr>
              <a:t>Cytosol</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the part of the cytoplasm that does not contain organelles. Instead, </a:t>
            </a:r>
            <a:r>
              <a:rPr lang="en-US" sz="2400" dirty="0" err="1" smtClean="0">
                <a:latin typeface="Times New Roman" pitchFamily="18" charset="0"/>
                <a:cs typeface="Times New Roman" pitchFamily="18" charset="0"/>
              </a:rPr>
              <a:t>cytosol</a:t>
            </a:r>
            <a:r>
              <a:rPr lang="en-US" sz="2400" dirty="0" smtClean="0">
                <a:latin typeface="Times New Roman" pitchFamily="18" charset="0"/>
                <a:cs typeface="Times New Roman" pitchFamily="18" charset="0"/>
              </a:rPr>
              <a:t> is confined by the boundaries of a matrix which fills the part of the cell that does not contain organelles.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7486489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08" y="195209"/>
            <a:ext cx="9636013" cy="719191"/>
          </a:xfrm>
        </p:spPr>
        <p:txBody>
          <a:bodyPr>
            <a:normAutofit/>
          </a:bodyPr>
          <a:lstStyle/>
          <a:p>
            <a:pPr algn="ctr"/>
            <a:r>
              <a:rPr lang="en-US" b="1" dirty="0" smtClean="0">
                <a:solidFill>
                  <a:schemeClr val="tx1"/>
                </a:solidFill>
                <a:latin typeface="Times New Roman" pitchFamily="18" charset="0"/>
                <a:cs typeface="Times New Roman" pitchFamily="18" charset="0"/>
              </a:rPr>
              <a:t>Mitochondria </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type="body" sz="half" idx="2"/>
          </p:nvPr>
        </p:nvSpPr>
        <p:spPr>
          <a:xfrm>
            <a:off x="274320" y="1045029"/>
            <a:ext cx="11691257" cy="5630091"/>
          </a:xfrm>
        </p:spPr>
        <p:style>
          <a:lnRef idx="1">
            <a:schemeClr val="accent3"/>
          </a:lnRef>
          <a:fillRef idx="2">
            <a:schemeClr val="accent3"/>
          </a:fillRef>
          <a:effectRef idx="1">
            <a:schemeClr val="accent3"/>
          </a:effectRef>
          <a:fontRef idx="minor">
            <a:schemeClr val="dk1"/>
          </a:fontRef>
        </p:style>
        <p:txBody>
          <a:bodyPr>
            <a:noAutofit/>
          </a:bodyPr>
          <a:lstStyle/>
          <a:p>
            <a:r>
              <a:rPr lang="en-US" sz="2400" dirty="0" smtClean="0">
                <a:latin typeface="Times New Roman" pitchFamily="18" charset="0"/>
                <a:cs typeface="Times New Roman" pitchFamily="18" charset="0"/>
              </a:rPr>
              <a:t>Mitochondria is a membrane bound cellular structure and is found in most of the eukaryotic cells. The mitochondria ranges from 0.5 to 1.0 micrometer in diameter. Mitochondria referred as the 'power houses' of the cell. Mitochondria generate most of the energy of the cell in the form of adenosine </a:t>
            </a:r>
            <a:r>
              <a:rPr lang="en-US" sz="2400" dirty="0" err="1" smtClean="0">
                <a:latin typeface="Times New Roman" pitchFamily="18" charset="0"/>
                <a:cs typeface="Times New Roman" pitchFamily="18" charset="0"/>
              </a:rPr>
              <a:t>triphosphate</a:t>
            </a:r>
            <a:r>
              <a:rPr lang="en-US" sz="2400" dirty="0" smtClean="0">
                <a:latin typeface="Times New Roman" pitchFamily="18" charset="0"/>
                <a:cs typeface="Times New Roman" pitchFamily="18" charset="0"/>
              </a:rPr>
              <a:t> (ATP) and it is used a source of chemical energy. The mitochondria also involved in other cellular activities like signaling, cellular differentiation, cell senescence and also control of cell cycle and cell growth. The term 'mitochondrion' is derived from a Greek word '</a:t>
            </a:r>
            <a:r>
              <a:rPr lang="en-US" sz="2400" dirty="0" err="1" smtClean="0">
                <a:latin typeface="Times New Roman" pitchFamily="18" charset="0"/>
                <a:cs typeface="Times New Roman" pitchFamily="18" charset="0"/>
              </a:rPr>
              <a:t>mitos</a:t>
            </a:r>
            <a:r>
              <a:rPr lang="en-US" sz="2400" dirty="0" smtClean="0">
                <a:latin typeface="Times New Roman" pitchFamily="18" charset="0"/>
                <a:cs typeface="Times New Roman" pitchFamily="18" charset="0"/>
              </a:rPr>
              <a:t>' which means 'thread' and '</a:t>
            </a:r>
            <a:r>
              <a:rPr lang="en-US" sz="2400" dirty="0" err="1" smtClean="0">
                <a:latin typeface="Times New Roman" pitchFamily="18" charset="0"/>
                <a:cs typeface="Times New Roman" pitchFamily="18" charset="0"/>
              </a:rPr>
              <a:t>chondrion</a:t>
            </a:r>
            <a:r>
              <a:rPr lang="en-US" sz="2400" dirty="0" smtClean="0">
                <a:latin typeface="Times New Roman" pitchFamily="18" charset="0"/>
                <a:cs typeface="Times New Roman" pitchFamily="18" charset="0"/>
              </a:rPr>
              <a:t>' which means 'granule'. </a:t>
            </a:r>
            <a:endParaRPr lang="en-US"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Structure of Mitochondria</a:t>
            </a:r>
          </a:p>
          <a:p>
            <a:r>
              <a:rPr lang="en-US" sz="2400" dirty="0" smtClean="0">
                <a:latin typeface="Times New Roman" pitchFamily="18" charset="0"/>
                <a:cs typeface="Times New Roman" pitchFamily="18" charset="0"/>
              </a:rPr>
              <a:t>Mitochondria are rod shaped structure found in both animal and plant cells. It is a double membrane bound organelle. It has the outer membrane and the inner membrane. The membranes are made up of phospholipids and proteins. </a:t>
            </a:r>
            <a:r>
              <a:rPr lang="en-US" sz="2400" dirty="0" smtClean="0"/>
              <a:t/>
            </a:r>
            <a:br>
              <a:rPr lang="en-US" sz="2400" dirty="0" smtClean="0"/>
            </a:br>
            <a:endParaRPr lang="en-US" sz="2400" b="1" dirty="0" smtClean="0"/>
          </a:p>
          <a:p>
            <a:endParaRPr lang="en-US" sz="2400" b="1"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59646447"/>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2" y="195943"/>
            <a:ext cx="11782697" cy="6492239"/>
          </a:xfrm>
        </p:spPr>
        <p:style>
          <a:lnRef idx="1">
            <a:schemeClr val="accent3"/>
          </a:lnRef>
          <a:fillRef idx="2">
            <a:schemeClr val="accent3"/>
          </a:fillRef>
          <a:effectRef idx="1">
            <a:schemeClr val="accent3"/>
          </a:effectRef>
          <a:fontRef idx="minor">
            <a:schemeClr val="dk1"/>
          </a:fontRef>
        </p:style>
        <p:txBody>
          <a:bodyPr>
            <a:noAutofit/>
          </a:bodyPr>
          <a:lstStyle/>
          <a:p>
            <a:pPr>
              <a:buNone/>
            </a:pPr>
            <a:r>
              <a:rPr lang="en-US" sz="2400" dirty="0" smtClean="0">
                <a:latin typeface="Times New Roman" pitchFamily="18" charset="0"/>
                <a:cs typeface="Times New Roman" pitchFamily="18" charset="0"/>
              </a:rPr>
              <a:t>The components of mitochondria are as follows:</a:t>
            </a:r>
          </a:p>
          <a:p>
            <a:r>
              <a:rPr lang="en-US" sz="2400" b="1" dirty="0" smtClean="0">
                <a:latin typeface="Times New Roman" pitchFamily="18" charset="0"/>
                <a:cs typeface="Times New Roman" pitchFamily="18" charset="0"/>
              </a:rPr>
              <a:t>Outer membrane</a:t>
            </a:r>
            <a:r>
              <a:rPr lang="en-US" sz="2400" dirty="0" smtClean="0">
                <a:latin typeface="Times New Roman" pitchFamily="18" charset="0"/>
                <a:cs typeface="Times New Roman" pitchFamily="18" charset="0"/>
              </a:rPr>
              <a:t> </a:t>
            </a:r>
          </a:p>
          <a:p>
            <a:pPr lvl="0"/>
            <a:r>
              <a:rPr lang="en-US" sz="2400" dirty="0" smtClean="0">
                <a:latin typeface="Times New Roman" pitchFamily="18" charset="0"/>
                <a:cs typeface="Times New Roman" pitchFamily="18" charset="0"/>
              </a:rPr>
              <a:t>It is smooth and is composed of equal amounts of phospholipids and proteins. </a:t>
            </a:r>
          </a:p>
          <a:p>
            <a:pPr lvl="0"/>
            <a:r>
              <a:rPr lang="en-US" sz="2400" dirty="0" smtClean="0">
                <a:latin typeface="Times New Roman" pitchFamily="18" charset="0"/>
                <a:cs typeface="Times New Roman" pitchFamily="18" charset="0"/>
              </a:rPr>
              <a:t>It has a large number of special proteins known as the </a:t>
            </a:r>
            <a:r>
              <a:rPr lang="en-US" sz="2400" dirty="0" err="1" smtClean="0">
                <a:latin typeface="Times New Roman" pitchFamily="18" charset="0"/>
                <a:cs typeface="Times New Roman" pitchFamily="18" charset="0"/>
              </a:rPr>
              <a:t>porins</a:t>
            </a:r>
            <a:r>
              <a:rPr lang="en-US" sz="2400" dirty="0" smtClean="0">
                <a:latin typeface="Times New Roman" pitchFamily="18" charset="0"/>
                <a:cs typeface="Times New Roman" pitchFamily="18" charset="0"/>
              </a:rPr>
              <a:t>. </a:t>
            </a:r>
          </a:p>
          <a:p>
            <a:pPr lvl="0"/>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porins</a:t>
            </a:r>
            <a:r>
              <a:rPr lang="en-US" sz="2400" dirty="0" smtClean="0">
                <a:latin typeface="Times New Roman" pitchFamily="18" charset="0"/>
                <a:cs typeface="Times New Roman" pitchFamily="18" charset="0"/>
              </a:rPr>
              <a:t> are integral membrane proteins and they allow the movement of molecules that are of 5000 </a:t>
            </a:r>
            <a:r>
              <a:rPr lang="en-US" sz="2400" dirty="0" err="1" smtClean="0">
                <a:latin typeface="Times New Roman" pitchFamily="18" charset="0"/>
                <a:cs typeface="Times New Roman" pitchFamily="18" charset="0"/>
              </a:rPr>
              <a:t>daltons</a:t>
            </a:r>
            <a:r>
              <a:rPr lang="en-US" sz="2400" dirty="0" smtClean="0">
                <a:latin typeface="Times New Roman" pitchFamily="18" charset="0"/>
                <a:cs typeface="Times New Roman" pitchFamily="18" charset="0"/>
              </a:rPr>
              <a:t> or less in weight to pass through it. </a:t>
            </a:r>
          </a:p>
          <a:p>
            <a:pPr lvl="0"/>
            <a:r>
              <a:rPr lang="en-US" sz="2400" dirty="0" smtClean="0">
                <a:latin typeface="Times New Roman" pitchFamily="18" charset="0"/>
                <a:cs typeface="Times New Roman" pitchFamily="18" charset="0"/>
              </a:rPr>
              <a:t>The outer membrane is freely permeable to nutrient </a:t>
            </a:r>
            <a:r>
              <a:rPr lang="en-US" sz="2400" dirty="0" err="1" smtClean="0">
                <a:latin typeface="Times New Roman" pitchFamily="18" charset="0"/>
                <a:cs typeface="Times New Roman" pitchFamily="18" charset="0"/>
              </a:rPr>
              <a:t>molecules,ions</a:t>
            </a:r>
            <a:r>
              <a:rPr lang="en-US" sz="2400" dirty="0" smtClean="0">
                <a:latin typeface="Times New Roman" pitchFamily="18" charset="0"/>
                <a:cs typeface="Times New Roman" pitchFamily="18" charset="0"/>
              </a:rPr>
              <a:t>, energy molecules like the ATP and ADP molecules. </a:t>
            </a:r>
          </a:p>
          <a:p>
            <a:r>
              <a:rPr lang="en-US" sz="2400" b="1" dirty="0" smtClean="0">
                <a:latin typeface="Times New Roman" pitchFamily="18" charset="0"/>
                <a:cs typeface="Times New Roman" pitchFamily="18" charset="0"/>
              </a:rPr>
              <a:t>Inner membrane</a:t>
            </a:r>
            <a:r>
              <a:rPr lang="en-US" sz="2400" dirty="0" smtClean="0">
                <a:latin typeface="Times New Roman" pitchFamily="18" charset="0"/>
                <a:cs typeface="Times New Roman" pitchFamily="18" charset="0"/>
              </a:rPr>
              <a:t> </a:t>
            </a:r>
          </a:p>
          <a:p>
            <a:pPr lvl="0"/>
            <a:r>
              <a:rPr lang="en-US" sz="2400" dirty="0" smtClean="0">
                <a:latin typeface="Times New Roman" pitchFamily="18" charset="0"/>
                <a:cs typeface="Times New Roman" pitchFamily="18" charset="0"/>
              </a:rPr>
              <a:t>The inner membrane of mitochondria is more complex in structure. </a:t>
            </a:r>
          </a:p>
          <a:p>
            <a:pPr lvl="0"/>
            <a:r>
              <a:rPr lang="en-US" sz="2400" dirty="0" smtClean="0">
                <a:latin typeface="Times New Roman" pitchFamily="18" charset="0"/>
                <a:cs typeface="Times New Roman" pitchFamily="18" charset="0"/>
              </a:rPr>
              <a:t>It is folded into a number of folds many times and is known as the </a:t>
            </a:r>
            <a:r>
              <a:rPr lang="en-US" sz="2400" dirty="0" err="1" smtClean="0">
                <a:latin typeface="Times New Roman" pitchFamily="18" charset="0"/>
                <a:cs typeface="Times New Roman" pitchFamily="18" charset="0"/>
              </a:rPr>
              <a:t>cristae</a:t>
            </a:r>
            <a:r>
              <a:rPr lang="en-US" sz="2400" dirty="0" smtClean="0">
                <a:latin typeface="Times New Roman" pitchFamily="18" charset="0"/>
                <a:cs typeface="Times New Roman" pitchFamily="18" charset="0"/>
              </a:rPr>
              <a:t>. </a:t>
            </a:r>
          </a:p>
          <a:p>
            <a:pPr lvl="0"/>
            <a:r>
              <a:rPr lang="en-US" sz="2400" dirty="0" smtClean="0">
                <a:latin typeface="Times New Roman" pitchFamily="18" charset="0"/>
                <a:cs typeface="Times New Roman" pitchFamily="18" charset="0"/>
              </a:rPr>
              <a:t>This folding help to increase the surface </a:t>
            </a:r>
            <a:r>
              <a:rPr lang="en-US" sz="2400" dirty="0" err="1" smtClean="0">
                <a:latin typeface="Times New Roman" pitchFamily="18" charset="0"/>
                <a:cs typeface="Times New Roman" pitchFamily="18" charset="0"/>
              </a:rPr>
              <a:t>ares</a:t>
            </a:r>
            <a:r>
              <a:rPr lang="en-US" sz="2400" dirty="0" smtClean="0">
                <a:latin typeface="Times New Roman" pitchFamily="18" charset="0"/>
                <a:cs typeface="Times New Roman" pitchFamily="18" charset="0"/>
              </a:rPr>
              <a:t> inside the organelle. </a:t>
            </a:r>
          </a:p>
          <a:p>
            <a:pPr lvl="0"/>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cristae</a:t>
            </a:r>
            <a:r>
              <a:rPr lang="en-US" sz="2400" dirty="0" smtClean="0">
                <a:latin typeface="Times New Roman" pitchFamily="18" charset="0"/>
                <a:cs typeface="Times New Roman" pitchFamily="18" charset="0"/>
              </a:rPr>
              <a:t> and the proteins of the inner membrane aids in the production of ATP molecules. </a:t>
            </a:r>
          </a:p>
          <a:p>
            <a:endParaRPr lang="en-US" sz="2400" dirty="0" smtClean="0"/>
          </a:p>
          <a:p>
            <a:pPr marL="0" indent="0">
              <a:buNone/>
            </a:pPr>
            <a:r>
              <a:rPr lang="en-US" sz="2400" dirty="0" smtClean="0"/>
              <a:t> </a:t>
            </a:r>
            <a:endParaRPr lang="en-US" sz="2400" dirty="0"/>
          </a:p>
        </p:txBody>
      </p:sp>
    </p:spTree>
    <p:extLst>
      <p:ext uri="{BB962C8B-B14F-4D97-AF65-F5344CB8AC3E}">
        <p14:creationId xmlns:p14="http://schemas.microsoft.com/office/powerpoint/2010/main" xmlns="" val="88161764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4" y="431074"/>
            <a:ext cx="11769635" cy="6191796"/>
          </a:xfrm>
        </p:spPr>
        <p:style>
          <a:lnRef idx="1">
            <a:schemeClr val="accent3"/>
          </a:lnRef>
          <a:fillRef idx="2">
            <a:schemeClr val="accent3"/>
          </a:fillRef>
          <a:effectRef idx="1">
            <a:schemeClr val="accent3"/>
          </a:effectRef>
          <a:fontRef idx="minor">
            <a:schemeClr val="dk1"/>
          </a:fontRef>
        </p:style>
        <p:txBody>
          <a:bodyPr>
            <a:normAutofit/>
          </a:bodyPr>
          <a:lstStyle/>
          <a:p>
            <a:pPr lvl="0"/>
            <a:r>
              <a:rPr lang="en-US" sz="2400" dirty="0" smtClean="0">
                <a:latin typeface="Times New Roman" pitchFamily="18" charset="0"/>
                <a:cs typeface="Times New Roman" pitchFamily="18" charset="0"/>
              </a:rPr>
              <a:t>Various chemical reactions takes place in the inner membrane of the mitochondria.</a:t>
            </a:r>
          </a:p>
          <a:p>
            <a:pPr lvl="0"/>
            <a:r>
              <a:rPr lang="en-US" sz="2400" dirty="0" smtClean="0">
                <a:latin typeface="Times New Roman" pitchFamily="18" charset="0"/>
                <a:cs typeface="Times New Roman" pitchFamily="18" charset="0"/>
              </a:rPr>
              <a:t>Unlike the outer membrane, the inner membrane is strictly permeable, it is permeable only to oxygen, ATP and it also helps in regulating transfer of metabolites across the membrane. </a:t>
            </a:r>
          </a:p>
          <a:p>
            <a:r>
              <a:rPr lang="en-US" sz="2400" b="1" dirty="0" err="1" smtClean="0">
                <a:latin typeface="Times New Roman" pitchFamily="18" charset="0"/>
                <a:cs typeface="Times New Roman" pitchFamily="18" charset="0"/>
              </a:rPr>
              <a:t>Intermembrane</a:t>
            </a:r>
            <a:r>
              <a:rPr lang="en-US" sz="2400" b="1" dirty="0" smtClean="0">
                <a:latin typeface="Times New Roman" pitchFamily="18" charset="0"/>
                <a:cs typeface="Times New Roman" pitchFamily="18" charset="0"/>
              </a:rPr>
              <a:t> space</a:t>
            </a:r>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It</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the space between the outer and inner membrane of the mitochondria, it has the same composition as that of the cell's cytoplasm. </a:t>
            </a:r>
          </a:p>
          <a:p>
            <a:pPr lvl="0"/>
            <a:r>
              <a:rPr lang="en-US" sz="2400" dirty="0" smtClean="0">
                <a:latin typeface="Times New Roman" pitchFamily="18" charset="0"/>
                <a:cs typeface="Times New Roman" pitchFamily="18" charset="0"/>
              </a:rPr>
              <a:t>There is a difference in the protein content in the </a:t>
            </a:r>
            <a:r>
              <a:rPr lang="en-US" sz="2400" dirty="0" err="1" smtClean="0">
                <a:latin typeface="Times New Roman" pitchFamily="18" charset="0"/>
                <a:cs typeface="Times New Roman" pitchFamily="18" charset="0"/>
              </a:rPr>
              <a:t>intermembrane</a:t>
            </a:r>
            <a:r>
              <a:rPr lang="en-US" sz="2400" dirty="0" smtClean="0">
                <a:latin typeface="Times New Roman" pitchFamily="18" charset="0"/>
                <a:cs typeface="Times New Roman" pitchFamily="18" charset="0"/>
              </a:rPr>
              <a:t> space. </a:t>
            </a:r>
          </a:p>
          <a:p>
            <a:r>
              <a:rPr lang="en-US" sz="2400" b="1" dirty="0" smtClean="0">
                <a:latin typeface="Times New Roman" pitchFamily="18" charset="0"/>
                <a:cs typeface="Times New Roman" pitchFamily="18" charset="0"/>
              </a:rPr>
              <a:t>Matrix </a:t>
            </a:r>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The matrix of the mitochondria is a complex mixture of proteins and enzymes. These enzymes are important for the synthesis of ATP molecules, mitochondrial </a:t>
            </a:r>
            <a:r>
              <a:rPr lang="en-US" sz="2400" dirty="0" err="1" smtClean="0">
                <a:latin typeface="Times New Roman" pitchFamily="18" charset="0"/>
                <a:cs typeface="Times New Roman" pitchFamily="18" charset="0"/>
              </a:rPr>
              <a:t>ribosomes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tRNAs</a:t>
            </a:r>
            <a:r>
              <a:rPr lang="en-US" sz="2400" dirty="0" smtClean="0">
                <a:latin typeface="Times New Roman" pitchFamily="18" charset="0"/>
                <a:cs typeface="Times New Roman" pitchFamily="18" charset="0"/>
              </a:rPr>
              <a:t> and mitochondrial DNA</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buNone/>
            </a:pPr>
            <a:endParaRPr lang="en-US" sz="2400" dirty="0" smtClean="0"/>
          </a:p>
          <a:p>
            <a:pPr>
              <a:buNone/>
            </a:pPr>
            <a:endParaRPr lang="en-US" sz="2400" dirty="0" smtClean="0"/>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tructure Of Mitochondria1"/>
          <p:cNvPicPr>
            <a:picLocks noGrp="1"/>
          </p:cNvPicPr>
          <p:nvPr>
            <p:ph idx="1"/>
          </p:nvPr>
        </p:nvPicPr>
        <p:blipFill>
          <a:blip r:embed="rId2"/>
          <a:srcRect/>
          <a:stretch>
            <a:fillRect/>
          </a:stretch>
        </p:blipFill>
        <p:spPr bwMode="auto">
          <a:xfrm>
            <a:off x="1476103" y="1149532"/>
            <a:ext cx="8869680" cy="4767941"/>
          </a:xfrm>
          <a:prstGeom prst="rect">
            <a:avLst/>
          </a:prstGeom>
          <a:noFill/>
          <a:ln w="9525">
            <a:noFill/>
            <a:miter lim="800000"/>
            <a:headEnd/>
            <a:tailEnd/>
          </a:ln>
        </p:spPr>
      </p:pic>
    </p:spTree>
    <p:extLst>
      <p:ext uri="{BB962C8B-B14F-4D97-AF65-F5344CB8AC3E}">
        <p14:creationId xmlns:p14="http://schemas.microsoft.com/office/powerpoint/2010/main" xmlns="" val="165296441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235131"/>
            <a:ext cx="11599817" cy="6453051"/>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buNone/>
            </a:pPr>
            <a:r>
              <a:rPr lang="en-US" sz="2400" b="1" dirty="0" smtClean="0">
                <a:latin typeface="Times New Roman" pitchFamily="18" charset="0"/>
                <a:cs typeface="Times New Roman" pitchFamily="18" charset="0"/>
              </a:rPr>
              <a:t>Functions </a:t>
            </a:r>
            <a:r>
              <a:rPr lang="en-US" sz="2400" b="1" dirty="0" smtClean="0">
                <a:latin typeface="Times New Roman" pitchFamily="18" charset="0"/>
                <a:cs typeface="Times New Roman" pitchFamily="18" charset="0"/>
              </a:rPr>
              <a:t>of mitochondria</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Functions of mitochondria depends on the cell type in which they are present.</a:t>
            </a:r>
          </a:p>
          <a:p>
            <a:pPr lvl="0"/>
            <a:r>
              <a:rPr lang="en-US" sz="2400" dirty="0" smtClean="0">
                <a:latin typeface="Times New Roman" pitchFamily="18" charset="0"/>
                <a:cs typeface="Times New Roman" pitchFamily="18" charset="0"/>
              </a:rPr>
              <a:t>The most important function of the mitochondria is to produce energy. The simpler molecules of nutrition are sent to the mitochondria to be processed and to produce charged molecules. These charged molecules combine with oxygen and produce ATP molecules. This process is known as oxidative </a:t>
            </a:r>
            <a:r>
              <a:rPr lang="en-US" sz="2400" dirty="0" err="1" smtClean="0">
                <a:latin typeface="Times New Roman" pitchFamily="18" charset="0"/>
                <a:cs typeface="Times New Roman" pitchFamily="18" charset="0"/>
              </a:rPr>
              <a:t>phosphorylation</a:t>
            </a:r>
            <a:r>
              <a:rPr lang="en-US" sz="2400" dirty="0" smtClean="0">
                <a:latin typeface="Times New Roman" pitchFamily="18" charset="0"/>
                <a:cs typeface="Times New Roman" pitchFamily="18" charset="0"/>
              </a:rPr>
              <a:t>. </a:t>
            </a:r>
          </a:p>
          <a:p>
            <a:pPr lvl="0"/>
            <a:r>
              <a:rPr lang="en-US" sz="2400" dirty="0" smtClean="0">
                <a:latin typeface="Times New Roman" pitchFamily="18" charset="0"/>
                <a:cs typeface="Times New Roman" pitchFamily="18" charset="0"/>
              </a:rPr>
              <a:t>Mitochondria help the cells to maintain proper concentration of calcium ions within the compartments of the cell. </a:t>
            </a:r>
          </a:p>
          <a:p>
            <a:pPr lvl="0"/>
            <a:r>
              <a:rPr lang="en-US" sz="2400" dirty="0" smtClean="0">
                <a:latin typeface="Times New Roman" pitchFamily="18" charset="0"/>
                <a:cs typeface="Times New Roman" pitchFamily="18" charset="0"/>
              </a:rPr>
              <a:t>Regulation of cellular metabolism.</a:t>
            </a:r>
          </a:p>
          <a:p>
            <a:pPr lvl="0"/>
            <a:r>
              <a:rPr lang="en-US" sz="2400" dirty="0" smtClean="0">
                <a:latin typeface="Times New Roman" pitchFamily="18" charset="0"/>
                <a:cs typeface="Times New Roman" pitchFamily="18" charset="0"/>
              </a:rPr>
              <a:t>The mitochondria also help in building certain parts of blood and hormones like testosterone and estrogen. </a:t>
            </a:r>
          </a:p>
          <a:p>
            <a:pPr lvl="0"/>
            <a:r>
              <a:rPr lang="en-US" sz="2400" dirty="0" smtClean="0">
                <a:latin typeface="Times New Roman" pitchFamily="18" charset="0"/>
                <a:cs typeface="Times New Roman" pitchFamily="18" charset="0"/>
              </a:rPr>
              <a:t>The liver cells mitochondria have enzymes that detoxify ammonia. </a:t>
            </a:r>
          </a:p>
          <a:p>
            <a:pPr lvl="0"/>
            <a:r>
              <a:rPr lang="en-US" sz="2400" dirty="0" smtClean="0">
                <a:latin typeface="Times New Roman" pitchFamily="18" charset="0"/>
                <a:cs typeface="Times New Roman" pitchFamily="18" charset="0"/>
              </a:rPr>
              <a:t>The mitochondria also play important role in the process of apoptosis or programmed cell death. Abnormal death of cells due to the dysfunction of mitochondria can affect the function of organ. </a:t>
            </a:r>
          </a:p>
          <a:p>
            <a:pPr>
              <a:buNone/>
            </a:pPr>
            <a:r>
              <a:rPr lang="en-US" b="1" dirty="0" smtClean="0"/>
              <a:t> </a:t>
            </a:r>
            <a:endParaRPr lang="en-US" dirty="0" smtClean="0"/>
          </a:p>
          <a:p>
            <a:endParaRPr lang="en-US" dirty="0"/>
          </a:p>
        </p:txBody>
      </p:sp>
    </p:spTree>
    <p:extLst>
      <p:ext uri="{BB962C8B-B14F-4D97-AF65-F5344CB8AC3E}">
        <p14:creationId xmlns:p14="http://schemas.microsoft.com/office/powerpoint/2010/main" xmlns="" val="414256810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725</TotalTime>
  <Words>895</Words>
  <Application>Microsoft Office PowerPoint</Application>
  <PresentationFormat>Custom</PresentationFormat>
  <Paragraphs>97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Ion</vt:lpstr>
      <vt:lpstr>Slide 1</vt:lpstr>
      <vt:lpstr>Cytoplasm </vt:lpstr>
      <vt:lpstr>Slide 3</vt:lpstr>
      <vt:lpstr>Slide 4</vt:lpstr>
      <vt:lpstr>Mitochondria </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User</cp:lastModifiedBy>
  <cp:revision>62</cp:revision>
  <dcterms:created xsi:type="dcterms:W3CDTF">2020-04-23T06:14:18Z</dcterms:created>
  <dcterms:modified xsi:type="dcterms:W3CDTF">2020-08-07T04:05:26Z</dcterms:modified>
</cp:coreProperties>
</file>