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9" r:id="rId4"/>
    <p:sldId id="260"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3F4AAF-78E0-4752-8C2B-BF1006582847}"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6427D-D4BD-454A-B603-9F541AE32D14}" type="slidenum">
              <a:rPr lang="en-US" smtClean="0"/>
              <a:t>‹#›</a:t>
            </a:fld>
            <a:endParaRPr lang="en-US"/>
          </a:p>
        </p:txBody>
      </p:sp>
    </p:spTree>
    <p:extLst>
      <p:ext uri="{BB962C8B-B14F-4D97-AF65-F5344CB8AC3E}">
        <p14:creationId xmlns:p14="http://schemas.microsoft.com/office/powerpoint/2010/main" val="3852722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F4AAF-78E0-4752-8C2B-BF1006582847}"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6427D-D4BD-454A-B603-9F541AE32D14}" type="slidenum">
              <a:rPr lang="en-US" smtClean="0"/>
              <a:t>‹#›</a:t>
            </a:fld>
            <a:endParaRPr lang="en-US"/>
          </a:p>
        </p:txBody>
      </p:sp>
    </p:spTree>
    <p:extLst>
      <p:ext uri="{BB962C8B-B14F-4D97-AF65-F5344CB8AC3E}">
        <p14:creationId xmlns:p14="http://schemas.microsoft.com/office/powerpoint/2010/main" val="139954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F4AAF-78E0-4752-8C2B-BF1006582847}"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6427D-D4BD-454A-B603-9F541AE32D14}" type="slidenum">
              <a:rPr lang="en-US" smtClean="0"/>
              <a:t>‹#›</a:t>
            </a:fld>
            <a:endParaRPr lang="en-US"/>
          </a:p>
        </p:txBody>
      </p:sp>
    </p:spTree>
    <p:extLst>
      <p:ext uri="{BB962C8B-B14F-4D97-AF65-F5344CB8AC3E}">
        <p14:creationId xmlns:p14="http://schemas.microsoft.com/office/powerpoint/2010/main" val="3795281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solidFill>
              </a:rPr>
              <a:pPr/>
              <a:t>5/12/2020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76125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solidFill>
              </a:rPr>
              <a:pPr/>
              <a:t>5/12/2020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21646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tx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solidFill>
              </a:rPr>
              <a:pPr/>
              <a:t>5/12/2020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57944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solidFill>
              </a:rPr>
              <a:pPr/>
              <a:t>5/12/2020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28486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solidFill>
              </a:rPr>
              <a:pPr/>
              <a:t>5/12/2020</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90402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solidFill>
              </a:rPr>
              <a:pPr/>
              <a:t>5/12/2020</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43560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solidFill>
                  <a:prstClr val="white"/>
                </a:solidFill>
              </a:rPr>
              <a:pPr/>
              <a:t>5/12/2020</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40759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solidFill>
              </a:rPr>
              <a:pPr/>
              <a:t>5/12/2020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11994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F4AAF-78E0-4752-8C2B-BF1006582847}"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6427D-D4BD-454A-B603-9F541AE32D14}" type="slidenum">
              <a:rPr lang="en-US" smtClean="0"/>
              <a:t>‹#›</a:t>
            </a:fld>
            <a:endParaRPr lang="en-US"/>
          </a:p>
        </p:txBody>
      </p:sp>
    </p:spTree>
    <p:extLst>
      <p:ext uri="{BB962C8B-B14F-4D97-AF65-F5344CB8AC3E}">
        <p14:creationId xmlns:p14="http://schemas.microsoft.com/office/powerpoint/2010/main" val="620215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solidFill>
              </a:rPr>
              <a:pPr/>
              <a:t>5/12/2020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47355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solidFill>
              </a:rPr>
              <a:pPr/>
              <a:t>5/12/2020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04834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solidFill>
              </a:rPr>
              <a:pPr/>
              <a:t>5/12/2020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00102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solidFill>
              </a:rPr>
              <a:pPr/>
              <a:t>5/12/2020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solidFill>
              </a:rPr>
              <a:pPr/>
              <a:t>‹#›</a:t>
            </a:fld>
            <a:endParaRPr lang="en-US" dirty="0">
              <a:solidFill>
                <a:prstClr val="white"/>
              </a:solidFill>
            </a:endParaRP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3252111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solidFill>
              </a:rPr>
              <a:pPr/>
              <a:t>5/12/2020</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19147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solidFill>
              </a:rPr>
              <a:pPr/>
              <a:t>5/12/2020</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12456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solidFill>
              </a:rPr>
              <a:pPr/>
              <a:t>5/12/2020</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43628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solidFill>
              </a:rPr>
              <a:pPr/>
              <a:t>5/12/2020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86644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solidFill>
              </a:rPr>
              <a:pPr/>
              <a:t>5/12/2020</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1772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3F4AAF-78E0-4752-8C2B-BF1006582847}"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6427D-D4BD-454A-B603-9F541AE32D14}" type="slidenum">
              <a:rPr lang="en-US" smtClean="0"/>
              <a:t>‹#›</a:t>
            </a:fld>
            <a:endParaRPr lang="en-US"/>
          </a:p>
        </p:txBody>
      </p:sp>
    </p:spTree>
    <p:extLst>
      <p:ext uri="{BB962C8B-B14F-4D97-AF65-F5344CB8AC3E}">
        <p14:creationId xmlns:p14="http://schemas.microsoft.com/office/powerpoint/2010/main" val="92892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3F4AAF-78E0-4752-8C2B-BF1006582847}"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6427D-D4BD-454A-B603-9F541AE32D14}" type="slidenum">
              <a:rPr lang="en-US" smtClean="0"/>
              <a:t>‹#›</a:t>
            </a:fld>
            <a:endParaRPr lang="en-US"/>
          </a:p>
        </p:txBody>
      </p:sp>
    </p:spTree>
    <p:extLst>
      <p:ext uri="{BB962C8B-B14F-4D97-AF65-F5344CB8AC3E}">
        <p14:creationId xmlns:p14="http://schemas.microsoft.com/office/powerpoint/2010/main" val="2718311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3F4AAF-78E0-4752-8C2B-BF1006582847}" type="datetimeFigureOut">
              <a:rPr lang="en-US" smtClean="0"/>
              <a:t>5/12/2020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E6427D-D4BD-454A-B603-9F541AE32D14}" type="slidenum">
              <a:rPr lang="en-US" smtClean="0"/>
              <a:t>‹#›</a:t>
            </a:fld>
            <a:endParaRPr lang="en-US"/>
          </a:p>
        </p:txBody>
      </p:sp>
    </p:spTree>
    <p:extLst>
      <p:ext uri="{BB962C8B-B14F-4D97-AF65-F5344CB8AC3E}">
        <p14:creationId xmlns:p14="http://schemas.microsoft.com/office/powerpoint/2010/main" val="919230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3F4AAF-78E0-4752-8C2B-BF1006582847}"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E6427D-D4BD-454A-B603-9F541AE32D14}" type="slidenum">
              <a:rPr lang="en-US" smtClean="0"/>
              <a:t>‹#›</a:t>
            </a:fld>
            <a:endParaRPr lang="en-US"/>
          </a:p>
        </p:txBody>
      </p:sp>
    </p:spTree>
    <p:extLst>
      <p:ext uri="{BB962C8B-B14F-4D97-AF65-F5344CB8AC3E}">
        <p14:creationId xmlns:p14="http://schemas.microsoft.com/office/powerpoint/2010/main" val="1974847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F4AAF-78E0-4752-8C2B-BF1006582847}" type="datetimeFigureOut">
              <a:rPr lang="en-US" smtClean="0"/>
              <a:t>5/12/2020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E6427D-D4BD-454A-B603-9F541AE32D14}" type="slidenum">
              <a:rPr lang="en-US" smtClean="0"/>
              <a:t>‹#›</a:t>
            </a:fld>
            <a:endParaRPr lang="en-US"/>
          </a:p>
        </p:txBody>
      </p:sp>
    </p:spTree>
    <p:extLst>
      <p:ext uri="{BB962C8B-B14F-4D97-AF65-F5344CB8AC3E}">
        <p14:creationId xmlns:p14="http://schemas.microsoft.com/office/powerpoint/2010/main" val="304453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3F4AAF-78E0-4752-8C2B-BF1006582847}"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6427D-D4BD-454A-B603-9F541AE32D14}" type="slidenum">
              <a:rPr lang="en-US" smtClean="0"/>
              <a:t>‹#›</a:t>
            </a:fld>
            <a:endParaRPr lang="en-US"/>
          </a:p>
        </p:txBody>
      </p:sp>
    </p:spTree>
    <p:extLst>
      <p:ext uri="{BB962C8B-B14F-4D97-AF65-F5344CB8AC3E}">
        <p14:creationId xmlns:p14="http://schemas.microsoft.com/office/powerpoint/2010/main" val="2743517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3F4AAF-78E0-4752-8C2B-BF1006582847}"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6427D-D4BD-454A-B603-9F541AE32D14}" type="slidenum">
              <a:rPr lang="en-US" smtClean="0"/>
              <a:t>‹#›</a:t>
            </a:fld>
            <a:endParaRPr lang="en-US"/>
          </a:p>
        </p:txBody>
      </p:sp>
    </p:spTree>
    <p:extLst>
      <p:ext uri="{BB962C8B-B14F-4D97-AF65-F5344CB8AC3E}">
        <p14:creationId xmlns:p14="http://schemas.microsoft.com/office/powerpoint/2010/main" val="1304993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F4AAF-78E0-4752-8C2B-BF1006582847}" type="datetimeFigureOut">
              <a:rPr lang="en-US" smtClean="0"/>
              <a:t>5/12/2020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6427D-D4BD-454A-B603-9F541AE32D14}" type="slidenum">
              <a:rPr lang="en-US" smtClean="0"/>
              <a:t>‹#›</a:t>
            </a:fld>
            <a:endParaRPr lang="en-US"/>
          </a:p>
        </p:txBody>
      </p:sp>
    </p:spTree>
    <p:extLst>
      <p:ext uri="{BB962C8B-B14F-4D97-AF65-F5344CB8AC3E}">
        <p14:creationId xmlns:p14="http://schemas.microsoft.com/office/powerpoint/2010/main" val="1445125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4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defTabSz="457200"/>
            <a:fld id="{48A87A34-81AB-432B-8DAE-1953F412C126}" type="datetimeFigureOut">
              <a:rPr lang="en-US" dirty="0">
                <a:solidFill>
                  <a:prstClr val="white"/>
                </a:solidFill>
              </a:rPr>
              <a:pPr defTabSz="457200"/>
              <a:t>5/12/2020</a:t>
            </a:fld>
            <a:endParaRPr lang="en-US" dirty="0">
              <a:solidFill>
                <a:prstClr val="white"/>
              </a:solidFill>
            </a:endParaRP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defTabSz="457200"/>
            <a:endParaRPr lang="en-US" dirty="0">
              <a:solidFill>
                <a:prstClr val="white"/>
              </a:solidFill>
            </a:endParaRP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defTabSz="457200"/>
            <a:fld id="{6D22F896-40B5-4ADD-8801-0D06FADFA095}" type="slidenum">
              <a:rPr lang="en-US" dirty="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341841482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89915" y="1068649"/>
            <a:ext cx="7263685" cy="1569660"/>
          </a:xfrm>
          <a:prstGeom prst="rect">
            <a:avLst/>
          </a:prstGeom>
        </p:spPr>
        <p:txBody>
          <a:bodyPr wrap="square">
            <a:spAutoFit/>
          </a:bodyPr>
          <a:lstStyle/>
          <a:p>
            <a:pPr algn="ctr"/>
            <a:r>
              <a:rPr lang="en-US" sz="2400" b="1" dirty="0">
                <a:solidFill>
                  <a:srgbClr val="C00000"/>
                </a:solidFill>
                <a:latin typeface="Times New Roman" panose="02020603050405020304" pitchFamily="18" charset="0"/>
                <a:cs typeface="Times New Roman" pitchFamily="18" charset="0"/>
              </a:rPr>
              <a:t>Unit 2</a:t>
            </a:r>
            <a:r>
              <a:rPr lang="en-US" sz="2400" b="1" dirty="0" smtClean="0">
                <a:solidFill>
                  <a:srgbClr val="C00000"/>
                </a:solidFill>
                <a:latin typeface="Times New Roman" panose="02020603050405020304" pitchFamily="18" charset="0"/>
                <a:cs typeface="Times New Roman" pitchFamily="18" charset="0"/>
              </a:rPr>
              <a:t>:Chemistry </a:t>
            </a:r>
            <a:r>
              <a:rPr lang="en-US" sz="2400" b="1" dirty="0">
                <a:solidFill>
                  <a:srgbClr val="C00000"/>
                </a:solidFill>
                <a:latin typeface="Times New Roman" panose="02020603050405020304" pitchFamily="18" charset="0"/>
                <a:cs typeface="Times New Roman" panose="02020603050405020304" pitchFamily="18" charset="0"/>
              </a:rPr>
              <a:t>of Carbonyl Compounds</a:t>
            </a:r>
          </a:p>
          <a:p>
            <a:pPr algn="ctr"/>
            <a:r>
              <a:rPr lang="en-US" sz="2400" b="1" dirty="0" smtClean="0">
                <a:solidFill>
                  <a:srgbClr val="C00000"/>
                </a:solidFill>
                <a:latin typeface="Times New Roman" panose="02020603050405020304" pitchFamily="18" charset="0"/>
                <a:cs typeface="Times New Roman" pitchFamily="18" charset="0"/>
              </a:rPr>
              <a:t>Topic</a:t>
            </a:r>
            <a:r>
              <a:rPr lang="en-US" sz="2400" b="1" dirty="0">
                <a:solidFill>
                  <a:srgbClr val="C00000"/>
                </a:solidFill>
                <a:latin typeface="Times New Roman" panose="02020603050405020304" pitchFamily="18" charset="0"/>
                <a:cs typeface="Times New Roman" pitchFamily="18" charset="0"/>
              </a:rPr>
              <a:t>: </a:t>
            </a:r>
            <a:r>
              <a:rPr lang="en-US" sz="2400" b="1" dirty="0" smtClean="0">
                <a:solidFill>
                  <a:srgbClr val="C00000"/>
                </a:solidFill>
                <a:latin typeface="Times New Roman" panose="02020603050405020304" pitchFamily="18" charset="0"/>
                <a:cs typeface="Times New Roman" pitchFamily="18" charset="0"/>
              </a:rPr>
              <a:t>Alcohol</a:t>
            </a:r>
          </a:p>
          <a:p>
            <a:pPr algn="ctr"/>
            <a:r>
              <a:rPr lang="en-US" sz="2400" b="1" dirty="0">
                <a:solidFill>
                  <a:schemeClr val="tx2">
                    <a:lumMod val="75000"/>
                  </a:schemeClr>
                </a:solidFill>
                <a:latin typeface="Times New Roman" panose="02020603050405020304" pitchFamily="18" charset="0"/>
                <a:cs typeface="Times New Roman" pitchFamily="18" charset="0"/>
              </a:rPr>
              <a:t>(Lecture 2</a:t>
            </a:r>
            <a:r>
              <a:rPr lang="en-US" sz="2400" b="1" dirty="0" smtClean="0">
                <a:solidFill>
                  <a:schemeClr val="tx2">
                    <a:lumMod val="75000"/>
                  </a:schemeClr>
                </a:solidFill>
                <a:latin typeface="Times New Roman" panose="02020603050405020304" pitchFamily="18" charset="0"/>
                <a:cs typeface="Times New Roman" pitchFamily="18" charset="0"/>
              </a:rPr>
              <a:t>)</a:t>
            </a:r>
            <a:endParaRPr lang="en-GB" sz="2400" b="1" dirty="0">
              <a:solidFill>
                <a:schemeClr val="tx2">
                  <a:lumMod val="75000"/>
                </a:schemeClr>
              </a:solidFill>
              <a:latin typeface="Times New Roman" panose="02020603050405020304" pitchFamily="18" charset="0"/>
              <a:cs typeface="Times New Roman" pitchFamily="18" charset="0"/>
            </a:endParaRPr>
          </a:p>
          <a:p>
            <a:pPr algn="ctr"/>
            <a:endParaRPr lang="en-GB" sz="2400" b="1" dirty="0">
              <a:solidFill>
                <a:srgbClr val="C00000"/>
              </a:solidFill>
              <a:latin typeface="Times New Roman" panose="02020603050405020304" pitchFamily="18" charset="0"/>
              <a:cs typeface="Times New Roman" pitchFamily="18" charset="0"/>
            </a:endParaRPr>
          </a:p>
        </p:txBody>
      </p:sp>
      <p:sp>
        <p:nvSpPr>
          <p:cNvPr id="4" name="Rectangle 3"/>
          <p:cNvSpPr/>
          <p:nvPr/>
        </p:nvSpPr>
        <p:spPr>
          <a:xfrm>
            <a:off x="2824765" y="2725149"/>
            <a:ext cx="6168979" cy="1323439"/>
          </a:xfrm>
          <a:prstGeom prst="rect">
            <a:avLst/>
          </a:prstGeom>
        </p:spPr>
        <p:txBody>
          <a:bodyPr wrap="square">
            <a:spAutoFit/>
          </a:bodyPr>
          <a:lstStyle/>
          <a:p>
            <a:pPr algn="ctr"/>
            <a:r>
              <a:rPr lang="en-US" sz="2000" b="1" dirty="0" err="1">
                <a:solidFill>
                  <a:schemeClr val="accent6">
                    <a:lumMod val="50000"/>
                  </a:schemeClr>
                </a:solidFill>
                <a:latin typeface="Times New Roman" panose="02020603050405020304" pitchFamily="18" charset="0"/>
                <a:cs typeface="Times New Roman" pitchFamily="18" charset="0"/>
              </a:rPr>
              <a:t>B.Ed</a:t>
            </a:r>
            <a:r>
              <a:rPr lang="en-US" sz="2000" b="1" dirty="0">
                <a:solidFill>
                  <a:schemeClr val="accent6">
                    <a:lumMod val="50000"/>
                  </a:schemeClr>
                </a:solidFill>
                <a:latin typeface="Times New Roman" panose="02020603050405020304" pitchFamily="18" charset="0"/>
                <a:cs typeface="Times New Roman" pitchFamily="18" charset="0"/>
              </a:rPr>
              <a:t> (</a:t>
            </a:r>
            <a:r>
              <a:rPr lang="en-US" sz="2000" b="1" dirty="0" err="1">
                <a:solidFill>
                  <a:schemeClr val="accent6">
                    <a:lumMod val="50000"/>
                  </a:schemeClr>
                </a:solidFill>
                <a:latin typeface="Times New Roman" panose="02020603050405020304" pitchFamily="18" charset="0"/>
                <a:cs typeface="Times New Roman" pitchFamily="18" charset="0"/>
              </a:rPr>
              <a:t>Hons</a:t>
            </a:r>
            <a:r>
              <a:rPr lang="en-US" sz="2000" b="1" dirty="0">
                <a:solidFill>
                  <a:schemeClr val="accent6">
                    <a:lumMod val="50000"/>
                  </a:schemeClr>
                </a:solidFill>
                <a:latin typeface="Times New Roman" panose="02020603050405020304" pitchFamily="18" charset="0"/>
                <a:cs typeface="Times New Roman" pitchFamily="18" charset="0"/>
              </a:rPr>
              <a:t>) Secondary </a:t>
            </a:r>
            <a:endParaRPr lang="en-GB" sz="2000" b="1" dirty="0">
              <a:solidFill>
                <a:schemeClr val="accent6">
                  <a:lumMod val="50000"/>
                </a:schemeClr>
              </a:solidFill>
              <a:latin typeface="Times New Roman" panose="02020603050405020304" pitchFamily="18" charset="0"/>
              <a:cs typeface="Times New Roman" pitchFamily="18" charset="0"/>
            </a:endParaRPr>
          </a:p>
          <a:p>
            <a:pPr algn="ctr"/>
            <a:r>
              <a:rPr lang="en-US" sz="2000" b="1" dirty="0">
                <a:solidFill>
                  <a:schemeClr val="accent6">
                    <a:lumMod val="50000"/>
                  </a:schemeClr>
                </a:solidFill>
                <a:latin typeface="Times New Roman" panose="02020603050405020304" pitchFamily="18" charset="0"/>
                <a:cs typeface="Times New Roman" pitchFamily="18" charset="0"/>
              </a:rPr>
              <a:t>Semester </a:t>
            </a:r>
            <a:r>
              <a:rPr lang="en-US" sz="2000" b="1" dirty="0" smtClean="0">
                <a:solidFill>
                  <a:schemeClr val="accent6">
                    <a:lumMod val="50000"/>
                  </a:schemeClr>
                </a:solidFill>
                <a:latin typeface="Times New Roman" panose="02020603050405020304" pitchFamily="18" charset="0"/>
                <a:cs typeface="Times New Roman" pitchFamily="18" charset="0"/>
              </a:rPr>
              <a:t>IV                                  </a:t>
            </a:r>
            <a:endParaRPr lang="en-US" sz="2000" b="1" dirty="0">
              <a:solidFill>
                <a:schemeClr val="accent6">
                  <a:lumMod val="50000"/>
                </a:schemeClr>
              </a:solidFill>
              <a:latin typeface="Times New Roman" panose="02020603050405020304" pitchFamily="18" charset="0"/>
              <a:cs typeface="Times New Roman" pitchFamily="18" charset="0"/>
            </a:endParaRPr>
          </a:p>
          <a:p>
            <a:pPr algn="ctr"/>
            <a:r>
              <a:rPr lang="en-US" sz="2000" b="1" dirty="0">
                <a:solidFill>
                  <a:schemeClr val="accent6">
                    <a:lumMod val="50000"/>
                  </a:schemeClr>
                </a:solidFill>
                <a:latin typeface="Times New Roman" panose="02020603050405020304" pitchFamily="18" charset="0"/>
                <a:cs typeface="Times New Roman" pitchFamily="18" charset="0"/>
              </a:rPr>
              <a:t>   Course Title: </a:t>
            </a:r>
            <a:r>
              <a:rPr lang="en-US" sz="2000" b="1" dirty="0" err="1" smtClean="0">
                <a:solidFill>
                  <a:schemeClr val="accent6">
                    <a:lumMod val="50000"/>
                  </a:schemeClr>
                </a:solidFill>
                <a:latin typeface="Times New Roman" panose="02020603050405020304" pitchFamily="18" charset="0"/>
                <a:cs typeface="Times New Roman" pitchFamily="18" charset="0"/>
              </a:rPr>
              <a:t>Inor</a:t>
            </a:r>
            <a:r>
              <a:rPr lang="en-US" sz="2000" b="1" dirty="0" smtClean="0">
                <a:solidFill>
                  <a:schemeClr val="accent6">
                    <a:lumMod val="50000"/>
                  </a:schemeClr>
                </a:solidFill>
                <a:latin typeface="Times New Roman" panose="02020603050405020304" pitchFamily="18" charset="0"/>
                <a:cs typeface="Times New Roman" pitchFamily="18" charset="0"/>
              </a:rPr>
              <a:t>-Organic Chemistry</a:t>
            </a:r>
          </a:p>
          <a:p>
            <a:pPr algn="ctr"/>
            <a:r>
              <a:rPr lang="en-US" sz="2000" b="1" dirty="0" smtClean="0">
                <a:solidFill>
                  <a:schemeClr val="accent6">
                    <a:lumMod val="50000"/>
                  </a:schemeClr>
                </a:solidFill>
                <a:latin typeface="Times New Roman" panose="02020603050405020304" pitchFamily="18" charset="0"/>
                <a:cs typeface="Times New Roman" pitchFamily="18" charset="0"/>
              </a:rPr>
              <a:t>Subject: Chemistry</a:t>
            </a:r>
            <a:endParaRPr lang="en-US" sz="2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2489915" y="4560822"/>
            <a:ext cx="7543798" cy="1200329"/>
          </a:xfrm>
          <a:prstGeom prst="rect">
            <a:avLst/>
          </a:prstGeom>
        </p:spPr>
        <p:txBody>
          <a:bodyPr wrap="square">
            <a:spAutoFit/>
          </a:bodyPr>
          <a:lstStyle/>
          <a:p>
            <a:pPr algn="ctr"/>
            <a:r>
              <a:rPr lang="en-US" sz="2400" b="1" dirty="0">
                <a:solidFill>
                  <a:srgbClr val="C00000"/>
                </a:solidFill>
                <a:latin typeface="Times New Roman" panose="02020603050405020304" pitchFamily="18" charset="0"/>
                <a:cs typeface="Times New Roman" pitchFamily="18" charset="0"/>
              </a:rPr>
              <a:t>Presented By: Dr. </a:t>
            </a:r>
            <a:r>
              <a:rPr lang="en-US" sz="2400" b="1" dirty="0" err="1">
                <a:solidFill>
                  <a:srgbClr val="C00000"/>
                </a:solidFill>
                <a:latin typeface="Times New Roman" panose="02020603050405020304" pitchFamily="18" charset="0"/>
                <a:cs typeface="Times New Roman" pitchFamily="18" charset="0"/>
              </a:rPr>
              <a:t>Faiza</a:t>
            </a:r>
            <a:r>
              <a:rPr lang="en-US" sz="2400" b="1" dirty="0">
                <a:solidFill>
                  <a:srgbClr val="C00000"/>
                </a:solidFill>
                <a:latin typeface="Times New Roman" panose="02020603050405020304" pitchFamily="18" charset="0"/>
                <a:cs typeface="Times New Roman" pitchFamily="18" charset="0"/>
              </a:rPr>
              <a:t> </a:t>
            </a:r>
            <a:r>
              <a:rPr lang="en-US" sz="2400" b="1" dirty="0" err="1">
                <a:solidFill>
                  <a:srgbClr val="C00000"/>
                </a:solidFill>
                <a:latin typeface="Times New Roman" panose="02020603050405020304" pitchFamily="18" charset="0"/>
                <a:cs typeface="Times New Roman" pitchFamily="18" charset="0"/>
              </a:rPr>
              <a:t>Arshed</a:t>
            </a:r>
            <a:endParaRPr lang="en-US" sz="2400" b="1" dirty="0">
              <a:solidFill>
                <a:srgbClr val="C00000"/>
              </a:solidFill>
              <a:latin typeface="Times New Roman" panose="02020603050405020304" pitchFamily="18" charset="0"/>
              <a:cs typeface="Times New Roman" pitchFamily="18" charset="0"/>
            </a:endParaRPr>
          </a:p>
          <a:p>
            <a:pPr algn="ctr"/>
            <a:r>
              <a:rPr lang="en-US" sz="2400" b="1" dirty="0">
                <a:solidFill>
                  <a:schemeClr val="accent6">
                    <a:lumMod val="50000"/>
                  </a:schemeClr>
                </a:solidFill>
                <a:latin typeface="Times New Roman" panose="02020603050405020304" pitchFamily="18" charset="0"/>
                <a:cs typeface="Times New Roman" pitchFamily="18" charset="0"/>
              </a:rPr>
              <a:t>Department of Education(Planning and Development     Lahore College for Women University, Lahore </a:t>
            </a:r>
          </a:p>
        </p:txBody>
      </p:sp>
    </p:spTree>
    <p:extLst>
      <p:ext uri="{BB962C8B-B14F-4D97-AF65-F5344CB8AC3E}">
        <p14:creationId xmlns:p14="http://schemas.microsoft.com/office/powerpoint/2010/main" val="3529476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006C57-638E-43D4-8C6D-30FBEDE27ECF}"/>
              </a:ext>
            </a:extLst>
          </p:cNvPr>
          <p:cNvSpPr txBox="1">
            <a:spLocks/>
          </p:cNvSpPr>
          <p:nvPr/>
        </p:nvSpPr>
        <p:spPr>
          <a:xfrm>
            <a:off x="535117" y="225637"/>
            <a:ext cx="4397491" cy="907636"/>
          </a:xfrm>
          <a:prstGeom prst="rect">
            <a:avLst/>
          </a:prstGeom>
          <a:solidFill>
            <a:schemeClr val="tx2">
              <a:lumMod val="75000"/>
            </a:schemeClr>
          </a:solidFill>
          <a:ln>
            <a:noFill/>
          </a:ln>
          <a:effectLst>
            <a:glow rad="228600">
              <a:schemeClr val="tx2">
                <a:lumMod val="50000"/>
                <a:alpha val="40000"/>
              </a:schemeClr>
            </a:glow>
          </a:effectLst>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4000" kern="1200" cap="all" baseline="0">
                <a:solidFill>
                  <a:schemeClr val="tx1"/>
                </a:solidFill>
                <a:effectLst/>
                <a:latin typeface="+mj-lt"/>
                <a:ea typeface="+mj-ea"/>
                <a:cs typeface="+mj-cs"/>
              </a:defRPr>
            </a:lvl1pPr>
          </a:lstStyle>
          <a:p>
            <a:r>
              <a:rPr lang="en-US" sz="3700" dirty="0" smtClean="0">
                <a:solidFill>
                  <a:prstClr val="white"/>
                </a:solidFill>
                <a:latin typeface="Algerian" panose="04020705040A02060702" pitchFamily="82" charset="0"/>
                <a:cs typeface="Aharoni" panose="02010803020104030203" pitchFamily="2" charset="-79"/>
              </a:rPr>
              <a:t>Preparations of Alcohol</a:t>
            </a:r>
            <a:endParaRPr lang="en-US" sz="3200" dirty="0">
              <a:solidFill>
                <a:prstClr val="white"/>
              </a:solidFill>
              <a:latin typeface="Algerian" panose="04020705040A02060702" pitchFamily="82" charset="0"/>
              <a:cs typeface="Aharoni" panose="02010803020104030203" pitchFamily="2" charset="-79"/>
            </a:endParaRPr>
          </a:p>
        </p:txBody>
      </p:sp>
      <p:sp>
        <p:nvSpPr>
          <p:cNvPr id="3" name="Subtitle 2">
            <a:extLst>
              <a:ext uri="{FF2B5EF4-FFF2-40B4-BE49-F238E27FC236}">
                <a16:creationId xmlns:a16="http://schemas.microsoft.com/office/drawing/2014/main" xmlns="" id="{70AAA679-74E9-4A20-9D8C-085840205672}"/>
              </a:ext>
            </a:extLst>
          </p:cNvPr>
          <p:cNvSpPr txBox="1">
            <a:spLocks/>
          </p:cNvSpPr>
          <p:nvPr/>
        </p:nvSpPr>
        <p:spPr>
          <a:xfrm>
            <a:off x="222943" y="1133273"/>
            <a:ext cx="11746113" cy="669023"/>
          </a:xfrm>
          <a:prstGeom prst="rect">
            <a:avLst/>
          </a:prstGeom>
          <a:solidFill>
            <a:schemeClr val="accent6">
              <a:lumMod val="50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fontScale="92500"/>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22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tx1"/>
              </a:buClr>
              <a:buFont typeface="Arial" panose="020B0604020202020204" pitchFamily="34" charset="0"/>
              <a:buNone/>
              <a:defRPr sz="2000" kern="1200" cap="all" baseline="0">
                <a:solidFill>
                  <a:schemeClr val="dk1"/>
                </a:solidFill>
                <a:effectLst/>
                <a:latin typeface="+mn-lt"/>
                <a:ea typeface="+mn-ea"/>
                <a:cs typeface="+mn-cs"/>
              </a:defRPr>
            </a:lvl2pPr>
            <a:lvl3pPr marL="914400" indent="0" algn="ctr" defTabSz="914400" rtl="0" eaLnBrk="1" latinLnBrk="0" hangingPunct="1">
              <a:lnSpc>
                <a:spcPct val="120000"/>
              </a:lnSpc>
              <a:spcBef>
                <a:spcPts val="500"/>
              </a:spcBef>
              <a:buClr>
                <a:schemeClr val="tx1"/>
              </a:buClr>
              <a:buFont typeface="Arial" panose="020B0604020202020204" pitchFamily="34" charset="0"/>
              <a:buNone/>
              <a:defRPr sz="1800" kern="1200" cap="all" baseline="0">
                <a:solidFill>
                  <a:schemeClr val="dk1"/>
                </a:solidFill>
                <a:effectLst/>
                <a:latin typeface="+mn-lt"/>
                <a:ea typeface="+mn-ea"/>
                <a:cs typeface="+mn-cs"/>
              </a:defRPr>
            </a:lvl3pPr>
            <a:lvl4pPr marL="1371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dk1"/>
                </a:solidFill>
                <a:effectLst/>
                <a:latin typeface="+mn-lt"/>
                <a:ea typeface="+mn-ea"/>
                <a:cs typeface="+mn-cs"/>
              </a:defRPr>
            </a:lvl4pPr>
            <a:lvl5pPr marL="18288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dk1"/>
                </a:solidFill>
                <a:effectLst/>
                <a:latin typeface="+mn-lt"/>
                <a:ea typeface="+mn-ea"/>
                <a:cs typeface="+mn-cs"/>
              </a:defRPr>
            </a:lvl5pPr>
            <a:lvl6pPr marL="22860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dk1"/>
                </a:solidFill>
                <a:effectLst/>
                <a:latin typeface="+mn-lt"/>
                <a:ea typeface="+mn-ea"/>
                <a:cs typeface="+mn-cs"/>
              </a:defRPr>
            </a:lvl6pPr>
            <a:lvl7pPr marL="27432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dk1"/>
                </a:solidFill>
                <a:effectLst/>
                <a:latin typeface="+mn-lt"/>
                <a:ea typeface="+mn-ea"/>
                <a:cs typeface="+mn-cs"/>
              </a:defRPr>
            </a:lvl7pPr>
            <a:lvl8pPr marL="32004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dk1"/>
                </a:solidFill>
                <a:effectLst/>
                <a:latin typeface="+mn-lt"/>
                <a:ea typeface="+mn-ea"/>
                <a:cs typeface="+mn-cs"/>
              </a:defRPr>
            </a:lvl8pPr>
            <a:lvl9pPr marL="3657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dk1"/>
                </a:solidFill>
                <a:effectLst/>
                <a:latin typeface="+mn-lt"/>
                <a:ea typeface="+mn-ea"/>
                <a:cs typeface="+mn-cs"/>
              </a:defRPr>
            </a:lvl9pPr>
          </a:lstStyle>
          <a:p>
            <a:pPr algn="l">
              <a:buClr>
                <a:prstClr val="white"/>
              </a:buClr>
            </a:pPr>
            <a:r>
              <a:rPr lang="en-US" sz="2600" cap="none">
                <a:solidFill>
                  <a:prstClr val="white"/>
                </a:solidFill>
                <a:latin typeface="Plantagenet Cherokee" panose="02020602070100000000" pitchFamily="18" charset="0"/>
                <a:cs typeface="Times New Roman" panose="02020603050405020304" pitchFamily="18" charset="0"/>
              </a:rPr>
              <a:t>There are various methods and ways to prepare alcohols in industries and laboratories.</a:t>
            </a:r>
            <a:endParaRPr lang="en-US" sz="2600" cap="none" dirty="0">
              <a:solidFill>
                <a:prstClr val="white"/>
              </a:solidFill>
              <a:latin typeface="Plantagenet Cherokee" panose="02020602070100000000"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4E847D17-DCC7-4275-B9C8-1AAFEFFAB472}"/>
              </a:ext>
            </a:extLst>
          </p:cNvPr>
          <p:cNvSpPr/>
          <p:nvPr/>
        </p:nvSpPr>
        <p:spPr>
          <a:xfrm>
            <a:off x="1126435" y="1915053"/>
            <a:ext cx="2226365" cy="92757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dirty="0">
                <a:solidFill>
                  <a:prstClr val="black"/>
                </a:solidFill>
              </a:rPr>
              <a:t>Industrial preparation</a:t>
            </a:r>
          </a:p>
        </p:txBody>
      </p:sp>
      <p:cxnSp>
        <p:nvCxnSpPr>
          <p:cNvPr id="7" name="Straight Arrow Connector 6">
            <a:extLst>
              <a:ext uri="{FF2B5EF4-FFF2-40B4-BE49-F238E27FC236}">
                <a16:creationId xmlns:a16="http://schemas.microsoft.com/office/drawing/2014/main" xmlns="" id="{D4D4F97A-E4E4-4F34-BF08-8C907DDA2020}"/>
              </a:ext>
            </a:extLst>
          </p:cNvPr>
          <p:cNvCxnSpPr>
            <a:cxnSpLocks/>
          </p:cNvCxnSpPr>
          <p:nvPr/>
        </p:nvCxnSpPr>
        <p:spPr>
          <a:xfrm>
            <a:off x="429100" y="2378839"/>
            <a:ext cx="53596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Rectangle 8">
            <a:extLst>
              <a:ext uri="{FF2B5EF4-FFF2-40B4-BE49-F238E27FC236}">
                <a16:creationId xmlns:a16="http://schemas.microsoft.com/office/drawing/2014/main" xmlns="" id="{6844E983-877E-4685-BA1D-E5F4A0D78CF5}"/>
              </a:ext>
            </a:extLst>
          </p:cNvPr>
          <p:cNvSpPr/>
          <p:nvPr/>
        </p:nvSpPr>
        <p:spPr>
          <a:xfrm>
            <a:off x="222943" y="2955381"/>
            <a:ext cx="11746113" cy="2292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en-US" sz="2800" dirty="0">
                <a:solidFill>
                  <a:srgbClr val="FFFF00"/>
                </a:solidFill>
                <a:latin typeface="Plantagenet Cherokee" panose="02020602070100000000" pitchFamily="18" charset="0"/>
                <a:cs typeface="Times New Roman" panose="02020603050405020304" pitchFamily="18" charset="0"/>
              </a:rPr>
              <a:t>1. Manufacture of Methanol: </a:t>
            </a:r>
            <a:r>
              <a:rPr lang="en-US" sz="2800" dirty="0">
                <a:solidFill>
                  <a:prstClr val="white"/>
                </a:solidFill>
                <a:latin typeface="Plantagenet Cherokee" panose="02020602070100000000" pitchFamily="18" charset="0"/>
                <a:cs typeface="Times New Roman" panose="02020603050405020304" pitchFamily="18" charset="0"/>
              </a:rPr>
              <a:t>At one time, methanol was produced by the destructive distillation of wood and therefore, was called "wood alcohol". Today most methanol is manufactured from methane obtained from natural gas. Methane gas is passed with steam over Ni under pressure and at a temperature of 900°C.</a:t>
            </a:r>
          </a:p>
        </p:txBody>
      </p:sp>
      <p:pic>
        <p:nvPicPr>
          <p:cNvPr id="6" name="Picture 5">
            <a:extLst>
              <a:ext uri="{FF2B5EF4-FFF2-40B4-BE49-F238E27FC236}">
                <a16:creationId xmlns:a16="http://schemas.microsoft.com/office/drawing/2014/main" xmlns="" id="{17A8222F-2157-4C7E-8A49-688C5CD90418}"/>
              </a:ext>
            </a:extLst>
          </p:cNvPr>
          <p:cNvPicPr>
            <a:picLocks noChangeAspect="1"/>
          </p:cNvPicPr>
          <p:nvPr/>
        </p:nvPicPr>
        <p:blipFill>
          <a:blip r:embed="rId4"/>
          <a:stretch>
            <a:fillRect/>
          </a:stretch>
        </p:blipFill>
        <p:spPr>
          <a:xfrm>
            <a:off x="3380425" y="5128881"/>
            <a:ext cx="5431147" cy="1239046"/>
          </a:xfrm>
          <a:prstGeom prst="rect">
            <a:avLst/>
          </a:prstGeom>
        </p:spPr>
      </p:pic>
      <p:sp>
        <p:nvSpPr>
          <p:cNvPr id="10" name="Rectangle 9">
            <a:extLst>
              <a:ext uri="{FF2B5EF4-FFF2-40B4-BE49-F238E27FC236}">
                <a16:creationId xmlns:a16="http://schemas.microsoft.com/office/drawing/2014/main" xmlns="" id="{E307CB56-1B2F-4EDB-AB8D-693F9A7EF751}"/>
              </a:ext>
            </a:extLst>
          </p:cNvPr>
          <p:cNvSpPr/>
          <p:nvPr/>
        </p:nvSpPr>
        <p:spPr>
          <a:xfrm>
            <a:off x="4653177" y="5724727"/>
            <a:ext cx="372727" cy="304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2</a:t>
            </a:r>
          </a:p>
        </p:txBody>
      </p:sp>
      <p:sp>
        <p:nvSpPr>
          <p:cNvPr id="11" name="Rectangle 10">
            <a:extLst>
              <a:ext uri="{FF2B5EF4-FFF2-40B4-BE49-F238E27FC236}">
                <a16:creationId xmlns:a16="http://schemas.microsoft.com/office/drawing/2014/main" xmlns="" id="{2584E832-CA87-48F0-B881-FAC5840B7892}"/>
              </a:ext>
            </a:extLst>
          </p:cNvPr>
          <p:cNvSpPr/>
          <p:nvPr/>
        </p:nvSpPr>
        <p:spPr>
          <a:xfrm>
            <a:off x="7511193" y="5748403"/>
            <a:ext cx="1434025" cy="357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2</a:t>
            </a:r>
          </a:p>
        </p:txBody>
      </p:sp>
      <p:sp>
        <p:nvSpPr>
          <p:cNvPr id="13" name="Rectangle 12">
            <a:extLst>
              <a:ext uri="{FF2B5EF4-FFF2-40B4-BE49-F238E27FC236}">
                <a16:creationId xmlns:a16="http://schemas.microsoft.com/office/drawing/2014/main" xmlns="" id="{8D7058EB-CF91-4E19-9F11-B3C4F18ED50A}"/>
              </a:ext>
            </a:extLst>
          </p:cNvPr>
          <p:cNvSpPr/>
          <p:nvPr/>
        </p:nvSpPr>
        <p:spPr>
          <a:xfrm>
            <a:off x="3830438" y="5748403"/>
            <a:ext cx="523271" cy="281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4</a:t>
            </a:r>
          </a:p>
        </p:txBody>
      </p:sp>
      <p:sp>
        <p:nvSpPr>
          <p:cNvPr id="4" name="TextBox 3">
            <a:extLst>
              <a:ext uri="{FF2B5EF4-FFF2-40B4-BE49-F238E27FC236}">
                <a16:creationId xmlns:a16="http://schemas.microsoft.com/office/drawing/2014/main" xmlns="" id="{D3E05AB7-56E7-414D-B836-1F18FA1B20E1}"/>
              </a:ext>
            </a:extLst>
          </p:cNvPr>
          <p:cNvSpPr txBox="1"/>
          <p:nvPr/>
        </p:nvSpPr>
        <p:spPr>
          <a:xfrm>
            <a:off x="11769655" y="0"/>
            <a:ext cx="437940" cy="369332"/>
          </a:xfrm>
          <a:prstGeom prst="rect">
            <a:avLst/>
          </a:prstGeom>
          <a:noFill/>
        </p:spPr>
        <p:txBody>
          <a:bodyPr wrap="none" rtlCol="0">
            <a:spAutoFit/>
          </a:bodyPr>
          <a:lstStyle/>
          <a:p>
            <a:pPr defTabSz="457200"/>
            <a:fld id="{55E818DF-F911-40D6-BB33-0CE7126D8497}" type="slidenum">
              <a:rPr lang="en-US">
                <a:solidFill>
                  <a:prstClr val="white"/>
                </a:solidFill>
              </a:rPr>
              <a:pPr defTabSz="457200"/>
              <a:t>2</a:t>
            </a:fld>
            <a:endParaRPr lang="en-US" dirty="0">
              <a:solidFill>
                <a:prstClr val="white"/>
              </a:solidFill>
            </a:endParaRPr>
          </a:p>
        </p:txBody>
      </p:sp>
      <p:pic>
        <p:nvPicPr>
          <p:cNvPr id="8" name="2nd lec alcohol pre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95462" y="327930"/>
            <a:ext cx="609600" cy="609600"/>
          </a:xfrm>
          <a:prstGeom prst="rect">
            <a:avLst/>
          </a:prstGeom>
        </p:spPr>
      </p:pic>
    </p:spTree>
    <p:extLst>
      <p:ext uri="{BB962C8B-B14F-4D97-AF65-F5344CB8AC3E}">
        <p14:creationId xmlns:p14="http://schemas.microsoft.com/office/powerpoint/2010/main" val="328764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4DBF906-CA08-4510-9639-D6A9EF5E295E}"/>
              </a:ext>
            </a:extLst>
          </p:cNvPr>
          <p:cNvSpPr/>
          <p:nvPr/>
        </p:nvSpPr>
        <p:spPr>
          <a:xfrm>
            <a:off x="222943" y="781879"/>
            <a:ext cx="11746113" cy="1046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en-US" sz="2800" dirty="0">
                <a:solidFill>
                  <a:prstClr val="white"/>
                </a:solidFill>
                <a:latin typeface="Plantagenet Cherokee" panose="02020602070100000000" pitchFamily="18" charset="0"/>
                <a:cs typeface="Times New Roman" panose="02020603050405020304" pitchFamily="18" charset="0"/>
              </a:rPr>
              <a:t>The mixture of CO and H2 gases is passed over a heated copper catalyst under pressure to produce methanol</a:t>
            </a:r>
          </a:p>
        </p:txBody>
      </p:sp>
      <p:sp>
        <p:nvSpPr>
          <p:cNvPr id="3" name="Rectangle 2">
            <a:extLst>
              <a:ext uri="{FF2B5EF4-FFF2-40B4-BE49-F238E27FC236}">
                <a16:creationId xmlns:a16="http://schemas.microsoft.com/office/drawing/2014/main" xmlns="" id="{E8DA274D-7C87-420F-A04B-C532743EB4B0}"/>
              </a:ext>
            </a:extLst>
          </p:cNvPr>
          <p:cNvSpPr/>
          <p:nvPr/>
        </p:nvSpPr>
        <p:spPr>
          <a:xfrm>
            <a:off x="0" y="66261"/>
            <a:ext cx="2680819" cy="715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4400" b="1" dirty="0">
                <a:solidFill>
                  <a:prstClr val="white"/>
                </a:solidFill>
                <a:latin typeface="Plantagenet Cherokee" panose="02020602070100000000" pitchFamily="18" charset="0"/>
                <a:cs typeface="Times New Roman" panose="02020603050405020304" pitchFamily="18" charset="0"/>
              </a:rPr>
              <a:t>Cont...</a:t>
            </a:r>
          </a:p>
        </p:txBody>
      </p:sp>
      <p:sp>
        <p:nvSpPr>
          <p:cNvPr id="7" name="Rectangle 6">
            <a:extLst>
              <a:ext uri="{FF2B5EF4-FFF2-40B4-BE49-F238E27FC236}">
                <a16:creationId xmlns:a16="http://schemas.microsoft.com/office/drawing/2014/main" xmlns="" id="{CFF93EF5-C1DC-4BC5-A91E-8EABBDBFA677}"/>
              </a:ext>
            </a:extLst>
          </p:cNvPr>
          <p:cNvSpPr/>
          <p:nvPr/>
        </p:nvSpPr>
        <p:spPr>
          <a:xfrm>
            <a:off x="222943" y="3189996"/>
            <a:ext cx="11746113" cy="3561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en-US" sz="2700" dirty="0">
                <a:solidFill>
                  <a:srgbClr val="FFFF00"/>
                </a:solidFill>
                <a:latin typeface="Plantagenet Cherokee" panose="02020602070100000000" pitchFamily="18" charset="0"/>
                <a:cs typeface="Times New Roman" panose="02020603050405020304" pitchFamily="18" charset="0"/>
              </a:rPr>
              <a:t>2. Manufacture of Ethanol: </a:t>
            </a:r>
            <a:r>
              <a:rPr lang="en-US" sz="2700" dirty="0">
                <a:solidFill>
                  <a:prstClr val="white"/>
                </a:solidFill>
                <a:latin typeface="Plantagenet Cherokee" panose="02020602070100000000" pitchFamily="18" charset="0"/>
                <a:cs typeface="Times New Roman" panose="02020603050405020304" pitchFamily="18" charset="0"/>
              </a:rPr>
              <a:t>Ethanol is the alcohol of wine, beer, whiskey, and similar beverages and can be made by the fermentation of sugars in the presence of yeast.</a:t>
            </a:r>
          </a:p>
          <a:p>
            <a:pPr defTabSz="457200"/>
            <a:r>
              <a:rPr lang="en-US" sz="2700" dirty="0">
                <a:solidFill>
                  <a:prstClr val="white"/>
                </a:solidFill>
                <a:latin typeface="Plantagenet Cherokee" panose="02020602070100000000" pitchFamily="18" charset="0"/>
                <a:cs typeface="Times New Roman" panose="02020603050405020304" pitchFamily="18" charset="0"/>
              </a:rPr>
              <a:t>The main sources of sugars are molasses (waste from cane-sugar industries). The molasses is diluted with water so that the concentration of sugar comes down to about 10%. It is boiled and acid is added till its pH becomes 4. This solution known as a wart, is mixed with yeast and kept at 35°C in large tanks. The following reactions are involved in the fermentation of sugars.</a:t>
            </a:r>
          </a:p>
        </p:txBody>
      </p:sp>
      <p:pic>
        <p:nvPicPr>
          <p:cNvPr id="5" name="Picture 4">
            <a:extLst>
              <a:ext uri="{FF2B5EF4-FFF2-40B4-BE49-F238E27FC236}">
                <a16:creationId xmlns:a16="http://schemas.microsoft.com/office/drawing/2014/main" xmlns="" id="{66B5DFC4-3D19-467B-B656-230B59FD0B64}"/>
              </a:ext>
            </a:extLst>
          </p:cNvPr>
          <p:cNvPicPr>
            <a:picLocks noChangeAspect="1"/>
          </p:cNvPicPr>
          <p:nvPr/>
        </p:nvPicPr>
        <p:blipFill>
          <a:blip r:embed="rId2"/>
          <a:stretch>
            <a:fillRect/>
          </a:stretch>
        </p:blipFill>
        <p:spPr>
          <a:xfrm>
            <a:off x="3217551" y="1883616"/>
            <a:ext cx="5756895" cy="1058962"/>
          </a:xfrm>
          <a:prstGeom prst="rect">
            <a:avLst/>
          </a:prstGeom>
        </p:spPr>
      </p:pic>
      <p:sp>
        <p:nvSpPr>
          <p:cNvPr id="8" name="Rectangle 7">
            <a:extLst>
              <a:ext uri="{FF2B5EF4-FFF2-40B4-BE49-F238E27FC236}">
                <a16:creationId xmlns:a16="http://schemas.microsoft.com/office/drawing/2014/main" xmlns="" id="{4D6EC737-20B5-40BA-A223-B2E39B5286B9}"/>
              </a:ext>
            </a:extLst>
          </p:cNvPr>
          <p:cNvSpPr/>
          <p:nvPr/>
        </p:nvSpPr>
        <p:spPr>
          <a:xfrm>
            <a:off x="4154073" y="2453344"/>
            <a:ext cx="372727" cy="304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2</a:t>
            </a:r>
          </a:p>
        </p:txBody>
      </p:sp>
      <p:sp>
        <p:nvSpPr>
          <p:cNvPr id="9" name="Rectangle 8">
            <a:extLst>
              <a:ext uri="{FF2B5EF4-FFF2-40B4-BE49-F238E27FC236}">
                <a16:creationId xmlns:a16="http://schemas.microsoft.com/office/drawing/2014/main" xmlns="" id="{AEDECF2E-6755-4757-BA45-B5A93667E0F2}"/>
              </a:ext>
            </a:extLst>
          </p:cNvPr>
          <p:cNvSpPr/>
          <p:nvPr/>
        </p:nvSpPr>
        <p:spPr>
          <a:xfrm>
            <a:off x="8083825" y="2300991"/>
            <a:ext cx="372727" cy="304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3</a:t>
            </a:r>
          </a:p>
        </p:txBody>
      </p:sp>
      <p:sp>
        <p:nvSpPr>
          <p:cNvPr id="10" name="Rectangle 9">
            <a:extLst>
              <a:ext uri="{FF2B5EF4-FFF2-40B4-BE49-F238E27FC236}">
                <a16:creationId xmlns:a16="http://schemas.microsoft.com/office/drawing/2014/main" xmlns="" id="{6DBE7A9F-76FB-4F4B-BF40-A4326BE98607}"/>
              </a:ext>
            </a:extLst>
          </p:cNvPr>
          <p:cNvSpPr/>
          <p:nvPr/>
        </p:nvSpPr>
        <p:spPr>
          <a:xfrm>
            <a:off x="7308571" y="2449072"/>
            <a:ext cx="1923233" cy="4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dirty="0">
                <a:solidFill>
                  <a:prstClr val="black"/>
                </a:solidFill>
                <a:latin typeface="Plantagenet Cherokee" panose="02020602070100000000" pitchFamily="18" charset="0"/>
                <a:cs typeface="Times New Roman" panose="02020603050405020304" pitchFamily="18" charset="0"/>
              </a:rPr>
              <a:t>Methanol</a:t>
            </a:r>
          </a:p>
        </p:txBody>
      </p:sp>
      <p:sp>
        <p:nvSpPr>
          <p:cNvPr id="4" name="TextBox 3">
            <a:extLst>
              <a:ext uri="{FF2B5EF4-FFF2-40B4-BE49-F238E27FC236}">
                <a16:creationId xmlns:a16="http://schemas.microsoft.com/office/drawing/2014/main" xmlns="" id="{428122BE-D6C5-495F-881B-04346096DECE}"/>
              </a:ext>
            </a:extLst>
          </p:cNvPr>
          <p:cNvSpPr txBox="1"/>
          <p:nvPr/>
        </p:nvSpPr>
        <p:spPr>
          <a:xfrm>
            <a:off x="11754060" y="-23059"/>
            <a:ext cx="437940" cy="369332"/>
          </a:xfrm>
          <a:prstGeom prst="rect">
            <a:avLst/>
          </a:prstGeom>
          <a:noFill/>
        </p:spPr>
        <p:txBody>
          <a:bodyPr wrap="none" rtlCol="0">
            <a:spAutoFit/>
          </a:bodyPr>
          <a:lstStyle/>
          <a:p>
            <a:pPr defTabSz="457200"/>
            <a:fld id="{F645F9F8-550E-4041-92BC-15DD88581BB7}" type="slidenum">
              <a:rPr lang="en-US">
                <a:solidFill>
                  <a:prstClr val="white"/>
                </a:solidFill>
              </a:rPr>
              <a:pPr defTabSz="457200"/>
              <a:t>3</a:t>
            </a:fld>
            <a:endParaRPr lang="en-US" dirty="0">
              <a:solidFill>
                <a:prstClr val="white"/>
              </a:solidFill>
            </a:endParaRPr>
          </a:p>
        </p:txBody>
      </p:sp>
    </p:spTree>
    <p:extLst>
      <p:ext uri="{BB962C8B-B14F-4D97-AF65-F5344CB8AC3E}">
        <p14:creationId xmlns:p14="http://schemas.microsoft.com/office/powerpoint/2010/main" val="24244748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CE77554-0DBC-4ACA-9DDB-788D14FC8686}"/>
              </a:ext>
            </a:extLst>
          </p:cNvPr>
          <p:cNvSpPr/>
          <p:nvPr/>
        </p:nvSpPr>
        <p:spPr>
          <a:xfrm>
            <a:off x="0" y="66261"/>
            <a:ext cx="2680819" cy="715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4400" b="1" dirty="0">
                <a:solidFill>
                  <a:prstClr val="white"/>
                </a:solidFill>
                <a:latin typeface="Plantagenet Cherokee" panose="02020602070100000000" pitchFamily="18" charset="0"/>
                <a:cs typeface="Times New Roman" panose="02020603050405020304" pitchFamily="18" charset="0"/>
              </a:rPr>
              <a:t>Cont...</a:t>
            </a:r>
          </a:p>
        </p:txBody>
      </p:sp>
      <p:sp>
        <p:nvSpPr>
          <p:cNvPr id="5" name="Rectangle 4">
            <a:extLst>
              <a:ext uri="{FF2B5EF4-FFF2-40B4-BE49-F238E27FC236}">
                <a16:creationId xmlns:a16="http://schemas.microsoft.com/office/drawing/2014/main" xmlns="" id="{7D5C013B-D61A-454E-A39B-D638A5E257C9}"/>
              </a:ext>
            </a:extLst>
          </p:cNvPr>
          <p:cNvSpPr/>
          <p:nvPr/>
        </p:nvSpPr>
        <p:spPr>
          <a:xfrm>
            <a:off x="222939" y="2039855"/>
            <a:ext cx="11746113" cy="1987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en-US" sz="2800" dirty="0">
                <a:solidFill>
                  <a:prstClr val="white"/>
                </a:solidFill>
                <a:latin typeface="Plantagenet Cherokee" panose="02020602070100000000" pitchFamily="18" charset="0"/>
                <a:cs typeface="Times New Roman" panose="02020603050405020304" pitchFamily="18" charset="0"/>
              </a:rPr>
              <a:t>If the source for sugar is starch, then the starchy materials are converted into a mash that is treated with malt, from germinating barley and contains the enzyme diastase. This enzyme converts starch into maltose which is then subjected to fermentation with yeast to get ethanol.</a:t>
            </a:r>
          </a:p>
        </p:txBody>
      </p:sp>
      <p:pic>
        <p:nvPicPr>
          <p:cNvPr id="6" name="Picture 5">
            <a:extLst>
              <a:ext uri="{FF2B5EF4-FFF2-40B4-BE49-F238E27FC236}">
                <a16:creationId xmlns:a16="http://schemas.microsoft.com/office/drawing/2014/main" xmlns="" id="{84903D15-4790-4E66-9E28-42861B70E2CC}"/>
              </a:ext>
            </a:extLst>
          </p:cNvPr>
          <p:cNvPicPr>
            <a:picLocks noChangeAspect="1"/>
          </p:cNvPicPr>
          <p:nvPr/>
        </p:nvPicPr>
        <p:blipFill>
          <a:blip r:embed="rId2"/>
          <a:stretch>
            <a:fillRect/>
          </a:stretch>
        </p:blipFill>
        <p:spPr>
          <a:xfrm>
            <a:off x="3152874" y="424070"/>
            <a:ext cx="5886247" cy="1456233"/>
          </a:xfrm>
          <a:prstGeom prst="rect">
            <a:avLst/>
          </a:prstGeom>
        </p:spPr>
      </p:pic>
      <p:sp>
        <p:nvSpPr>
          <p:cNvPr id="8" name="Rectangle 7">
            <a:extLst>
              <a:ext uri="{FF2B5EF4-FFF2-40B4-BE49-F238E27FC236}">
                <a16:creationId xmlns:a16="http://schemas.microsoft.com/office/drawing/2014/main" xmlns="" id="{08F7E5F9-D096-4D6F-BB1D-AE70D645CDC8}"/>
              </a:ext>
            </a:extLst>
          </p:cNvPr>
          <p:cNvSpPr/>
          <p:nvPr/>
        </p:nvSpPr>
        <p:spPr>
          <a:xfrm>
            <a:off x="3171428" y="629525"/>
            <a:ext cx="513788" cy="318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12</a:t>
            </a:r>
          </a:p>
        </p:txBody>
      </p:sp>
      <p:sp>
        <p:nvSpPr>
          <p:cNvPr id="9" name="Rectangle 8">
            <a:extLst>
              <a:ext uri="{FF2B5EF4-FFF2-40B4-BE49-F238E27FC236}">
                <a16:creationId xmlns:a16="http://schemas.microsoft.com/office/drawing/2014/main" xmlns="" id="{9334051B-862A-44A6-92CC-424373FF4462}"/>
              </a:ext>
            </a:extLst>
          </p:cNvPr>
          <p:cNvSpPr/>
          <p:nvPr/>
        </p:nvSpPr>
        <p:spPr>
          <a:xfrm>
            <a:off x="3556885" y="629525"/>
            <a:ext cx="471776" cy="284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22</a:t>
            </a:r>
          </a:p>
        </p:txBody>
      </p:sp>
      <p:sp>
        <p:nvSpPr>
          <p:cNvPr id="10" name="Rectangle 9">
            <a:extLst>
              <a:ext uri="{FF2B5EF4-FFF2-40B4-BE49-F238E27FC236}">
                <a16:creationId xmlns:a16="http://schemas.microsoft.com/office/drawing/2014/main" xmlns="" id="{757B1F0B-838D-4B07-B292-77CDF372FDCD}"/>
              </a:ext>
            </a:extLst>
          </p:cNvPr>
          <p:cNvSpPr/>
          <p:nvPr/>
        </p:nvSpPr>
        <p:spPr>
          <a:xfrm>
            <a:off x="3970907" y="575114"/>
            <a:ext cx="372727" cy="304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b="1" dirty="0">
                <a:solidFill>
                  <a:prstClr val="black"/>
                </a:solidFill>
                <a:latin typeface="Nyala" panose="02000504070300020003" pitchFamily="2" charset="0"/>
                <a:cs typeface="Times New Roman" panose="02020603050405020304" pitchFamily="18" charset="0"/>
              </a:rPr>
              <a:t>11</a:t>
            </a:r>
          </a:p>
        </p:txBody>
      </p:sp>
      <p:sp>
        <p:nvSpPr>
          <p:cNvPr id="11" name="Rectangle 10">
            <a:extLst>
              <a:ext uri="{FF2B5EF4-FFF2-40B4-BE49-F238E27FC236}">
                <a16:creationId xmlns:a16="http://schemas.microsoft.com/office/drawing/2014/main" xmlns="" id="{EBFF0437-E66B-44CE-AF4A-7122EBC42635}"/>
              </a:ext>
            </a:extLst>
          </p:cNvPr>
          <p:cNvSpPr/>
          <p:nvPr/>
        </p:nvSpPr>
        <p:spPr>
          <a:xfrm>
            <a:off x="4655835" y="650265"/>
            <a:ext cx="372727" cy="304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2</a:t>
            </a:r>
          </a:p>
        </p:txBody>
      </p:sp>
      <p:sp>
        <p:nvSpPr>
          <p:cNvPr id="12" name="Rectangle 11">
            <a:extLst>
              <a:ext uri="{FF2B5EF4-FFF2-40B4-BE49-F238E27FC236}">
                <a16:creationId xmlns:a16="http://schemas.microsoft.com/office/drawing/2014/main" xmlns="" id="{9EFADD7E-A14F-4978-822C-0B395A16C6E9}"/>
              </a:ext>
            </a:extLst>
          </p:cNvPr>
          <p:cNvSpPr/>
          <p:nvPr/>
        </p:nvSpPr>
        <p:spPr>
          <a:xfrm>
            <a:off x="8065217" y="636898"/>
            <a:ext cx="372727" cy="270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6</a:t>
            </a:r>
          </a:p>
        </p:txBody>
      </p:sp>
      <p:sp>
        <p:nvSpPr>
          <p:cNvPr id="13" name="Rectangle 12">
            <a:extLst>
              <a:ext uri="{FF2B5EF4-FFF2-40B4-BE49-F238E27FC236}">
                <a16:creationId xmlns:a16="http://schemas.microsoft.com/office/drawing/2014/main" xmlns="" id="{16CC6DB7-3F7C-48BD-8814-034ED9AC9F6F}"/>
              </a:ext>
            </a:extLst>
          </p:cNvPr>
          <p:cNvSpPr/>
          <p:nvPr/>
        </p:nvSpPr>
        <p:spPr>
          <a:xfrm>
            <a:off x="8377418" y="650151"/>
            <a:ext cx="372727" cy="304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12</a:t>
            </a:r>
          </a:p>
        </p:txBody>
      </p:sp>
      <p:sp>
        <p:nvSpPr>
          <p:cNvPr id="14" name="Rectangle 13">
            <a:extLst>
              <a:ext uri="{FF2B5EF4-FFF2-40B4-BE49-F238E27FC236}">
                <a16:creationId xmlns:a16="http://schemas.microsoft.com/office/drawing/2014/main" xmlns="" id="{8A36B5BE-CF8D-4861-B090-FA99020E5D26}"/>
              </a:ext>
            </a:extLst>
          </p:cNvPr>
          <p:cNvSpPr/>
          <p:nvPr/>
        </p:nvSpPr>
        <p:spPr>
          <a:xfrm>
            <a:off x="8720379" y="650150"/>
            <a:ext cx="372727" cy="304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6</a:t>
            </a:r>
          </a:p>
        </p:txBody>
      </p:sp>
      <p:sp>
        <p:nvSpPr>
          <p:cNvPr id="15" name="Rectangle 14">
            <a:extLst>
              <a:ext uri="{FF2B5EF4-FFF2-40B4-BE49-F238E27FC236}">
                <a16:creationId xmlns:a16="http://schemas.microsoft.com/office/drawing/2014/main" xmlns="" id="{686AC087-F4F8-4E4E-A46C-B71EE21D393C}"/>
              </a:ext>
            </a:extLst>
          </p:cNvPr>
          <p:cNvSpPr/>
          <p:nvPr/>
        </p:nvSpPr>
        <p:spPr>
          <a:xfrm>
            <a:off x="6869239" y="636897"/>
            <a:ext cx="508277" cy="50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6</a:t>
            </a:r>
          </a:p>
        </p:txBody>
      </p:sp>
      <p:sp>
        <p:nvSpPr>
          <p:cNvPr id="16" name="Rectangle 15">
            <a:extLst>
              <a:ext uri="{FF2B5EF4-FFF2-40B4-BE49-F238E27FC236}">
                <a16:creationId xmlns:a16="http://schemas.microsoft.com/office/drawing/2014/main" xmlns="" id="{25037038-DA56-4922-8116-9E3BEF9EA061}"/>
              </a:ext>
            </a:extLst>
          </p:cNvPr>
          <p:cNvSpPr/>
          <p:nvPr/>
        </p:nvSpPr>
        <p:spPr>
          <a:xfrm>
            <a:off x="7230253" y="636196"/>
            <a:ext cx="372727" cy="304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12</a:t>
            </a:r>
          </a:p>
        </p:txBody>
      </p:sp>
      <p:sp>
        <p:nvSpPr>
          <p:cNvPr id="17" name="Rectangle 16">
            <a:extLst>
              <a:ext uri="{FF2B5EF4-FFF2-40B4-BE49-F238E27FC236}">
                <a16:creationId xmlns:a16="http://schemas.microsoft.com/office/drawing/2014/main" xmlns="" id="{E07490B1-5199-4351-936D-45AB0069B64E}"/>
              </a:ext>
            </a:extLst>
          </p:cNvPr>
          <p:cNvSpPr/>
          <p:nvPr/>
        </p:nvSpPr>
        <p:spPr>
          <a:xfrm>
            <a:off x="7582300" y="636195"/>
            <a:ext cx="372727" cy="304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6</a:t>
            </a:r>
          </a:p>
        </p:txBody>
      </p:sp>
      <p:sp>
        <p:nvSpPr>
          <p:cNvPr id="18" name="Rectangle 17">
            <a:extLst>
              <a:ext uri="{FF2B5EF4-FFF2-40B4-BE49-F238E27FC236}">
                <a16:creationId xmlns:a16="http://schemas.microsoft.com/office/drawing/2014/main" xmlns="" id="{F2FE456B-DB4C-468A-8D94-34CB5A132C22}"/>
              </a:ext>
            </a:extLst>
          </p:cNvPr>
          <p:cNvSpPr/>
          <p:nvPr/>
        </p:nvSpPr>
        <p:spPr>
          <a:xfrm>
            <a:off x="7408044" y="1464523"/>
            <a:ext cx="372727" cy="304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2</a:t>
            </a:r>
          </a:p>
        </p:txBody>
      </p:sp>
      <p:sp>
        <p:nvSpPr>
          <p:cNvPr id="19" name="Rectangle 18">
            <a:extLst>
              <a:ext uri="{FF2B5EF4-FFF2-40B4-BE49-F238E27FC236}">
                <a16:creationId xmlns:a16="http://schemas.microsoft.com/office/drawing/2014/main" xmlns="" id="{D5CE5FAB-7F80-4E57-829B-5318C0843D4E}"/>
              </a:ext>
            </a:extLst>
          </p:cNvPr>
          <p:cNvSpPr/>
          <p:nvPr/>
        </p:nvSpPr>
        <p:spPr>
          <a:xfrm>
            <a:off x="5909633" y="1464523"/>
            <a:ext cx="372727" cy="304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2</a:t>
            </a:r>
          </a:p>
        </p:txBody>
      </p:sp>
      <p:sp>
        <p:nvSpPr>
          <p:cNvPr id="20" name="Rectangle 19">
            <a:extLst>
              <a:ext uri="{FF2B5EF4-FFF2-40B4-BE49-F238E27FC236}">
                <a16:creationId xmlns:a16="http://schemas.microsoft.com/office/drawing/2014/main" xmlns="" id="{19CE02AC-9F36-4324-8FEF-3FF7CF3A59AD}"/>
              </a:ext>
            </a:extLst>
          </p:cNvPr>
          <p:cNvSpPr/>
          <p:nvPr/>
        </p:nvSpPr>
        <p:spPr>
          <a:xfrm>
            <a:off x="6161802" y="1488439"/>
            <a:ext cx="399839" cy="280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5</a:t>
            </a:r>
          </a:p>
        </p:txBody>
      </p:sp>
      <p:sp>
        <p:nvSpPr>
          <p:cNvPr id="21" name="Rectangle 20">
            <a:extLst>
              <a:ext uri="{FF2B5EF4-FFF2-40B4-BE49-F238E27FC236}">
                <a16:creationId xmlns:a16="http://schemas.microsoft.com/office/drawing/2014/main" xmlns="" id="{FC6A684A-572B-4D37-92DC-8FA7ECBE5D57}"/>
              </a:ext>
            </a:extLst>
          </p:cNvPr>
          <p:cNvSpPr/>
          <p:nvPr/>
        </p:nvSpPr>
        <p:spPr>
          <a:xfrm>
            <a:off x="3432155" y="1466394"/>
            <a:ext cx="372727" cy="304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12</a:t>
            </a:r>
          </a:p>
        </p:txBody>
      </p:sp>
      <p:sp>
        <p:nvSpPr>
          <p:cNvPr id="22" name="Rectangle 21">
            <a:extLst>
              <a:ext uri="{FF2B5EF4-FFF2-40B4-BE49-F238E27FC236}">
                <a16:creationId xmlns:a16="http://schemas.microsoft.com/office/drawing/2014/main" xmlns="" id="{61A43D82-CBAA-410D-954B-5D9D2B8AE680}"/>
              </a:ext>
            </a:extLst>
          </p:cNvPr>
          <p:cNvSpPr/>
          <p:nvPr/>
        </p:nvSpPr>
        <p:spPr>
          <a:xfrm>
            <a:off x="3171428" y="1485240"/>
            <a:ext cx="372727" cy="304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6</a:t>
            </a:r>
          </a:p>
        </p:txBody>
      </p:sp>
      <p:sp>
        <p:nvSpPr>
          <p:cNvPr id="23" name="Rectangle 22">
            <a:extLst>
              <a:ext uri="{FF2B5EF4-FFF2-40B4-BE49-F238E27FC236}">
                <a16:creationId xmlns:a16="http://schemas.microsoft.com/office/drawing/2014/main" xmlns="" id="{14717179-917F-4633-A424-1577FE782AB8}"/>
              </a:ext>
            </a:extLst>
          </p:cNvPr>
          <p:cNvSpPr/>
          <p:nvPr/>
        </p:nvSpPr>
        <p:spPr>
          <a:xfrm>
            <a:off x="3784543" y="1471919"/>
            <a:ext cx="372727" cy="304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6</a:t>
            </a:r>
          </a:p>
        </p:txBody>
      </p:sp>
      <p:pic>
        <p:nvPicPr>
          <p:cNvPr id="25" name="Picture 24">
            <a:extLst>
              <a:ext uri="{FF2B5EF4-FFF2-40B4-BE49-F238E27FC236}">
                <a16:creationId xmlns:a16="http://schemas.microsoft.com/office/drawing/2014/main" xmlns="" id="{643716E0-A300-476D-ABBE-733F6C3D778E}"/>
              </a:ext>
            </a:extLst>
          </p:cNvPr>
          <p:cNvPicPr>
            <a:picLocks noChangeAspect="1"/>
          </p:cNvPicPr>
          <p:nvPr/>
        </p:nvPicPr>
        <p:blipFill>
          <a:blip r:embed="rId3"/>
          <a:stretch>
            <a:fillRect/>
          </a:stretch>
        </p:blipFill>
        <p:spPr>
          <a:xfrm>
            <a:off x="2789448" y="4027680"/>
            <a:ext cx="6613094" cy="2471388"/>
          </a:xfrm>
          <a:prstGeom prst="rect">
            <a:avLst/>
          </a:prstGeom>
        </p:spPr>
      </p:pic>
      <p:sp>
        <p:nvSpPr>
          <p:cNvPr id="24" name="Rectangle 23">
            <a:extLst>
              <a:ext uri="{FF2B5EF4-FFF2-40B4-BE49-F238E27FC236}">
                <a16:creationId xmlns:a16="http://schemas.microsoft.com/office/drawing/2014/main" xmlns="" id="{C26A2F52-64EE-4100-8426-37085BF3BF47}"/>
              </a:ext>
            </a:extLst>
          </p:cNvPr>
          <p:cNvSpPr/>
          <p:nvPr/>
        </p:nvSpPr>
        <p:spPr>
          <a:xfrm>
            <a:off x="4723909" y="6207735"/>
            <a:ext cx="1923233" cy="4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dirty="0">
                <a:solidFill>
                  <a:prstClr val="black"/>
                </a:solidFill>
                <a:latin typeface="Plantagenet Cherokee" panose="02020602070100000000" pitchFamily="18" charset="0"/>
                <a:cs typeface="Times New Roman" panose="02020603050405020304" pitchFamily="18" charset="0"/>
              </a:rPr>
              <a:t>Ethanol</a:t>
            </a:r>
          </a:p>
        </p:txBody>
      </p:sp>
      <p:sp>
        <p:nvSpPr>
          <p:cNvPr id="26" name="Rectangle 25">
            <a:extLst>
              <a:ext uri="{FF2B5EF4-FFF2-40B4-BE49-F238E27FC236}">
                <a16:creationId xmlns:a16="http://schemas.microsoft.com/office/drawing/2014/main" xmlns="" id="{B0356554-133F-416A-9AE0-E5C59E3FA44A}"/>
              </a:ext>
            </a:extLst>
          </p:cNvPr>
          <p:cNvSpPr/>
          <p:nvPr/>
        </p:nvSpPr>
        <p:spPr>
          <a:xfrm>
            <a:off x="5400104" y="1592319"/>
            <a:ext cx="1923233" cy="4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dirty="0">
                <a:solidFill>
                  <a:prstClr val="black"/>
                </a:solidFill>
                <a:latin typeface="Plantagenet Cherokee" panose="02020602070100000000" pitchFamily="18" charset="0"/>
                <a:cs typeface="Times New Roman" panose="02020603050405020304" pitchFamily="18" charset="0"/>
              </a:rPr>
              <a:t>Ethanol</a:t>
            </a:r>
          </a:p>
        </p:txBody>
      </p:sp>
      <p:sp>
        <p:nvSpPr>
          <p:cNvPr id="2" name="TextBox 1">
            <a:extLst>
              <a:ext uri="{FF2B5EF4-FFF2-40B4-BE49-F238E27FC236}">
                <a16:creationId xmlns:a16="http://schemas.microsoft.com/office/drawing/2014/main" xmlns="" id="{3BD34D10-4524-4BF4-87D9-43CECE3FC45A}"/>
              </a:ext>
            </a:extLst>
          </p:cNvPr>
          <p:cNvSpPr txBox="1"/>
          <p:nvPr/>
        </p:nvSpPr>
        <p:spPr>
          <a:xfrm>
            <a:off x="11750082" y="0"/>
            <a:ext cx="437940" cy="369332"/>
          </a:xfrm>
          <a:prstGeom prst="rect">
            <a:avLst/>
          </a:prstGeom>
          <a:noFill/>
        </p:spPr>
        <p:txBody>
          <a:bodyPr wrap="none" rtlCol="0">
            <a:spAutoFit/>
          </a:bodyPr>
          <a:lstStyle/>
          <a:p>
            <a:pPr defTabSz="457200"/>
            <a:fld id="{8859BCBA-E2CA-49BC-A399-D979F42E9541}" type="slidenum">
              <a:rPr lang="en-US">
                <a:solidFill>
                  <a:prstClr val="white"/>
                </a:solidFill>
              </a:rPr>
              <a:pPr defTabSz="457200"/>
              <a:t>4</a:t>
            </a:fld>
            <a:endParaRPr lang="en-US" dirty="0">
              <a:solidFill>
                <a:prstClr val="white"/>
              </a:solidFill>
            </a:endParaRPr>
          </a:p>
        </p:txBody>
      </p:sp>
    </p:spTree>
    <p:extLst>
      <p:ext uri="{BB962C8B-B14F-4D97-AF65-F5344CB8AC3E}">
        <p14:creationId xmlns:p14="http://schemas.microsoft.com/office/powerpoint/2010/main" val="29792775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D6A53E3-117B-4759-A7B4-B9BEEE9BFCF4}"/>
              </a:ext>
            </a:extLst>
          </p:cNvPr>
          <p:cNvSpPr/>
          <p:nvPr/>
        </p:nvSpPr>
        <p:spPr>
          <a:xfrm>
            <a:off x="222943" y="768660"/>
            <a:ext cx="11746113" cy="157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en-US" sz="2800" dirty="0">
                <a:solidFill>
                  <a:srgbClr val="FFFF00"/>
                </a:solidFill>
                <a:latin typeface="Plantagenet Cherokee" panose="02020602070100000000" pitchFamily="18" charset="0"/>
                <a:cs typeface="Times New Roman" panose="02020603050405020304" pitchFamily="18" charset="0"/>
              </a:rPr>
              <a:t>3. Hydrolysis of Alkyl Halide: </a:t>
            </a:r>
            <a:r>
              <a:rPr lang="en-US" sz="2800" dirty="0">
                <a:solidFill>
                  <a:prstClr val="white"/>
                </a:solidFill>
                <a:latin typeface="Plantagenet Cherokee" panose="02020602070100000000" pitchFamily="18" charset="0"/>
                <a:cs typeface="Times New Roman" panose="02020603050405020304" pitchFamily="18" charset="0"/>
              </a:rPr>
              <a:t>This method is of limited use because the alkyl halides are themselves are obtained from alcohols. Alkyl halides react. with aqueous sodium hydroxide to form alcohols.</a:t>
            </a:r>
          </a:p>
        </p:txBody>
      </p:sp>
      <p:sp>
        <p:nvSpPr>
          <p:cNvPr id="6" name="Rectangle 5">
            <a:extLst>
              <a:ext uri="{FF2B5EF4-FFF2-40B4-BE49-F238E27FC236}">
                <a16:creationId xmlns:a16="http://schemas.microsoft.com/office/drawing/2014/main" xmlns="" id="{118A4C95-F9B5-4AEC-9515-62E23BB809D5}"/>
              </a:ext>
            </a:extLst>
          </p:cNvPr>
          <p:cNvSpPr/>
          <p:nvPr/>
        </p:nvSpPr>
        <p:spPr>
          <a:xfrm>
            <a:off x="0" y="66261"/>
            <a:ext cx="2680819" cy="715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4400" b="1" dirty="0">
                <a:solidFill>
                  <a:prstClr val="white"/>
                </a:solidFill>
                <a:latin typeface="Plantagenet Cherokee" panose="02020602070100000000" pitchFamily="18" charset="0"/>
                <a:cs typeface="Times New Roman" panose="02020603050405020304" pitchFamily="18" charset="0"/>
              </a:rPr>
              <a:t>Cont...</a:t>
            </a:r>
          </a:p>
        </p:txBody>
      </p:sp>
      <p:sp>
        <p:nvSpPr>
          <p:cNvPr id="9" name="Rectangle 8">
            <a:extLst>
              <a:ext uri="{FF2B5EF4-FFF2-40B4-BE49-F238E27FC236}">
                <a16:creationId xmlns:a16="http://schemas.microsoft.com/office/drawing/2014/main" xmlns="" id="{C0B185DB-B574-4EA1-9E90-E5666B9BB470}"/>
              </a:ext>
            </a:extLst>
          </p:cNvPr>
          <p:cNvSpPr/>
          <p:nvPr/>
        </p:nvSpPr>
        <p:spPr>
          <a:xfrm>
            <a:off x="222943" y="3471824"/>
            <a:ext cx="11746113" cy="1842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en-US" sz="2800" dirty="0">
                <a:solidFill>
                  <a:srgbClr val="FFFF00"/>
                </a:solidFill>
                <a:latin typeface="Plantagenet Cherokee" panose="02020602070100000000" pitchFamily="18" charset="0"/>
                <a:cs typeface="Times New Roman" panose="02020603050405020304" pitchFamily="18" charset="0"/>
              </a:rPr>
              <a:t>4. Hydration of ethene: </a:t>
            </a:r>
            <a:r>
              <a:rPr lang="en-US" sz="2800" dirty="0">
                <a:solidFill>
                  <a:prstClr val="white"/>
                </a:solidFill>
                <a:latin typeface="Plantagenet Cherokee" panose="02020602070100000000" pitchFamily="18" charset="0"/>
                <a:cs typeface="Times New Roman" panose="02020603050405020304" pitchFamily="18" charset="0"/>
              </a:rPr>
              <a:t>This method is generally used for the production of alcohols on the industrial scale. ethanol is made in quantity by the hydration of ethene, using an excess of steam under pressure at temperatures around  300</a:t>
            </a:r>
            <a:r>
              <a:rPr lang="en-US" sz="2800" baseline="30000" dirty="0">
                <a:solidFill>
                  <a:prstClr val="white"/>
                </a:solidFill>
                <a:latin typeface="Plantagenet Cherokee" panose="02020602070100000000" pitchFamily="18" charset="0"/>
                <a:cs typeface="Times New Roman" panose="02020603050405020304" pitchFamily="18" charset="0"/>
              </a:rPr>
              <a:t>o</a:t>
            </a:r>
            <a:r>
              <a:rPr lang="en-US" sz="2800" dirty="0">
                <a:solidFill>
                  <a:prstClr val="white"/>
                </a:solidFill>
                <a:latin typeface="Plantagenet Cherokee" panose="02020602070100000000" pitchFamily="18" charset="0"/>
                <a:cs typeface="Times New Roman" panose="02020603050405020304" pitchFamily="18" charset="0"/>
              </a:rPr>
              <a:t>  in the presence of phosphoric acid.  </a:t>
            </a:r>
          </a:p>
        </p:txBody>
      </p:sp>
      <p:pic>
        <p:nvPicPr>
          <p:cNvPr id="11" name="Picture 10">
            <a:extLst>
              <a:ext uri="{FF2B5EF4-FFF2-40B4-BE49-F238E27FC236}">
                <a16:creationId xmlns:a16="http://schemas.microsoft.com/office/drawing/2014/main" xmlns="" id="{1DC2965D-5261-4BAD-B7F9-0B2D649A393E}"/>
              </a:ext>
            </a:extLst>
          </p:cNvPr>
          <p:cNvPicPr>
            <a:picLocks noChangeAspect="1"/>
          </p:cNvPicPr>
          <p:nvPr/>
        </p:nvPicPr>
        <p:blipFill>
          <a:blip r:embed="rId2"/>
          <a:stretch>
            <a:fillRect/>
          </a:stretch>
        </p:blipFill>
        <p:spPr>
          <a:xfrm>
            <a:off x="2304338" y="5406887"/>
            <a:ext cx="7583324" cy="905106"/>
          </a:xfrm>
          <a:prstGeom prst="rect">
            <a:avLst/>
          </a:prstGeom>
        </p:spPr>
      </p:pic>
      <p:pic>
        <p:nvPicPr>
          <p:cNvPr id="13" name="Picture 12">
            <a:extLst>
              <a:ext uri="{FF2B5EF4-FFF2-40B4-BE49-F238E27FC236}">
                <a16:creationId xmlns:a16="http://schemas.microsoft.com/office/drawing/2014/main" xmlns="" id="{FF5BA6B8-3D25-480E-9A7A-2E23A468C4CB}"/>
              </a:ext>
            </a:extLst>
          </p:cNvPr>
          <p:cNvPicPr>
            <a:picLocks noChangeAspect="1"/>
          </p:cNvPicPr>
          <p:nvPr/>
        </p:nvPicPr>
        <p:blipFill>
          <a:blip r:embed="rId3"/>
          <a:stretch>
            <a:fillRect/>
          </a:stretch>
        </p:blipFill>
        <p:spPr>
          <a:xfrm>
            <a:off x="3072220" y="2160123"/>
            <a:ext cx="6047556" cy="725706"/>
          </a:xfrm>
          <a:prstGeom prst="rect">
            <a:avLst/>
          </a:prstGeom>
        </p:spPr>
      </p:pic>
      <p:sp>
        <p:nvSpPr>
          <p:cNvPr id="14" name="Rectangle 13">
            <a:extLst>
              <a:ext uri="{FF2B5EF4-FFF2-40B4-BE49-F238E27FC236}">
                <a16:creationId xmlns:a16="http://schemas.microsoft.com/office/drawing/2014/main" xmlns="" id="{88AAD20D-33FE-4B2F-9077-19EE2C60CD96}"/>
              </a:ext>
            </a:extLst>
          </p:cNvPr>
          <p:cNvSpPr/>
          <p:nvPr/>
        </p:nvSpPr>
        <p:spPr>
          <a:xfrm>
            <a:off x="3615557" y="2576173"/>
            <a:ext cx="372727" cy="333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2</a:t>
            </a:r>
          </a:p>
        </p:txBody>
      </p:sp>
      <p:sp>
        <p:nvSpPr>
          <p:cNvPr id="15" name="Rectangle 14">
            <a:extLst>
              <a:ext uri="{FF2B5EF4-FFF2-40B4-BE49-F238E27FC236}">
                <a16:creationId xmlns:a16="http://schemas.microsoft.com/office/drawing/2014/main" xmlns="" id="{ADE51636-6408-4ACC-B73F-3C92D88030FE}"/>
              </a:ext>
            </a:extLst>
          </p:cNvPr>
          <p:cNvSpPr/>
          <p:nvPr/>
        </p:nvSpPr>
        <p:spPr>
          <a:xfrm>
            <a:off x="5941310" y="2363097"/>
            <a:ext cx="372727" cy="333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2</a:t>
            </a:r>
          </a:p>
        </p:txBody>
      </p:sp>
      <p:sp>
        <p:nvSpPr>
          <p:cNvPr id="16" name="Rectangle 15">
            <a:extLst>
              <a:ext uri="{FF2B5EF4-FFF2-40B4-BE49-F238E27FC236}">
                <a16:creationId xmlns:a16="http://schemas.microsoft.com/office/drawing/2014/main" xmlns="" id="{921728B8-7114-430C-87D6-248125120825}"/>
              </a:ext>
            </a:extLst>
          </p:cNvPr>
          <p:cNvSpPr/>
          <p:nvPr/>
        </p:nvSpPr>
        <p:spPr>
          <a:xfrm>
            <a:off x="7461989" y="2570397"/>
            <a:ext cx="372727" cy="333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2</a:t>
            </a:r>
          </a:p>
        </p:txBody>
      </p:sp>
      <p:sp>
        <p:nvSpPr>
          <p:cNvPr id="17" name="Rectangle 16">
            <a:extLst>
              <a:ext uri="{FF2B5EF4-FFF2-40B4-BE49-F238E27FC236}">
                <a16:creationId xmlns:a16="http://schemas.microsoft.com/office/drawing/2014/main" xmlns="" id="{ECFE9DD0-E18A-4F79-8FD5-EF16AB4B63DC}"/>
              </a:ext>
            </a:extLst>
          </p:cNvPr>
          <p:cNvSpPr/>
          <p:nvPr/>
        </p:nvSpPr>
        <p:spPr>
          <a:xfrm>
            <a:off x="3250888" y="2595225"/>
            <a:ext cx="372727" cy="333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3</a:t>
            </a:r>
          </a:p>
        </p:txBody>
      </p:sp>
      <p:sp>
        <p:nvSpPr>
          <p:cNvPr id="18" name="Rectangle 17">
            <a:extLst>
              <a:ext uri="{FF2B5EF4-FFF2-40B4-BE49-F238E27FC236}">
                <a16:creationId xmlns:a16="http://schemas.microsoft.com/office/drawing/2014/main" xmlns="" id="{AA1402DA-79AB-42A3-9D23-853758970B09}"/>
              </a:ext>
            </a:extLst>
          </p:cNvPr>
          <p:cNvSpPr/>
          <p:nvPr/>
        </p:nvSpPr>
        <p:spPr>
          <a:xfrm>
            <a:off x="7089262" y="2579016"/>
            <a:ext cx="372727" cy="333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400" b="1" dirty="0">
                <a:solidFill>
                  <a:prstClr val="black"/>
                </a:solidFill>
                <a:latin typeface="Old English Text MT" panose="03040902040508030806" pitchFamily="66" charset="0"/>
                <a:cs typeface="Times New Roman" panose="02020603050405020304" pitchFamily="18" charset="0"/>
              </a:rPr>
              <a:t>3</a:t>
            </a:r>
          </a:p>
        </p:txBody>
      </p:sp>
      <p:sp>
        <p:nvSpPr>
          <p:cNvPr id="12" name="Rectangle 11">
            <a:extLst>
              <a:ext uri="{FF2B5EF4-FFF2-40B4-BE49-F238E27FC236}">
                <a16:creationId xmlns:a16="http://schemas.microsoft.com/office/drawing/2014/main" xmlns="" id="{8B31ADFB-93E6-4F67-9277-F2D5174CE944}"/>
              </a:ext>
            </a:extLst>
          </p:cNvPr>
          <p:cNvSpPr/>
          <p:nvPr/>
        </p:nvSpPr>
        <p:spPr>
          <a:xfrm>
            <a:off x="2587745" y="6012481"/>
            <a:ext cx="1326286" cy="299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b="1" dirty="0">
                <a:solidFill>
                  <a:prstClr val="black"/>
                </a:solidFill>
                <a:latin typeface="Plantagenet Cherokee" panose="02020602070100000000" pitchFamily="18" charset="0"/>
                <a:cs typeface="Times New Roman" panose="02020603050405020304" pitchFamily="18" charset="0"/>
              </a:rPr>
              <a:t>Ethene</a:t>
            </a:r>
          </a:p>
        </p:txBody>
      </p:sp>
      <p:sp>
        <p:nvSpPr>
          <p:cNvPr id="19" name="Rectangle 18">
            <a:extLst>
              <a:ext uri="{FF2B5EF4-FFF2-40B4-BE49-F238E27FC236}">
                <a16:creationId xmlns:a16="http://schemas.microsoft.com/office/drawing/2014/main" xmlns="" id="{8A320873-A8C9-4E99-965A-6BF68DDE27C6}"/>
              </a:ext>
            </a:extLst>
          </p:cNvPr>
          <p:cNvSpPr/>
          <p:nvPr/>
        </p:nvSpPr>
        <p:spPr>
          <a:xfrm>
            <a:off x="7834716" y="6009813"/>
            <a:ext cx="1923233" cy="4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b="1" dirty="0">
                <a:solidFill>
                  <a:prstClr val="black"/>
                </a:solidFill>
                <a:latin typeface="Plantagenet Cherokee" panose="02020602070100000000" pitchFamily="18" charset="0"/>
                <a:cs typeface="Times New Roman" panose="02020603050405020304" pitchFamily="18" charset="0"/>
              </a:rPr>
              <a:t>Ethanol</a:t>
            </a:r>
          </a:p>
        </p:txBody>
      </p:sp>
      <p:sp>
        <p:nvSpPr>
          <p:cNvPr id="20" name="Rectangle 19">
            <a:extLst>
              <a:ext uri="{FF2B5EF4-FFF2-40B4-BE49-F238E27FC236}">
                <a16:creationId xmlns:a16="http://schemas.microsoft.com/office/drawing/2014/main" xmlns="" id="{B018CBDF-1E49-4645-8213-AD4A6041CB08}"/>
              </a:ext>
            </a:extLst>
          </p:cNvPr>
          <p:cNvSpPr/>
          <p:nvPr/>
        </p:nvSpPr>
        <p:spPr>
          <a:xfrm>
            <a:off x="2840303" y="2828729"/>
            <a:ext cx="1923233" cy="4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b="1" dirty="0">
                <a:solidFill>
                  <a:prstClr val="white"/>
                </a:solidFill>
                <a:latin typeface="Plantagenet Cherokee" panose="02020602070100000000" pitchFamily="18" charset="0"/>
                <a:cs typeface="Times New Roman" panose="02020603050405020304" pitchFamily="18" charset="0"/>
              </a:rPr>
              <a:t>Bromoethane</a:t>
            </a:r>
          </a:p>
        </p:txBody>
      </p:sp>
      <p:sp>
        <p:nvSpPr>
          <p:cNvPr id="21" name="Rectangle 20">
            <a:extLst>
              <a:ext uri="{FF2B5EF4-FFF2-40B4-BE49-F238E27FC236}">
                <a16:creationId xmlns:a16="http://schemas.microsoft.com/office/drawing/2014/main" xmlns="" id="{DF819938-CDD9-4898-875C-00A4519B9CDD}"/>
              </a:ext>
            </a:extLst>
          </p:cNvPr>
          <p:cNvSpPr/>
          <p:nvPr/>
        </p:nvSpPr>
        <p:spPr>
          <a:xfrm>
            <a:off x="6622553" y="2828728"/>
            <a:ext cx="1923233" cy="4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b="1" dirty="0">
                <a:solidFill>
                  <a:prstClr val="white"/>
                </a:solidFill>
                <a:latin typeface="Plantagenet Cherokee" panose="02020602070100000000" pitchFamily="18" charset="0"/>
                <a:cs typeface="Times New Roman" panose="02020603050405020304" pitchFamily="18" charset="0"/>
              </a:rPr>
              <a:t>Ethanol</a:t>
            </a:r>
          </a:p>
        </p:txBody>
      </p:sp>
      <p:sp>
        <p:nvSpPr>
          <p:cNvPr id="2" name="TextBox 1">
            <a:extLst>
              <a:ext uri="{FF2B5EF4-FFF2-40B4-BE49-F238E27FC236}">
                <a16:creationId xmlns:a16="http://schemas.microsoft.com/office/drawing/2014/main" xmlns="" id="{F2B5B7F8-2088-4C7F-A6FA-D400D5423CAE}"/>
              </a:ext>
            </a:extLst>
          </p:cNvPr>
          <p:cNvSpPr txBox="1"/>
          <p:nvPr/>
        </p:nvSpPr>
        <p:spPr>
          <a:xfrm>
            <a:off x="11754060" y="0"/>
            <a:ext cx="437940" cy="369332"/>
          </a:xfrm>
          <a:prstGeom prst="rect">
            <a:avLst/>
          </a:prstGeom>
          <a:noFill/>
        </p:spPr>
        <p:txBody>
          <a:bodyPr wrap="none" rtlCol="0">
            <a:spAutoFit/>
          </a:bodyPr>
          <a:lstStyle/>
          <a:p>
            <a:pPr defTabSz="457200"/>
            <a:fld id="{19D5E2D0-D3A5-4DEC-94CB-9137D004FF4B}" type="slidenum">
              <a:rPr lang="en-US">
                <a:solidFill>
                  <a:prstClr val="white"/>
                </a:solidFill>
              </a:rPr>
              <a:pPr defTabSz="457200"/>
              <a:t>5</a:t>
            </a:fld>
            <a:endParaRPr lang="en-US" dirty="0">
              <a:solidFill>
                <a:prstClr val="white"/>
              </a:solidFill>
            </a:endParaRPr>
          </a:p>
        </p:txBody>
      </p:sp>
    </p:spTree>
    <p:extLst>
      <p:ext uri="{BB962C8B-B14F-4D97-AF65-F5344CB8AC3E}">
        <p14:creationId xmlns:p14="http://schemas.microsoft.com/office/powerpoint/2010/main" val="4028326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8109BE9-1FD4-4D20-AC1B-8F4A10D832D6}"/>
              </a:ext>
            </a:extLst>
          </p:cNvPr>
          <p:cNvSpPr/>
          <p:nvPr/>
        </p:nvSpPr>
        <p:spPr>
          <a:xfrm>
            <a:off x="0" y="66261"/>
            <a:ext cx="2680819" cy="715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4400" b="1" dirty="0">
                <a:solidFill>
                  <a:prstClr val="white"/>
                </a:solidFill>
                <a:latin typeface="Plantagenet Cherokee" panose="02020602070100000000" pitchFamily="18" charset="0"/>
                <a:cs typeface="Times New Roman" panose="02020603050405020304" pitchFamily="18" charset="0"/>
              </a:rPr>
              <a:t>Cont...</a:t>
            </a:r>
          </a:p>
        </p:txBody>
      </p:sp>
      <p:sp>
        <p:nvSpPr>
          <p:cNvPr id="5" name="Rectangle 4">
            <a:extLst>
              <a:ext uri="{FF2B5EF4-FFF2-40B4-BE49-F238E27FC236}">
                <a16:creationId xmlns:a16="http://schemas.microsoft.com/office/drawing/2014/main" xmlns="" id="{35F90D8B-6FA0-44F0-84EA-046274CFAA09}"/>
              </a:ext>
            </a:extLst>
          </p:cNvPr>
          <p:cNvSpPr/>
          <p:nvPr/>
        </p:nvSpPr>
        <p:spPr>
          <a:xfrm>
            <a:off x="222943" y="781879"/>
            <a:ext cx="11746113" cy="3644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en-US" sz="2800" dirty="0">
                <a:solidFill>
                  <a:srgbClr val="FFFF00"/>
                </a:solidFill>
                <a:latin typeface="Plantagenet Cherokee" panose="02020602070100000000" pitchFamily="18" charset="0"/>
                <a:cs typeface="Times New Roman" panose="02020603050405020304" pitchFamily="18" charset="0"/>
              </a:rPr>
              <a:t>5. From Grignard reagent: </a:t>
            </a:r>
            <a:r>
              <a:rPr lang="en-US" sz="2800" dirty="0">
                <a:solidFill>
                  <a:prstClr val="white"/>
                </a:solidFill>
                <a:latin typeface="Plantagenet Cherokee" panose="02020602070100000000" pitchFamily="18" charset="0"/>
                <a:cs typeface="Times New Roman" panose="02020603050405020304" pitchFamily="18" charset="0"/>
              </a:rPr>
              <a:t>The most important method for the preparation of primary, secondary, tertiary alcohol is by the reaction between a Grignard reagent and a carbonyl compound such as an aldehyde and a ketone the initial product formed (an </a:t>
            </a:r>
            <a:r>
              <a:rPr lang="en-US" sz="2800" dirty="0" err="1">
                <a:solidFill>
                  <a:prstClr val="white"/>
                </a:solidFill>
                <a:latin typeface="Plantagenet Cherokee" panose="02020602070100000000" pitchFamily="18" charset="0"/>
                <a:cs typeface="Times New Roman" panose="02020603050405020304" pitchFamily="18" charset="0"/>
              </a:rPr>
              <a:t>alkaoxide</a:t>
            </a:r>
            <a:r>
              <a:rPr lang="en-US" sz="2800" dirty="0">
                <a:solidFill>
                  <a:prstClr val="white"/>
                </a:solidFill>
                <a:latin typeface="Plantagenet Cherokee" panose="02020602070100000000" pitchFamily="18" charset="0"/>
                <a:cs typeface="Times New Roman" panose="02020603050405020304" pitchFamily="18" charset="0"/>
              </a:rPr>
              <a:t>) a </a:t>
            </a:r>
            <a:r>
              <a:rPr lang="en-US" sz="2800" dirty="0" err="1">
                <a:solidFill>
                  <a:prstClr val="white"/>
                </a:solidFill>
                <a:latin typeface="Plantagenet Cherokee" panose="02020602070100000000" pitchFamily="18" charset="0"/>
                <a:cs typeface="Times New Roman" panose="02020603050405020304" pitchFamily="18" charset="0"/>
              </a:rPr>
              <a:t>hydrolysed</a:t>
            </a:r>
            <a:r>
              <a:rPr lang="en-US" sz="2800" dirty="0">
                <a:solidFill>
                  <a:prstClr val="white"/>
                </a:solidFill>
                <a:latin typeface="Plantagenet Cherokee" panose="02020602070100000000" pitchFamily="18" charset="0"/>
                <a:cs typeface="Times New Roman" panose="02020603050405020304" pitchFamily="18" charset="0"/>
              </a:rPr>
              <a:t> with water or preferably dilute mineral acid such as HCl or H</a:t>
            </a:r>
            <a:r>
              <a:rPr lang="en-US" sz="2800" baseline="-25000" dirty="0">
                <a:solidFill>
                  <a:prstClr val="white"/>
                </a:solidFill>
                <a:latin typeface="Plantagenet Cherokee" panose="02020602070100000000" pitchFamily="18" charset="0"/>
                <a:cs typeface="Times New Roman" panose="02020603050405020304" pitchFamily="18" charset="0"/>
              </a:rPr>
              <a:t>2</a:t>
            </a:r>
            <a:r>
              <a:rPr lang="en-US" sz="2800" dirty="0">
                <a:solidFill>
                  <a:prstClr val="white"/>
                </a:solidFill>
                <a:latin typeface="Plantagenet Cherokee" panose="02020602070100000000" pitchFamily="18" charset="0"/>
                <a:cs typeface="Times New Roman" panose="02020603050405020304" pitchFamily="18" charset="0"/>
              </a:rPr>
              <a:t>SO</a:t>
            </a:r>
            <a:r>
              <a:rPr lang="en-US" sz="2800" baseline="-25000" dirty="0">
                <a:solidFill>
                  <a:prstClr val="white"/>
                </a:solidFill>
                <a:latin typeface="Plantagenet Cherokee" panose="02020602070100000000" pitchFamily="18" charset="0"/>
                <a:cs typeface="Times New Roman" panose="02020603050405020304" pitchFamily="18" charset="0"/>
              </a:rPr>
              <a:t>4 </a:t>
            </a:r>
            <a:r>
              <a:rPr lang="en-US" sz="2800" dirty="0">
                <a:solidFill>
                  <a:prstClr val="white"/>
                </a:solidFill>
                <a:latin typeface="Plantagenet Cherokee" panose="02020602070100000000" pitchFamily="18" charset="0"/>
                <a:cs typeface="Times New Roman" panose="02020603050405020304" pitchFamily="18" charset="0"/>
              </a:rPr>
              <a:t>to form Alcohols. </a:t>
            </a:r>
          </a:p>
          <a:p>
            <a:pPr defTabSz="457200"/>
            <a:r>
              <a:rPr lang="en-US" sz="2800" dirty="0">
                <a:solidFill>
                  <a:prstClr val="white"/>
                </a:solidFill>
                <a:latin typeface="Plantagenet Cherokee" panose="02020602070100000000" pitchFamily="18" charset="0"/>
                <a:cs typeface="Times New Roman" panose="02020603050405020304" pitchFamily="18" charset="0"/>
              </a:rPr>
              <a:t>Grignard reagent </a:t>
            </a:r>
            <a:r>
              <a:rPr lang="en-US" sz="2800" dirty="0" err="1">
                <a:solidFill>
                  <a:prstClr val="white"/>
                </a:solidFill>
                <a:latin typeface="Plantagenet Cherokee" panose="02020602070100000000" pitchFamily="18" charset="0"/>
                <a:cs typeface="Times New Roman" panose="02020603050405020304" pitchFamily="18" charset="0"/>
              </a:rPr>
              <a:t>RMgX</a:t>
            </a:r>
            <a:r>
              <a:rPr lang="en-US" sz="2800" dirty="0">
                <a:solidFill>
                  <a:prstClr val="white"/>
                </a:solidFill>
                <a:latin typeface="Plantagenet Cherokee" panose="02020602070100000000" pitchFamily="18" charset="0"/>
                <a:cs typeface="Times New Roman" panose="02020603050405020304" pitchFamily="18" charset="0"/>
              </a:rPr>
              <a:t> is obtained by the reaction of an alkyl halide </a:t>
            </a:r>
            <a:r>
              <a:rPr lang="en-US" sz="2800" dirty="0" err="1">
                <a:solidFill>
                  <a:prstClr val="white"/>
                </a:solidFill>
                <a:latin typeface="Plantagenet Cherokee" panose="02020602070100000000" pitchFamily="18" charset="0"/>
                <a:cs typeface="Times New Roman" panose="02020603050405020304" pitchFamily="18" charset="0"/>
              </a:rPr>
              <a:t>ith</a:t>
            </a:r>
            <a:r>
              <a:rPr lang="en-US" sz="2800" dirty="0">
                <a:solidFill>
                  <a:prstClr val="white"/>
                </a:solidFill>
                <a:latin typeface="Plantagenet Cherokee" panose="02020602070100000000" pitchFamily="18" charset="0"/>
                <a:cs typeface="Times New Roman" panose="02020603050405020304" pitchFamily="18" charset="0"/>
              </a:rPr>
              <a:t> Magnesium in dry ether </a:t>
            </a:r>
          </a:p>
        </p:txBody>
      </p:sp>
      <p:pic>
        <p:nvPicPr>
          <p:cNvPr id="7" name="Picture 6">
            <a:extLst>
              <a:ext uri="{FF2B5EF4-FFF2-40B4-BE49-F238E27FC236}">
                <a16:creationId xmlns:a16="http://schemas.microsoft.com/office/drawing/2014/main" xmlns="" id="{A92BB52D-ABF8-449B-8101-C1943BAB89DC}"/>
              </a:ext>
            </a:extLst>
          </p:cNvPr>
          <p:cNvPicPr>
            <a:picLocks noChangeAspect="1"/>
          </p:cNvPicPr>
          <p:nvPr/>
        </p:nvPicPr>
        <p:blipFill>
          <a:blip r:embed="rId2"/>
          <a:stretch>
            <a:fillRect/>
          </a:stretch>
        </p:blipFill>
        <p:spPr>
          <a:xfrm>
            <a:off x="2429532" y="4214223"/>
            <a:ext cx="7332935" cy="2577516"/>
          </a:xfrm>
          <a:prstGeom prst="rect">
            <a:avLst/>
          </a:prstGeom>
        </p:spPr>
      </p:pic>
      <p:sp>
        <p:nvSpPr>
          <p:cNvPr id="8" name="Arrow: Right 7">
            <a:extLst>
              <a:ext uri="{FF2B5EF4-FFF2-40B4-BE49-F238E27FC236}">
                <a16:creationId xmlns:a16="http://schemas.microsoft.com/office/drawing/2014/main" xmlns="" id="{EB13FF8F-C6C4-4AE8-9841-74858A788603}"/>
              </a:ext>
            </a:extLst>
          </p:cNvPr>
          <p:cNvSpPr/>
          <p:nvPr/>
        </p:nvSpPr>
        <p:spPr>
          <a:xfrm>
            <a:off x="358986" y="4214223"/>
            <a:ext cx="1934504" cy="1298713"/>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dirty="0">
                <a:solidFill>
                  <a:prstClr val="white"/>
                </a:solidFill>
              </a:rPr>
              <a:t>Mechanism</a:t>
            </a:r>
            <a:r>
              <a:rPr lang="en-US" dirty="0">
                <a:solidFill>
                  <a:prstClr val="white"/>
                </a:solidFill>
              </a:rPr>
              <a:t> </a:t>
            </a:r>
          </a:p>
        </p:txBody>
      </p:sp>
      <p:sp>
        <p:nvSpPr>
          <p:cNvPr id="2" name="TextBox 1">
            <a:extLst>
              <a:ext uri="{FF2B5EF4-FFF2-40B4-BE49-F238E27FC236}">
                <a16:creationId xmlns:a16="http://schemas.microsoft.com/office/drawing/2014/main" xmlns="" id="{F3C7B6E5-50BD-43A6-9423-63BD001F5316}"/>
              </a:ext>
            </a:extLst>
          </p:cNvPr>
          <p:cNvSpPr txBox="1"/>
          <p:nvPr/>
        </p:nvSpPr>
        <p:spPr>
          <a:xfrm>
            <a:off x="11750086" y="0"/>
            <a:ext cx="437940" cy="369332"/>
          </a:xfrm>
          <a:prstGeom prst="rect">
            <a:avLst/>
          </a:prstGeom>
          <a:noFill/>
        </p:spPr>
        <p:txBody>
          <a:bodyPr wrap="none" rtlCol="0">
            <a:spAutoFit/>
          </a:bodyPr>
          <a:lstStyle/>
          <a:p>
            <a:pPr defTabSz="457200"/>
            <a:fld id="{B80C87D3-960F-403F-BEEF-62BFE9B733CC}" type="slidenum">
              <a:rPr lang="en-US">
                <a:solidFill>
                  <a:prstClr val="white"/>
                </a:solidFill>
              </a:rPr>
              <a:pPr defTabSz="457200"/>
              <a:t>6</a:t>
            </a:fld>
            <a:endParaRPr lang="en-US" dirty="0">
              <a:solidFill>
                <a:prstClr val="white"/>
              </a:solidFill>
            </a:endParaRPr>
          </a:p>
        </p:txBody>
      </p:sp>
    </p:spTree>
    <p:extLst>
      <p:ext uri="{BB962C8B-B14F-4D97-AF65-F5344CB8AC3E}">
        <p14:creationId xmlns:p14="http://schemas.microsoft.com/office/powerpoint/2010/main" val="35074190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63AB7A5-64E1-4238-A9A5-7D50A3D04F44}"/>
              </a:ext>
            </a:extLst>
          </p:cNvPr>
          <p:cNvSpPr/>
          <p:nvPr/>
        </p:nvSpPr>
        <p:spPr>
          <a:xfrm>
            <a:off x="222943" y="781879"/>
            <a:ext cx="11746113" cy="2398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en-US" sz="2800" dirty="0">
                <a:solidFill>
                  <a:prstClr val="white"/>
                </a:solidFill>
                <a:latin typeface="Plantagenet Cherokee" panose="02020602070100000000" pitchFamily="18" charset="0"/>
                <a:cs typeface="Times New Roman" panose="02020603050405020304" pitchFamily="18" charset="0"/>
              </a:rPr>
              <a:t>The Grignard reagent reacts with aldehydes or ketones to form an addition compound which on hydrolysis with dilute acid gives the corresponding alcohol. Formaldehyde with Grignard reagent gives primary alcohol. Aldehydes other than formaldehyde form secondary alcohols and ketones yield tertiary alcohols.</a:t>
            </a:r>
          </a:p>
        </p:txBody>
      </p:sp>
      <p:sp>
        <p:nvSpPr>
          <p:cNvPr id="3" name="Rectangle 2">
            <a:extLst>
              <a:ext uri="{FF2B5EF4-FFF2-40B4-BE49-F238E27FC236}">
                <a16:creationId xmlns:a16="http://schemas.microsoft.com/office/drawing/2014/main" xmlns="" id="{F79DF7CF-2B56-49FC-858E-6C5D3F63F228}"/>
              </a:ext>
            </a:extLst>
          </p:cNvPr>
          <p:cNvSpPr/>
          <p:nvPr/>
        </p:nvSpPr>
        <p:spPr>
          <a:xfrm>
            <a:off x="0" y="66261"/>
            <a:ext cx="2680819" cy="715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4400" b="1" dirty="0">
                <a:solidFill>
                  <a:prstClr val="white"/>
                </a:solidFill>
                <a:latin typeface="Plantagenet Cherokee" panose="02020602070100000000" pitchFamily="18" charset="0"/>
                <a:cs typeface="Times New Roman" panose="02020603050405020304" pitchFamily="18" charset="0"/>
              </a:rPr>
              <a:t>Cont...</a:t>
            </a:r>
          </a:p>
        </p:txBody>
      </p:sp>
      <p:pic>
        <p:nvPicPr>
          <p:cNvPr id="5" name="Picture 4">
            <a:extLst>
              <a:ext uri="{FF2B5EF4-FFF2-40B4-BE49-F238E27FC236}">
                <a16:creationId xmlns:a16="http://schemas.microsoft.com/office/drawing/2014/main" xmlns="" id="{E128397B-739D-4576-9AB7-9A7E81E6FD9F}"/>
              </a:ext>
            </a:extLst>
          </p:cNvPr>
          <p:cNvPicPr>
            <a:picLocks noChangeAspect="1"/>
          </p:cNvPicPr>
          <p:nvPr/>
        </p:nvPicPr>
        <p:blipFill>
          <a:blip r:embed="rId2"/>
          <a:stretch>
            <a:fillRect/>
          </a:stretch>
        </p:blipFill>
        <p:spPr>
          <a:xfrm>
            <a:off x="728872" y="3180522"/>
            <a:ext cx="10734256" cy="3180520"/>
          </a:xfrm>
          <a:prstGeom prst="rect">
            <a:avLst/>
          </a:prstGeom>
        </p:spPr>
      </p:pic>
      <p:sp>
        <p:nvSpPr>
          <p:cNvPr id="6" name="Rectangle 5">
            <a:extLst>
              <a:ext uri="{FF2B5EF4-FFF2-40B4-BE49-F238E27FC236}">
                <a16:creationId xmlns:a16="http://schemas.microsoft.com/office/drawing/2014/main" xmlns="" id="{07DE0D92-89F9-4CB2-90F9-B33FCE872412}"/>
              </a:ext>
            </a:extLst>
          </p:cNvPr>
          <p:cNvSpPr/>
          <p:nvPr/>
        </p:nvSpPr>
        <p:spPr>
          <a:xfrm>
            <a:off x="530087" y="3788834"/>
            <a:ext cx="1923233" cy="4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b="1" dirty="0">
                <a:solidFill>
                  <a:prstClr val="black"/>
                </a:solidFill>
                <a:latin typeface="Plantagenet Cherokee" panose="02020602070100000000" pitchFamily="18" charset="0"/>
                <a:cs typeface="Times New Roman" panose="02020603050405020304" pitchFamily="18" charset="0"/>
              </a:rPr>
              <a:t>Formaldehyde</a:t>
            </a:r>
            <a:endParaRPr lang="en-US" sz="2600" b="1" dirty="0">
              <a:solidFill>
                <a:prstClr val="black"/>
              </a:solidFill>
              <a:latin typeface="Plantagenet Cherokee" panose="02020602070100000000"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0C3F5FE5-2FAE-4867-B494-837B742E633F}"/>
              </a:ext>
            </a:extLst>
          </p:cNvPr>
          <p:cNvSpPr/>
          <p:nvPr/>
        </p:nvSpPr>
        <p:spPr>
          <a:xfrm>
            <a:off x="5945266" y="3802087"/>
            <a:ext cx="1923233" cy="4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600" b="1" dirty="0">
                <a:solidFill>
                  <a:prstClr val="black"/>
                </a:solidFill>
                <a:latin typeface="Plantagenet Cherokee" panose="02020602070100000000" pitchFamily="18" charset="0"/>
                <a:cs typeface="Times New Roman" panose="02020603050405020304" pitchFamily="18" charset="0"/>
              </a:rPr>
              <a:t>Primary Alcohol</a:t>
            </a:r>
          </a:p>
        </p:txBody>
      </p:sp>
      <p:sp>
        <p:nvSpPr>
          <p:cNvPr id="8" name="Rectangle 7">
            <a:extLst>
              <a:ext uri="{FF2B5EF4-FFF2-40B4-BE49-F238E27FC236}">
                <a16:creationId xmlns:a16="http://schemas.microsoft.com/office/drawing/2014/main" xmlns="" id="{DDF5F5E4-D30F-4B54-8AAB-64F70EDDE50E}"/>
              </a:ext>
            </a:extLst>
          </p:cNvPr>
          <p:cNvSpPr/>
          <p:nvPr/>
        </p:nvSpPr>
        <p:spPr>
          <a:xfrm>
            <a:off x="530086" y="4855632"/>
            <a:ext cx="1923233" cy="4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b="1" dirty="0">
                <a:solidFill>
                  <a:prstClr val="black"/>
                </a:solidFill>
                <a:latin typeface="Plantagenet Cherokee" panose="02020602070100000000" pitchFamily="18" charset="0"/>
                <a:cs typeface="Times New Roman" panose="02020603050405020304" pitchFamily="18" charset="0"/>
              </a:rPr>
              <a:t>Acetaldehyde</a:t>
            </a:r>
            <a:endParaRPr lang="en-US" sz="2600" b="1" dirty="0">
              <a:solidFill>
                <a:prstClr val="black"/>
              </a:solidFill>
              <a:latin typeface="Plantagenet Cherokee" panose="02020602070100000000"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D14203AD-989B-458D-BDED-8ED948F21918}"/>
              </a:ext>
            </a:extLst>
          </p:cNvPr>
          <p:cNvSpPr/>
          <p:nvPr/>
        </p:nvSpPr>
        <p:spPr>
          <a:xfrm>
            <a:off x="7832056" y="4862263"/>
            <a:ext cx="1923233" cy="4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600" b="1" dirty="0">
                <a:solidFill>
                  <a:prstClr val="black"/>
                </a:solidFill>
                <a:latin typeface="Plantagenet Cherokee" panose="02020602070100000000" pitchFamily="18" charset="0"/>
                <a:cs typeface="Times New Roman" panose="02020603050405020304" pitchFamily="18" charset="0"/>
              </a:rPr>
              <a:t>Secondary Alcohol</a:t>
            </a:r>
          </a:p>
        </p:txBody>
      </p:sp>
      <p:sp>
        <p:nvSpPr>
          <p:cNvPr id="10" name="Rectangle 9">
            <a:extLst>
              <a:ext uri="{FF2B5EF4-FFF2-40B4-BE49-F238E27FC236}">
                <a16:creationId xmlns:a16="http://schemas.microsoft.com/office/drawing/2014/main" xmlns="" id="{0D85BE8D-3A41-457D-9A3B-8A39129E565D}"/>
              </a:ext>
            </a:extLst>
          </p:cNvPr>
          <p:cNvSpPr/>
          <p:nvPr/>
        </p:nvSpPr>
        <p:spPr>
          <a:xfrm>
            <a:off x="533400" y="5856815"/>
            <a:ext cx="1923233" cy="4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2000" b="1" dirty="0">
                <a:solidFill>
                  <a:prstClr val="black"/>
                </a:solidFill>
                <a:latin typeface="Plantagenet Cherokee" panose="02020602070100000000" pitchFamily="18" charset="0"/>
                <a:cs typeface="Times New Roman" panose="02020603050405020304" pitchFamily="18" charset="0"/>
              </a:rPr>
              <a:t>Ketone</a:t>
            </a:r>
          </a:p>
        </p:txBody>
      </p:sp>
      <p:sp>
        <p:nvSpPr>
          <p:cNvPr id="11" name="Rectangle 10">
            <a:extLst>
              <a:ext uri="{FF2B5EF4-FFF2-40B4-BE49-F238E27FC236}">
                <a16:creationId xmlns:a16="http://schemas.microsoft.com/office/drawing/2014/main" xmlns="" id="{9ACECA1E-FDD2-4BD2-98CE-9FEF540CE080}"/>
              </a:ext>
            </a:extLst>
          </p:cNvPr>
          <p:cNvSpPr/>
          <p:nvPr/>
        </p:nvSpPr>
        <p:spPr>
          <a:xfrm>
            <a:off x="7868499" y="5922431"/>
            <a:ext cx="1923233" cy="4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600" b="1" dirty="0">
                <a:solidFill>
                  <a:prstClr val="black"/>
                </a:solidFill>
                <a:latin typeface="Plantagenet Cherokee" panose="02020602070100000000" pitchFamily="18" charset="0"/>
                <a:cs typeface="Times New Roman" panose="02020603050405020304" pitchFamily="18" charset="0"/>
              </a:rPr>
              <a:t>Tertiary Alcohol</a:t>
            </a:r>
          </a:p>
        </p:txBody>
      </p:sp>
      <p:sp>
        <p:nvSpPr>
          <p:cNvPr id="4" name="TextBox 3">
            <a:extLst>
              <a:ext uri="{FF2B5EF4-FFF2-40B4-BE49-F238E27FC236}">
                <a16:creationId xmlns:a16="http://schemas.microsoft.com/office/drawing/2014/main" xmlns="" id="{375E6307-5012-414B-BA06-2C50D73ABA32}"/>
              </a:ext>
            </a:extLst>
          </p:cNvPr>
          <p:cNvSpPr txBox="1"/>
          <p:nvPr/>
        </p:nvSpPr>
        <p:spPr>
          <a:xfrm>
            <a:off x="11750086" y="0"/>
            <a:ext cx="437940" cy="369332"/>
          </a:xfrm>
          <a:prstGeom prst="rect">
            <a:avLst/>
          </a:prstGeom>
          <a:noFill/>
        </p:spPr>
        <p:txBody>
          <a:bodyPr wrap="none" rtlCol="0">
            <a:spAutoFit/>
          </a:bodyPr>
          <a:lstStyle/>
          <a:p>
            <a:pPr defTabSz="457200"/>
            <a:fld id="{7C7A56B6-3FE3-4724-8E5A-3B92B48ED830}" type="slidenum">
              <a:rPr lang="en-US">
                <a:solidFill>
                  <a:prstClr val="white"/>
                </a:solidFill>
              </a:rPr>
              <a:pPr defTabSz="457200"/>
              <a:t>7</a:t>
            </a:fld>
            <a:endParaRPr lang="en-US" dirty="0">
              <a:solidFill>
                <a:prstClr val="white"/>
              </a:solidFill>
            </a:endParaRPr>
          </a:p>
        </p:txBody>
      </p:sp>
    </p:spTree>
    <p:extLst>
      <p:ext uri="{BB962C8B-B14F-4D97-AF65-F5344CB8AC3E}">
        <p14:creationId xmlns:p14="http://schemas.microsoft.com/office/powerpoint/2010/main" val="1768575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74034BB-605A-4BF4-8845-D82B6175E3A2}"/>
              </a:ext>
            </a:extLst>
          </p:cNvPr>
          <p:cNvSpPr/>
          <p:nvPr/>
        </p:nvSpPr>
        <p:spPr>
          <a:xfrm>
            <a:off x="0" y="66261"/>
            <a:ext cx="2680819" cy="715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4400" b="1" dirty="0">
                <a:solidFill>
                  <a:prstClr val="white"/>
                </a:solidFill>
                <a:latin typeface="Plantagenet Cherokee" panose="02020602070100000000" pitchFamily="18" charset="0"/>
                <a:cs typeface="Times New Roman" panose="02020603050405020304" pitchFamily="18" charset="0"/>
              </a:rPr>
              <a:t>Cont...</a:t>
            </a:r>
          </a:p>
        </p:txBody>
      </p:sp>
      <p:sp>
        <p:nvSpPr>
          <p:cNvPr id="3" name="Rectangle 2">
            <a:extLst>
              <a:ext uri="{FF2B5EF4-FFF2-40B4-BE49-F238E27FC236}">
                <a16:creationId xmlns:a16="http://schemas.microsoft.com/office/drawing/2014/main" xmlns="" id="{67252844-B12F-45FE-9A1D-11E5981E9AEE}"/>
              </a:ext>
            </a:extLst>
          </p:cNvPr>
          <p:cNvSpPr/>
          <p:nvPr/>
        </p:nvSpPr>
        <p:spPr>
          <a:xfrm>
            <a:off x="222943" y="781879"/>
            <a:ext cx="11746113" cy="2279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en-US" sz="2800" dirty="0">
                <a:solidFill>
                  <a:srgbClr val="FFFF00"/>
                </a:solidFill>
                <a:latin typeface="Plantagenet Cherokee" panose="02020602070100000000" pitchFamily="18" charset="0"/>
                <a:cs typeface="Times New Roman" panose="02020603050405020304" pitchFamily="18" charset="0"/>
              </a:rPr>
              <a:t>6. Oxymercuration-</a:t>
            </a:r>
            <a:r>
              <a:rPr lang="en-US" sz="2800" dirty="0" err="1">
                <a:solidFill>
                  <a:srgbClr val="FFFF00"/>
                </a:solidFill>
                <a:latin typeface="Plantagenet Cherokee" panose="02020602070100000000" pitchFamily="18" charset="0"/>
                <a:cs typeface="Times New Roman" panose="02020603050405020304" pitchFamily="18" charset="0"/>
              </a:rPr>
              <a:t>demercuration</a:t>
            </a:r>
            <a:r>
              <a:rPr lang="en-US" sz="2800" dirty="0">
                <a:solidFill>
                  <a:srgbClr val="FFFF00"/>
                </a:solidFill>
                <a:latin typeface="Plantagenet Cherokee" panose="02020602070100000000" pitchFamily="18" charset="0"/>
                <a:cs typeface="Times New Roman" panose="02020603050405020304" pitchFamily="18" charset="0"/>
              </a:rPr>
              <a:t> of alkenes: </a:t>
            </a:r>
            <a:r>
              <a:rPr lang="en-US" sz="2800" dirty="0">
                <a:solidFill>
                  <a:prstClr val="white"/>
                </a:solidFill>
                <a:latin typeface="Plantagenet Cherokee" panose="02020602070100000000" pitchFamily="18" charset="0"/>
                <a:cs typeface="Times New Roman" panose="02020603050405020304" pitchFamily="18" charset="0"/>
              </a:rPr>
              <a:t>It is a convenient two step process for the preparation of alcohol from alkenes. Alkenes react with mercuric acetate in the presence of water tetrahydrofuran solution to give hydroxyl-</a:t>
            </a:r>
            <a:r>
              <a:rPr lang="en-US" sz="2800" dirty="0" err="1">
                <a:solidFill>
                  <a:prstClr val="white"/>
                </a:solidFill>
                <a:latin typeface="Plantagenet Cherokee" panose="02020602070100000000" pitchFamily="18" charset="0"/>
                <a:cs typeface="Times New Roman" panose="02020603050405020304" pitchFamily="18" charset="0"/>
              </a:rPr>
              <a:t>mercurical</a:t>
            </a:r>
            <a:r>
              <a:rPr lang="en-US" sz="2800" dirty="0">
                <a:solidFill>
                  <a:prstClr val="white"/>
                </a:solidFill>
                <a:latin typeface="Plantagenet Cherokee" panose="02020602070100000000" pitchFamily="18" charset="0"/>
                <a:cs typeface="Times New Roman" panose="02020603050405020304" pitchFamily="18" charset="0"/>
              </a:rPr>
              <a:t> compounds which on reduction by sodium borohydride NaBH</a:t>
            </a:r>
            <a:r>
              <a:rPr lang="en-US" sz="2800" baseline="-25000" dirty="0">
                <a:solidFill>
                  <a:prstClr val="white"/>
                </a:solidFill>
                <a:latin typeface="Plantagenet Cherokee" panose="02020602070100000000" pitchFamily="18" charset="0"/>
                <a:cs typeface="Times New Roman" panose="02020603050405020304" pitchFamily="18" charset="0"/>
              </a:rPr>
              <a:t>4 </a:t>
            </a:r>
            <a:r>
              <a:rPr lang="en-US" sz="2800" dirty="0">
                <a:solidFill>
                  <a:prstClr val="white"/>
                </a:solidFill>
                <a:latin typeface="Plantagenet Cherokee" panose="02020602070100000000" pitchFamily="18" charset="0"/>
                <a:cs typeface="Times New Roman" panose="02020603050405020304" pitchFamily="18" charset="0"/>
              </a:rPr>
              <a:t>yield alcohols. </a:t>
            </a:r>
          </a:p>
        </p:txBody>
      </p:sp>
      <p:sp>
        <p:nvSpPr>
          <p:cNvPr id="4" name="Rectangle 3">
            <a:extLst>
              <a:ext uri="{FF2B5EF4-FFF2-40B4-BE49-F238E27FC236}">
                <a16:creationId xmlns:a16="http://schemas.microsoft.com/office/drawing/2014/main" xmlns="" id="{8994E2F7-A267-4289-94B2-85AE4F070485}"/>
              </a:ext>
            </a:extLst>
          </p:cNvPr>
          <p:cNvSpPr/>
          <p:nvPr/>
        </p:nvSpPr>
        <p:spPr>
          <a:xfrm>
            <a:off x="852813" y="3061252"/>
            <a:ext cx="10486371" cy="30148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en-US" sz="2800" dirty="0">
                <a:solidFill>
                  <a:prstClr val="black"/>
                </a:solidFill>
                <a:latin typeface="Plantagenet Cherokee" panose="02020602070100000000" pitchFamily="18" charset="0"/>
                <a:cs typeface="Times New Roman" panose="02020603050405020304" pitchFamily="18" charset="0"/>
              </a:rPr>
              <a:t>	</a:t>
            </a:r>
            <a:endParaRPr lang="en-US" sz="2800" dirty="0" smtClean="0">
              <a:solidFill>
                <a:prstClr val="black"/>
              </a:solidFill>
              <a:latin typeface="Plantagenet Cherokee" panose="02020602070100000000" pitchFamily="18" charset="0"/>
              <a:cs typeface="Times New Roman" panose="02020603050405020304" pitchFamily="18" charset="0"/>
            </a:endParaRPr>
          </a:p>
          <a:p>
            <a:pPr defTabSz="457200"/>
            <a:r>
              <a:rPr lang="en-US" sz="2800" dirty="0" smtClean="0">
                <a:solidFill>
                  <a:prstClr val="black"/>
                </a:solidFill>
                <a:latin typeface="Plantagenet Cherokee" panose="02020602070100000000" pitchFamily="18" charset="0"/>
                <a:cs typeface="Times New Roman" panose="02020603050405020304" pitchFamily="18" charset="0"/>
              </a:rPr>
              <a:t>	C=C	+H</a:t>
            </a:r>
            <a:r>
              <a:rPr lang="en-US" sz="2800" baseline="-25000" dirty="0" smtClean="0">
                <a:solidFill>
                  <a:prstClr val="black"/>
                </a:solidFill>
                <a:latin typeface="Plantagenet Cherokee" panose="02020602070100000000" pitchFamily="18" charset="0"/>
                <a:cs typeface="Times New Roman" panose="02020603050405020304" pitchFamily="18" charset="0"/>
              </a:rPr>
              <a:t>2</a:t>
            </a:r>
            <a:r>
              <a:rPr lang="en-US" sz="2800" dirty="0" smtClean="0">
                <a:solidFill>
                  <a:prstClr val="black"/>
                </a:solidFill>
                <a:latin typeface="Plantagenet Cherokee" panose="02020602070100000000" pitchFamily="18" charset="0"/>
                <a:cs typeface="Times New Roman" panose="02020603050405020304" pitchFamily="18" charset="0"/>
              </a:rPr>
              <a:t>O+Hg(OOCCH</a:t>
            </a:r>
            <a:r>
              <a:rPr lang="en-US" sz="2800" baseline="-25000" dirty="0" smtClean="0">
                <a:solidFill>
                  <a:prstClr val="black"/>
                </a:solidFill>
                <a:latin typeface="Plantagenet Cherokee" panose="02020602070100000000" pitchFamily="18" charset="0"/>
                <a:cs typeface="Times New Roman" panose="02020603050405020304" pitchFamily="18" charset="0"/>
              </a:rPr>
              <a:t>3</a:t>
            </a:r>
            <a:r>
              <a:rPr lang="en-US" sz="2800" dirty="0" smtClean="0">
                <a:solidFill>
                  <a:prstClr val="black"/>
                </a:solidFill>
                <a:latin typeface="Plantagenet Cherokee" panose="02020602070100000000" pitchFamily="18" charset="0"/>
                <a:cs typeface="Times New Roman" panose="02020603050405020304" pitchFamily="18" charset="0"/>
              </a:rPr>
              <a:t>)</a:t>
            </a:r>
            <a:r>
              <a:rPr lang="en-US" sz="2800" baseline="-25000" dirty="0" smtClean="0">
                <a:solidFill>
                  <a:prstClr val="black"/>
                </a:solidFill>
                <a:latin typeface="Plantagenet Cherokee" panose="02020602070100000000" pitchFamily="18" charset="0"/>
                <a:cs typeface="Times New Roman" panose="02020603050405020304" pitchFamily="18" charset="0"/>
              </a:rPr>
              <a:t>2</a:t>
            </a:r>
            <a:r>
              <a:rPr lang="en-US" sz="2800" dirty="0" smtClean="0">
                <a:solidFill>
                  <a:prstClr val="black"/>
                </a:solidFill>
                <a:latin typeface="Plantagenet Cherokee" panose="02020602070100000000" pitchFamily="18" charset="0"/>
                <a:cs typeface="Times New Roman" panose="02020603050405020304" pitchFamily="18" charset="0"/>
              </a:rPr>
              <a:t>				C	 C		+CH</a:t>
            </a:r>
            <a:r>
              <a:rPr lang="en-US" sz="2800" baseline="-25000" dirty="0" smtClean="0">
                <a:solidFill>
                  <a:prstClr val="black"/>
                </a:solidFill>
                <a:latin typeface="Plantagenet Cherokee" panose="02020602070100000000" pitchFamily="18" charset="0"/>
                <a:cs typeface="Times New Roman" panose="02020603050405020304" pitchFamily="18" charset="0"/>
              </a:rPr>
              <a:t>3</a:t>
            </a:r>
            <a:r>
              <a:rPr lang="en-US" sz="2800" dirty="0" smtClean="0">
                <a:solidFill>
                  <a:prstClr val="black"/>
                </a:solidFill>
                <a:latin typeface="Plantagenet Cherokee" panose="02020602070100000000" pitchFamily="18" charset="0"/>
                <a:cs typeface="Times New Roman" panose="02020603050405020304" pitchFamily="18" charset="0"/>
              </a:rPr>
              <a:t>COOH</a:t>
            </a:r>
          </a:p>
          <a:p>
            <a:pPr defTabSz="457200"/>
            <a:endParaRPr lang="en-US" sz="2800" dirty="0">
              <a:solidFill>
                <a:prstClr val="black"/>
              </a:solidFill>
              <a:latin typeface="Plantagenet Cherokee" panose="02020602070100000000" pitchFamily="18" charset="0"/>
              <a:cs typeface="Times New Roman" panose="02020603050405020304" pitchFamily="18" charset="0"/>
            </a:endParaRPr>
          </a:p>
          <a:p>
            <a:pPr defTabSz="457200"/>
            <a:endParaRPr lang="en-US" sz="2800" dirty="0">
              <a:solidFill>
                <a:prstClr val="black"/>
              </a:solidFill>
              <a:latin typeface="Plantagenet Cherokee" panose="02020602070100000000" pitchFamily="18" charset="0"/>
              <a:cs typeface="Times New Roman" panose="02020603050405020304" pitchFamily="18" charset="0"/>
            </a:endParaRPr>
          </a:p>
          <a:p>
            <a:pPr defTabSz="457200"/>
            <a:r>
              <a:rPr lang="en-US" sz="2800" dirty="0">
                <a:solidFill>
                  <a:prstClr val="black"/>
                </a:solidFill>
                <a:latin typeface="Plantagenet Cherokee" panose="02020602070100000000" pitchFamily="18" charset="0"/>
                <a:cs typeface="Times New Roman" panose="02020603050405020304" pitchFamily="18" charset="0"/>
              </a:rPr>
              <a:t>	C	 C					 	C	 C	  +Hg+CH</a:t>
            </a:r>
            <a:r>
              <a:rPr lang="en-US" sz="2800" baseline="-25000" dirty="0">
                <a:solidFill>
                  <a:prstClr val="black"/>
                </a:solidFill>
                <a:latin typeface="Plantagenet Cherokee" panose="02020602070100000000" pitchFamily="18" charset="0"/>
                <a:cs typeface="Times New Roman" panose="02020603050405020304" pitchFamily="18" charset="0"/>
              </a:rPr>
              <a:t>3</a:t>
            </a:r>
            <a:r>
              <a:rPr lang="en-US" sz="2800" dirty="0">
                <a:solidFill>
                  <a:prstClr val="black"/>
                </a:solidFill>
                <a:latin typeface="Plantagenet Cherokee" panose="02020602070100000000" pitchFamily="18" charset="0"/>
                <a:cs typeface="Times New Roman" panose="02020603050405020304" pitchFamily="18" charset="0"/>
              </a:rPr>
              <a:t>COO</a:t>
            </a:r>
          </a:p>
        </p:txBody>
      </p:sp>
      <p:cxnSp>
        <p:nvCxnSpPr>
          <p:cNvPr id="6" name="Straight Connector 5">
            <a:extLst>
              <a:ext uri="{FF2B5EF4-FFF2-40B4-BE49-F238E27FC236}">
                <a16:creationId xmlns:a16="http://schemas.microsoft.com/office/drawing/2014/main" xmlns="" id="{AE28C3F3-1508-4E18-B1EB-1F4636DA9A17}"/>
              </a:ext>
            </a:extLst>
          </p:cNvPr>
          <p:cNvCxnSpPr>
            <a:cxnSpLocks/>
          </p:cNvCxnSpPr>
          <p:nvPr/>
        </p:nvCxnSpPr>
        <p:spPr>
          <a:xfrm flipV="1">
            <a:off x="2126972" y="3363562"/>
            <a:ext cx="278296" cy="205410"/>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xmlns="" id="{5D7ED32C-DA86-410A-A9BA-F0C608FC4DF2}"/>
              </a:ext>
            </a:extLst>
          </p:cNvPr>
          <p:cNvCxnSpPr>
            <a:cxnSpLocks/>
          </p:cNvCxnSpPr>
          <p:nvPr/>
        </p:nvCxnSpPr>
        <p:spPr>
          <a:xfrm>
            <a:off x="2126972" y="3899453"/>
            <a:ext cx="278296" cy="178902"/>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xmlns="" id="{1815AF07-C73A-4020-99A3-41E538FD1E4E}"/>
              </a:ext>
            </a:extLst>
          </p:cNvPr>
          <p:cNvCxnSpPr>
            <a:cxnSpLocks/>
          </p:cNvCxnSpPr>
          <p:nvPr/>
        </p:nvCxnSpPr>
        <p:spPr>
          <a:xfrm flipH="1" flipV="1">
            <a:off x="1131488" y="3397108"/>
            <a:ext cx="269730" cy="174765"/>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xmlns="" id="{D65AB001-BB8A-408C-915D-BCF4E6BCC470}"/>
              </a:ext>
            </a:extLst>
          </p:cNvPr>
          <p:cNvCxnSpPr>
            <a:cxnSpLocks/>
          </p:cNvCxnSpPr>
          <p:nvPr/>
        </p:nvCxnSpPr>
        <p:spPr>
          <a:xfrm flipV="1">
            <a:off x="1137730" y="3899453"/>
            <a:ext cx="265042" cy="212034"/>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xmlns="" id="{572F66FF-933E-466D-A8D1-2F89FC736231}"/>
              </a:ext>
            </a:extLst>
          </p:cNvPr>
          <p:cNvCxnSpPr>
            <a:cxnSpLocks/>
          </p:cNvCxnSpPr>
          <p:nvPr/>
        </p:nvCxnSpPr>
        <p:spPr>
          <a:xfrm>
            <a:off x="5645425" y="3752021"/>
            <a:ext cx="113968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Rectangle 20">
            <a:extLst>
              <a:ext uri="{FF2B5EF4-FFF2-40B4-BE49-F238E27FC236}">
                <a16:creationId xmlns:a16="http://schemas.microsoft.com/office/drawing/2014/main" xmlns="" id="{CBC6ECC9-4275-4A24-A59C-8BB21E464DC7}"/>
              </a:ext>
            </a:extLst>
          </p:cNvPr>
          <p:cNvSpPr/>
          <p:nvPr/>
        </p:nvSpPr>
        <p:spPr>
          <a:xfrm>
            <a:off x="5449537" y="3313410"/>
            <a:ext cx="1531461" cy="4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2600" dirty="0">
                <a:solidFill>
                  <a:prstClr val="black"/>
                </a:solidFill>
                <a:latin typeface="Plantagenet Cherokee" panose="02020602070100000000" pitchFamily="18" charset="0"/>
                <a:cs typeface="Times New Roman" panose="02020603050405020304" pitchFamily="18" charset="0"/>
              </a:rPr>
              <a:t>THF</a:t>
            </a:r>
          </a:p>
        </p:txBody>
      </p:sp>
      <p:sp>
        <p:nvSpPr>
          <p:cNvPr id="22" name="Rectangle 21">
            <a:extLst>
              <a:ext uri="{FF2B5EF4-FFF2-40B4-BE49-F238E27FC236}">
                <a16:creationId xmlns:a16="http://schemas.microsoft.com/office/drawing/2014/main" xmlns="" id="{A109A51D-C431-4B9E-8527-0D24CCBC5BB5}"/>
              </a:ext>
            </a:extLst>
          </p:cNvPr>
          <p:cNvSpPr/>
          <p:nvPr/>
        </p:nvSpPr>
        <p:spPr>
          <a:xfrm>
            <a:off x="5462835" y="3908184"/>
            <a:ext cx="1727346" cy="4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600" b="1" dirty="0">
                <a:solidFill>
                  <a:prstClr val="black"/>
                </a:solidFill>
                <a:latin typeface="Plantagenet Cherokee" panose="02020602070100000000" pitchFamily="18" charset="0"/>
                <a:cs typeface="Times New Roman" panose="02020603050405020304" pitchFamily="18" charset="0"/>
              </a:rPr>
              <a:t>Oxymercuration</a:t>
            </a:r>
          </a:p>
        </p:txBody>
      </p:sp>
      <p:sp>
        <p:nvSpPr>
          <p:cNvPr id="23" name="Rectangle 22">
            <a:extLst>
              <a:ext uri="{FF2B5EF4-FFF2-40B4-BE49-F238E27FC236}">
                <a16:creationId xmlns:a16="http://schemas.microsoft.com/office/drawing/2014/main" xmlns="" id="{027A2B61-939D-49F2-AEAB-269A8C230A01}"/>
              </a:ext>
            </a:extLst>
          </p:cNvPr>
          <p:cNvSpPr/>
          <p:nvPr/>
        </p:nvSpPr>
        <p:spPr>
          <a:xfrm>
            <a:off x="3334860" y="3859049"/>
            <a:ext cx="1923233" cy="4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b="1" dirty="0">
                <a:solidFill>
                  <a:prstClr val="black"/>
                </a:solidFill>
                <a:latin typeface="Plantagenet Cherokee" panose="02020602070100000000" pitchFamily="18" charset="0"/>
                <a:cs typeface="Times New Roman" panose="02020603050405020304" pitchFamily="18" charset="0"/>
              </a:rPr>
              <a:t>Mercuric acetate</a:t>
            </a:r>
          </a:p>
        </p:txBody>
      </p:sp>
      <p:cxnSp>
        <p:nvCxnSpPr>
          <p:cNvPr id="24" name="Straight Connector 23">
            <a:extLst>
              <a:ext uri="{FF2B5EF4-FFF2-40B4-BE49-F238E27FC236}">
                <a16:creationId xmlns:a16="http://schemas.microsoft.com/office/drawing/2014/main" xmlns="" id="{1DD654AF-3609-44CD-9877-83BB1C6452B5}"/>
              </a:ext>
            </a:extLst>
          </p:cNvPr>
          <p:cNvCxnSpPr>
            <a:cxnSpLocks/>
          </p:cNvCxnSpPr>
          <p:nvPr/>
        </p:nvCxnSpPr>
        <p:spPr>
          <a:xfrm flipV="1">
            <a:off x="8044067" y="3283916"/>
            <a:ext cx="0" cy="200574"/>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xmlns="" id="{CECD709D-5990-4B7D-A225-9A4CF575A4F9}"/>
              </a:ext>
            </a:extLst>
          </p:cNvPr>
          <p:cNvCxnSpPr>
            <a:cxnSpLocks/>
          </p:cNvCxnSpPr>
          <p:nvPr/>
        </p:nvCxnSpPr>
        <p:spPr>
          <a:xfrm>
            <a:off x="7610868" y="3752021"/>
            <a:ext cx="207915" cy="0"/>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xmlns="" id="{F4AA27CD-CDE0-4B08-958E-6F486B723A1C}"/>
              </a:ext>
            </a:extLst>
          </p:cNvPr>
          <p:cNvCxnSpPr>
            <a:cxnSpLocks/>
          </p:cNvCxnSpPr>
          <p:nvPr/>
        </p:nvCxnSpPr>
        <p:spPr>
          <a:xfrm flipV="1">
            <a:off x="8044067" y="3919008"/>
            <a:ext cx="0" cy="200574"/>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xmlns="" id="{D9196AC4-E35F-4E64-9EE3-4068BEEC58F2}"/>
              </a:ext>
            </a:extLst>
          </p:cNvPr>
          <p:cNvCxnSpPr>
            <a:cxnSpLocks/>
          </p:cNvCxnSpPr>
          <p:nvPr/>
        </p:nvCxnSpPr>
        <p:spPr>
          <a:xfrm flipV="1">
            <a:off x="7487473" y="3261963"/>
            <a:ext cx="0" cy="200574"/>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xmlns="" id="{859F384B-1505-4487-8D50-F49DC89B3E27}"/>
              </a:ext>
            </a:extLst>
          </p:cNvPr>
          <p:cNvCxnSpPr>
            <a:cxnSpLocks/>
          </p:cNvCxnSpPr>
          <p:nvPr/>
        </p:nvCxnSpPr>
        <p:spPr>
          <a:xfrm flipV="1">
            <a:off x="7487473" y="3924046"/>
            <a:ext cx="0" cy="200574"/>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xmlns="" id="{2E3252CE-53F3-4D27-82BA-770E0DF63694}"/>
              </a:ext>
            </a:extLst>
          </p:cNvPr>
          <p:cNvCxnSpPr>
            <a:cxnSpLocks/>
          </p:cNvCxnSpPr>
          <p:nvPr/>
        </p:nvCxnSpPr>
        <p:spPr>
          <a:xfrm>
            <a:off x="8213842" y="3750364"/>
            <a:ext cx="207915" cy="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xmlns="" id="{7BCEF67E-2C37-4195-9514-010914AAE73E}"/>
              </a:ext>
            </a:extLst>
          </p:cNvPr>
          <p:cNvCxnSpPr>
            <a:cxnSpLocks/>
          </p:cNvCxnSpPr>
          <p:nvPr/>
        </p:nvCxnSpPr>
        <p:spPr>
          <a:xfrm>
            <a:off x="7072925" y="3745394"/>
            <a:ext cx="207915" cy="0"/>
          </a:xfrm>
          <a:prstGeom prst="line">
            <a:avLst/>
          </a:prstGeom>
        </p:spPr>
        <p:style>
          <a:lnRef idx="3">
            <a:schemeClr val="dk1"/>
          </a:lnRef>
          <a:fillRef idx="0">
            <a:schemeClr val="dk1"/>
          </a:fillRef>
          <a:effectRef idx="2">
            <a:schemeClr val="dk1"/>
          </a:effectRef>
          <a:fontRef idx="minor">
            <a:schemeClr val="tx1"/>
          </a:fontRef>
        </p:style>
      </p:cxnSp>
      <p:sp>
        <p:nvSpPr>
          <p:cNvPr id="36" name="Rectangle 35">
            <a:extLst>
              <a:ext uri="{FF2B5EF4-FFF2-40B4-BE49-F238E27FC236}">
                <a16:creationId xmlns:a16="http://schemas.microsoft.com/office/drawing/2014/main" xmlns="" id="{EC1324A3-582A-488C-9B90-00DE6FA74F60}"/>
              </a:ext>
            </a:extLst>
          </p:cNvPr>
          <p:cNvSpPr/>
          <p:nvPr/>
        </p:nvSpPr>
        <p:spPr>
          <a:xfrm>
            <a:off x="7798064" y="4104859"/>
            <a:ext cx="1321056" cy="334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600" b="1" dirty="0" smtClean="0">
                <a:solidFill>
                  <a:prstClr val="black"/>
                </a:solidFill>
                <a:latin typeface="Plantagenet Cherokee" panose="02020602070100000000" pitchFamily="18" charset="0"/>
                <a:cs typeface="Times New Roman" panose="02020603050405020304" pitchFamily="18" charset="0"/>
              </a:rPr>
              <a:t>HgOOCCH</a:t>
            </a:r>
            <a:r>
              <a:rPr lang="en-US" sz="1600" b="1" baseline="-25000" dirty="0" smtClean="0">
                <a:solidFill>
                  <a:prstClr val="black"/>
                </a:solidFill>
                <a:latin typeface="Plantagenet Cherokee" panose="02020602070100000000" pitchFamily="18" charset="0"/>
                <a:cs typeface="Times New Roman" panose="02020603050405020304" pitchFamily="18" charset="0"/>
              </a:rPr>
              <a:t>3</a:t>
            </a:r>
            <a:endParaRPr lang="en-US" sz="1600" b="1" dirty="0">
              <a:solidFill>
                <a:prstClr val="black"/>
              </a:solidFill>
              <a:latin typeface="Plantagenet Cherokee" panose="02020602070100000000"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xmlns="" id="{E4343303-798E-4A35-A98B-A0C90A1EDC2A}"/>
              </a:ext>
            </a:extLst>
          </p:cNvPr>
          <p:cNvSpPr/>
          <p:nvPr/>
        </p:nvSpPr>
        <p:spPr>
          <a:xfrm>
            <a:off x="7200330" y="4121352"/>
            <a:ext cx="574286" cy="414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600" b="1" dirty="0">
                <a:solidFill>
                  <a:prstClr val="black"/>
                </a:solidFill>
                <a:latin typeface="Plantagenet Cherokee" panose="02020602070100000000" pitchFamily="18" charset="0"/>
                <a:cs typeface="Times New Roman" panose="02020603050405020304" pitchFamily="18" charset="0"/>
              </a:rPr>
              <a:t>OH</a:t>
            </a:r>
          </a:p>
        </p:txBody>
      </p:sp>
      <p:cxnSp>
        <p:nvCxnSpPr>
          <p:cNvPr id="38" name="Straight Connector 37">
            <a:extLst>
              <a:ext uri="{FF2B5EF4-FFF2-40B4-BE49-F238E27FC236}">
                <a16:creationId xmlns:a16="http://schemas.microsoft.com/office/drawing/2014/main" xmlns="" id="{C27C51F2-DD12-42FD-9409-4897C64F5997}"/>
              </a:ext>
            </a:extLst>
          </p:cNvPr>
          <p:cNvCxnSpPr>
            <a:cxnSpLocks/>
          </p:cNvCxnSpPr>
          <p:nvPr/>
        </p:nvCxnSpPr>
        <p:spPr>
          <a:xfrm>
            <a:off x="1693773" y="5025886"/>
            <a:ext cx="207915" cy="0"/>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xmlns="" id="{53DEB1C0-CDAE-44C8-B2DE-476F6D392E59}"/>
              </a:ext>
            </a:extLst>
          </p:cNvPr>
          <p:cNvCxnSpPr>
            <a:cxnSpLocks/>
          </p:cNvCxnSpPr>
          <p:nvPr/>
        </p:nvCxnSpPr>
        <p:spPr>
          <a:xfrm>
            <a:off x="2266120" y="5025886"/>
            <a:ext cx="207915" cy="0"/>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xmlns="" id="{42AE2E9D-567D-471B-BA2E-F248BEDCE3F4}"/>
              </a:ext>
            </a:extLst>
          </p:cNvPr>
          <p:cNvCxnSpPr>
            <a:cxnSpLocks/>
          </p:cNvCxnSpPr>
          <p:nvPr/>
        </p:nvCxnSpPr>
        <p:spPr>
          <a:xfrm>
            <a:off x="1131488" y="5025886"/>
            <a:ext cx="207915" cy="0"/>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xmlns="" id="{1B3FEB72-8184-40B1-B0AF-B6846B880400}"/>
              </a:ext>
            </a:extLst>
          </p:cNvPr>
          <p:cNvCxnSpPr>
            <a:cxnSpLocks/>
          </p:cNvCxnSpPr>
          <p:nvPr/>
        </p:nvCxnSpPr>
        <p:spPr>
          <a:xfrm flipV="1">
            <a:off x="2120343" y="4568686"/>
            <a:ext cx="0" cy="200574"/>
          </a:xfrm>
          <a:prstGeom prst="line">
            <a:avLst/>
          </a:prstGeom>
        </p:spPr>
        <p:style>
          <a:lnRef idx="3">
            <a:schemeClr val="dk1"/>
          </a:lnRef>
          <a:fillRef idx="0">
            <a:schemeClr val="dk1"/>
          </a:fillRef>
          <a:effectRef idx="2">
            <a:schemeClr val="dk1"/>
          </a:effectRef>
          <a:fontRef idx="minor">
            <a:schemeClr val="tx1"/>
          </a:fontRef>
        </p:style>
      </p:cxnSp>
      <p:cxnSp>
        <p:nvCxnSpPr>
          <p:cNvPr id="42" name="Straight Connector 41">
            <a:extLst>
              <a:ext uri="{FF2B5EF4-FFF2-40B4-BE49-F238E27FC236}">
                <a16:creationId xmlns:a16="http://schemas.microsoft.com/office/drawing/2014/main" xmlns="" id="{952519A9-634A-41E7-8D0A-7851B665E6F6}"/>
              </a:ext>
            </a:extLst>
          </p:cNvPr>
          <p:cNvCxnSpPr>
            <a:cxnSpLocks/>
          </p:cNvCxnSpPr>
          <p:nvPr/>
        </p:nvCxnSpPr>
        <p:spPr>
          <a:xfrm flipV="1">
            <a:off x="1504119" y="4568686"/>
            <a:ext cx="0" cy="200574"/>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a16="http://schemas.microsoft.com/office/drawing/2014/main" xmlns="" id="{BC9E1D21-AD85-429F-BEA2-068BDE056459}"/>
              </a:ext>
            </a:extLst>
          </p:cNvPr>
          <p:cNvCxnSpPr>
            <a:cxnSpLocks/>
          </p:cNvCxnSpPr>
          <p:nvPr/>
        </p:nvCxnSpPr>
        <p:spPr>
          <a:xfrm flipV="1">
            <a:off x="2120343" y="5238612"/>
            <a:ext cx="0" cy="200574"/>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a16="http://schemas.microsoft.com/office/drawing/2014/main" xmlns="" id="{C83F47CF-2732-4C1F-ACCD-9DA14504C9BE}"/>
              </a:ext>
            </a:extLst>
          </p:cNvPr>
          <p:cNvCxnSpPr>
            <a:cxnSpLocks/>
          </p:cNvCxnSpPr>
          <p:nvPr/>
        </p:nvCxnSpPr>
        <p:spPr>
          <a:xfrm flipV="1">
            <a:off x="1523995" y="5250137"/>
            <a:ext cx="0" cy="200574"/>
          </a:xfrm>
          <a:prstGeom prst="line">
            <a:avLst/>
          </a:prstGeom>
        </p:spPr>
        <p:style>
          <a:lnRef idx="3">
            <a:schemeClr val="dk1"/>
          </a:lnRef>
          <a:fillRef idx="0">
            <a:schemeClr val="dk1"/>
          </a:fillRef>
          <a:effectRef idx="2">
            <a:schemeClr val="dk1"/>
          </a:effectRef>
          <a:fontRef idx="minor">
            <a:schemeClr val="tx1"/>
          </a:fontRef>
        </p:style>
      </p:cxnSp>
      <p:cxnSp>
        <p:nvCxnSpPr>
          <p:cNvPr id="46" name="Straight Arrow Connector 45">
            <a:extLst>
              <a:ext uri="{FF2B5EF4-FFF2-40B4-BE49-F238E27FC236}">
                <a16:creationId xmlns:a16="http://schemas.microsoft.com/office/drawing/2014/main" xmlns="" id="{C72BBF9F-5ACD-4306-BE06-0F2C0DE57262}"/>
              </a:ext>
            </a:extLst>
          </p:cNvPr>
          <p:cNvCxnSpPr>
            <a:cxnSpLocks/>
          </p:cNvCxnSpPr>
          <p:nvPr/>
        </p:nvCxnSpPr>
        <p:spPr>
          <a:xfrm>
            <a:off x="2765016" y="5047420"/>
            <a:ext cx="113968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7" name="Rectangle 46">
            <a:extLst>
              <a:ext uri="{FF2B5EF4-FFF2-40B4-BE49-F238E27FC236}">
                <a16:creationId xmlns:a16="http://schemas.microsoft.com/office/drawing/2014/main" xmlns="" id="{B73F9F57-5D7A-4D8A-A969-3004E8F73F75}"/>
              </a:ext>
            </a:extLst>
          </p:cNvPr>
          <p:cNvSpPr/>
          <p:nvPr/>
        </p:nvSpPr>
        <p:spPr>
          <a:xfrm>
            <a:off x="2569128" y="4608809"/>
            <a:ext cx="1531461" cy="4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2600" dirty="0">
                <a:solidFill>
                  <a:prstClr val="black"/>
                </a:solidFill>
                <a:latin typeface="Plantagenet Cherokee" panose="02020602070100000000" pitchFamily="18" charset="0"/>
                <a:cs typeface="Times New Roman" panose="02020603050405020304" pitchFamily="18" charset="0"/>
              </a:rPr>
              <a:t>NaBH</a:t>
            </a:r>
            <a:r>
              <a:rPr lang="en-US" sz="2600" baseline="-25000" dirty="0">
                <a:solidFill>
                  <a:prstClr val="black"/>
                </a:solidFill>
                <a:latin typeface="Plantagenet Cherokee" panose="02020602070100000000" pitchFamily="18" charset="0"/>
                <a:cs typeface="Times New Roman" panose="02020603050405020304" pitchFamily="18" charset="0"/>
              </a:rPr>
              <a:t>4</a:t>
            </a:r>
            <a:endParaRPr lang="en-US" sz="2600" dirty="0">
              <a:solidFill>
                <a:prstClr val="black"/>
              </a:solidFill>
              <a:latin typeface="Plantagenet Cherokee" panose="02020602070100000000" pitchFamily="18" charset="0"/>
              <a:cs typeface="Times New Roman" panose="02020603050405020304" pitchFamily="18" charset="0"/>
            </a:endParaRPr>
          </a:p>
        </p:txBody>
      </p:sp>
      <p:sp>
        <p:nvSpPr>
          <p:cNvPr id="48" name="Rectangle 47">
            <a:extLst>
              <a:ext uri="{FF2B5EF4-FFF2-40B4-BE49-F238E27FC236}">
                <a16:creationId xmlns:a16="http://schemas.microsoft.com/office/drawing/2014/main" xmlns="" id="{1DE887D9-1D33-4CC5-8AF6-C7178BC6C099}"/>
              </a:ext>
            </a:extLst>
          </p:cNvPr>
          <p:cNvSpPr/>
          <p:nvPr/>
        </p:nvSpPr>
        <p:spPr>
          <a:xfrm>
            <a:off x="2569128" y="5095636"/>
            <a:ext cx="1727346" cy="4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600" b="1" dirty="0" err="1">
                <a:solidFill>
                  <a:prstClr val="black"/>
                </a:solidFill>
                <a:latin typeface="Plantagenet Cherokee" panose="02020602070100000000" pitchFamily="18" charset="0"/>
                <a:cs typeface="Times New Roman" panose="02020603050405020304" pitchFamily="18" charset="0"/>
              </a:rPr>
              <a:t>Demercuration</a:t>
            </a:r>
            <a:endParaRPr lang="en-US" sz="1600" b="1" dirty="0">
              <a:solidFill>
                <a:prstClr val="black"/>
              </a:solidFill>
              <a:latin typeface="Plantagenet Cherokee" panose="02020602070100000000" pitchFamily="18" charset="0"/>
              <a:cs typeface="Times New Roman" panose="02020603050405020304" pitchFamily="18" charset="0"/>
            </a:endParaRPr>
          </a:p>
        </p:txBody>
      </p:sp>
      <p:cxnSp>
        <p:nvCxnSpPr>
          <p:cNvPr id="49" name="Straight Connector 48">
            <a:extLst>
              <a:ext uri="{FF2B5EF4-FFF2-40B4-BE49-F238E27FC236}">
                <a16:creationId xmlns:a16="http://schemas.microsoft.com/office/drawing/2014/main" xmlns="" id="{919BAB9D-BF91-4FEC-AD38-9CB6AA82305A}"/>
              </a:ext>
            </a:extLst>
          </p:cNvPr>
          <p:cNvCxnSpPr>
            <a:cxnSpLocks/>
          </p:cNvCxnSpPr>
          <p:nvPr/>
        </p:nvCxnSpPr>
        <p:spPr>
          <a:xfrm>
            <a:off x="4907425" y="5022572"/>
            <a:ext cx="207915" cy="0"/>
          </a:xfrm>
          <a:prstGeom prst="line">
            <a:avLst/>
          </a:prstGeom>
        </p:spPr>
        <p:style>
          <a:lnRef idx="3">
            <a:schemeClr val="dk1"/>
          </a:lnRef>
          <a:fillRef idx="0">
            <a:schemeClr val="dk1"/>
          </a:fillRef>
          <a:effectRef idx="2">
            <a:schemeClr val="dk1"/>
          </a:effectRef>
          <a:fontRef idx="minor">
            <a:schemeClr val="tx1"/>
          </a:fontRef>
        </p:style>
      </p:cxnSp>
      <p:cxnSp>
        <p:nvCxnSpPr>
          <p:cNvPr id="50" name="Straight Connector 49">
            <a:extLst>
              <a:ext uri="{FF2B5EF4-FFF2-40B4-BE49-F238E27FC236}">
                <a16:creationId xmlns:a16="http://schemas.microsoft.com/office/drawing/2014/main" xmlns="" id="{897E05D6-7973-4EFF-9FF3-735508C8BCD1}"/>
              </a:ext>
            </a:extLst>
          </p:cNvPr>
          <p:cNvCxnSpPr>
            <a:cxnSpLocks/>
          </p:cNvCxnSpPr>
          <p:nvPr/>
        </p:nvCxnSpPr>
        <p:spPr>
          <a:xfrm>
            <a:off x="4296474" y="5019258"/>
            <a:ext cx="207915" cy="0"/>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a:extLst>
              <a:ext uri="{FF2B5EF4-FFF2-40B4-BE49-F238E27FC236}">
                <a16:creationId xmlns:a16="http://schemas.microsoft.com/office/drawing/2014/main" xmlns="" id="{C945F9F6-8164-41FA-AE3B-4CCCDBF67DA1}"/>
              </a:ext>
            </a:extLst>
          </p:cNvPr>
          <p:cNvCxnSpPr>
            <a:cxnSpLocks/>
          </p:cNvCxnSpPr>
          <p:nvPr/>
        </p:nvCxnSpPr>
        <p:spPr>
          <a:xfrm>
            <a:off x="5437510" y="5019258"/>
            <a:ext cx="207915" cy="0"/>
          </a:xfrm>
          <a:prstGeom prst="line">
            <a:avLst/>
          </a:prstGeom>
        </p:spPr>
        <p:style>
          <a:lnRef idx="3">
            <a:schemeClr val="dk1"/>
          </a:lnRef>
          <a:fillRef idx="0">
            <a:schemeClr val="dk1"/>
          </a:fillRef>
          <a:effectRef idx="2">
            <a:schemeClr val="dk1"/>
          </a:effectRef>
          <a:fontRef idx="minor">
            <a:schemeClr val="tx1"/>
          </a:fontRef>
        </p:style>
      </p:cxnSp>
      <p:cxnSp>
        <p:nvCxnSpPr>
          <p:cNvPr id="52" name="Straight Connector 51">
            <a:extLst>
              <a:ext uri="{FF2B5EF4-FFF2-40B4-BE49-F238E27FC236}">
                <a16:creationId xmlns:a16="http://schemas.microsoft.com/office/drawing/2014/main" xmlns="" id="{317C202D-28CF-4EF9-BAE3-6B4E72CE12DA}"/>
              </a:ext>
            </a:extLst>
          </p:cNvPr>
          <p:cNvCxnSpPr>
            <a:cxnSpLocks/>
          </p:cNvCxnSpPr>
          <p:nvPr/>
        </p:nvCxnSpPr>
        <p:spPr>
          <a:xfrm flipV="1">
            <a:off x="5258093" y="4608809"/>
            <a:ext cx="0" cy="200574"/>
          </a:xfrm>
          <a:prstGeom prst="line">
            <a:avLst/>
          </a:prstGeom>
        </p:spPr>
        <p:style>
          <a:lnRef idx="3">
            <a:schemeClr val="dk1"/>
          </a:lnRef>
          <a:fillRef idx="0">
            <a:schemeClr val="dk1"/>
          </a:fillRef>
          <a:effectRef idx="2">
            <a:schemeClr val="dk1"/>
          </a:effectRef>
          <a:fontRef idx="minor">
            <a:schemeClr val="tx1"/>
          </a:fontRef>
        </p:style>
      </p:cxnSp>
      <p:cxnSp>
        <p:nvCxnSpPr>
          <p:cNvPr id="53" name="Straight Connector 52">
            <a:extLst>
              <a:ext uri="{FF2B5EF4-FFF2-40B4-BE49-F238E27FC236}">
                <a16:creationId xmlns:a16="http://schemas.microsoft.com/office/drawing/2014/main" xmlns="" id="{F247BFFE-F3FF-4D1F-B99C-E8EE40F8678B}"/>
              </a:ext>
            </a:extLst>
          </p:cNvPr>
          <p:cNvCxnSpPr>
            <a:cxnSpLocks/>
          </p:cNvCxnSpPr>
          <p:nvPr/>
        </p:nvCxnSpPr>
        <p:spPr>
          <a:xfrm flipV="1">
            <a:off x="4750899" y="4619643"/>
            <a:ext cx="0" cy="200574"/>
          </a:xfrm>
          <a:prstGeom prst="line">
            <a:avLst/>
          </a:prstGeom>
        </p:spPr>
        <p:style>
          <a:lnRef idx="3">
            <a:schemeClr val="dk1"/>
          </a:lnRef>
          <a:fillRef idx="0">
            <a:schemeClr val="dk1"/>
          </a:fillRef>
          <a:effectRef idx="2">
            <a:schemeClr val="dk1"/>
          </a:effectRef>
          <a:fontRef idx="minor">
            <a:schemeClr val="tx1"/>
          </a:fontRef>
        </p:style>
      </p:cxnSp>
      <p:cxnSp>
        <p:nvCxnSpPr>
          <p:cNvPr id="54" name="Straight Connector 53">
            <a:extLst>
              <a:ext uri="{FF2B5EF4-FFF2-40B4-BE49-F238E27FC236}">
                <a16:creationId xmlns:a16="http://schemas.microsoft.com/office/drawing/2014/main" xmlns="" id="{C1037DEC-9C37-4CA6-B3DD-D32C484C4350}"/>
              </a:ext>
            </a:extLst>
          </p:cNvPr>
          <p:cNvCxnSpPr>
            <a:cxnSpLocks/>
          </p:cNvCxnSpPr>
          <p:nvPr/>
        </p:nvCxnSpPr>
        <p:spPr>
          <a:xfrm flipV="1">
            <a:off x="5304471" y="5214654"/>
            <a:ext cx="0" cy="200574"/>
          </a:xfrm>
          <a:prstGeom prst="line">
            <a:avLst/>
          </a:prstGeom>
        </p:spPr>
        <p:style>
          <a:lnRef idx="3">
            <a:schemeClr val="dk1"/>
          </a:lnRef>
          <a:fillRef idx="0">
            <a:schemeClr val="dk1"/>
          </a:fillRef>
          <a:effectRef idx="2">
            <a:schemeClr val="dk1"/>
          </a:effectRef>
          <a:fontRef idx="minor">
            <a:schemeClr val="tx1"/>
          </a:fontRef>
        </p:style>
      </p:cxnSp>
      <p:cxnSp>
        <p:nvCxnSpPr>
          <p:cNvPr id="55" name="Straight Connector 54">
            <a:extLst>
              <a:ext uri="{FF2B5EF4-FFF2-40B4-BE49-F238E27FC236}">
                <a16:creationId xmlns:a16="http://schemas.microsoft.com/office/drawing/2014/main" xmlns="" id="{86638473-39D0-4FE1-A0B8-54F1D72536E4}"/>
              </a:ext>
            </a:extLst>
          </p:cNvPr>
          <p:cNvCxnSpPr>
            <a:cxnSpLocks/>
          </p:cNvCxnSpPr>
          <p:nvPr/>
        </p:nvCxnSpPr>
        <p:spPr>
          <a:xfrm flipV="1">
            <a:off x="4750899" y="5214654"/>
            <a:ext cx="0" cy="200574"/>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xmlns="" id="{653EA7B5-B901-404F-BD81-C3994E2AE233}"/>
              </a:ext>
            </a:extLst>
          </p:cNvPr>
          <p:cNvCxnSpPr>
            <a:cxnSpLocks/>
          </p:cNvCxnSpPr>
          <p:nvPr/>
        </p:nvCxnSpPr>
        <p:spPr>
          <a:xfrm flipV="1">
            <a:off x="8005927" y="4921085"/>
            <a:ext cx="207915" cy="7897"/>
          </a:xfrm>
          <a:prstGeom prst="line">
            <a:avLst/>
          </a:prstGeom>
        </p:spPr>
        <p:style>
          <a:lnRef idx="3">
            <a:schemeClr val="dk1"/>
          </a:lnRef>
          <a:fillRef idx="0">
            <a:schemeClr val="dk1"/>
          </a:fillRef>
          <a:effectRef idx="2">
            <a:schemeClr val="dk1"/>
          </a:effectRef>
          <a:fontRef idx="minor">
            <a:schemeClr val="tx1"/>
          </a:fontRef>
        </p:style>
      </p:cxnSp>
      <p:sp>
        <p:nvSpPr>
          <p:cNvPr id="58" name="Rectangle 57">
            <a:extLst>
              <a:ext uri="{FF2B5EF4-FFF2-40B4-BE49-F238E27FC236}">
                <a16:creationId xmlns:a16="http://schemas.microsoft.com/office/drawing/2014/main" xmlns="" id="{F0F9D85F-BFC6-4C71-B560-C8E130A6EA3B}"/>
              </a:ext>
            </a:extLst>
          </p:cNvPr>
          <p:cNvSpPr/>
          <p:nvPr/>
        </p:nvSpPr>
        <p:spPr>
          <a:xfrm>
            <a:off x="4471065" y="5401355"/>
            <a:ext cx="574286" cy="414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600" b="1" dirty="0">
                <a:solidFill>
                  <a:prstClr val="black"/>
                </a:solidFill>
                <a:latin typeface="Plantagenet Cherokee" panose="02020602070100000000" pitchFamily="18" charset="0"/>
                <a:cs typeface="Times New Roman" panose="02020603050405020304" pitchFamily="18" charset="0"/>
              </a:rPr>
              <a:t>OH</a:t>
            </a:r>
          </a:p>
        </p:txBody>
      </p:sp>
      <p:sp>
        <p:nvSpPr>
          <p:cNvPr id="59" name="Rectangle 58">
            <a:extLst>
              <a:ext uri="{FF2B5EF4-FFF2-40B4-BE49-F238E27FC236}">
                <a16:creationId xmlns:a16="http://schemas.microsoft.com/office/drawing/2014/main" xmlns="" id="{B168A4D4-6396-47E7-84F0-6EB729F0FD0D}"/>
              </a:ext>
            </a:extLst>
          </p:cNvPr>
          <p:cNvSpPr/>
          <p:nvPr/>
        </p:nvSpPr>
        <p:spPr>
          <a:xfrm>
            <a:off x="5017328" y="5401354"/>
            <a:ext cx="574286" cy="414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1600" b="1" dirty="0">
                <a:solidFill>
                  <a:prstClr val="black"/>
                </a:solidFill>
                <a:latin typeface="Plantagenet Cherokee" panose="02020602070100000000" pitchFamily="18" charset="0"/>
                <a:cs typeface="Times New Roman" panose="02020603050405020304" pitchFamily="18" charset="0"/>
              </a:rPr>
              <a:t>H</a:t>
            </a:r>
          </a:p>
        </p:txBody>
      </p:sp>
      <p:sp>
        <p:nvSpPr>
          <p:cNvPr id="5" name="TextBox 4">
            <a:extLst>
              <a:ext uri="{FF2B5EF4-FFF2-40B4-BE49-F238E27FC236}">
                <a16:creationId xmlns:a16="http://schemas.microsoft.com/office/drawing/2014/main" xmlns="" id="{1126A843-221F-42BC-BC18-E28C785B4EC6}"/>
              </a:ext>
            </a:extLst>
          </p:cNvPr>
          <p:cNvSpPr txBox="1"/>
          <p:nvPr/>
        </p:nvSpPr>
        <p:spPr>
          <a:xfrm>
            <a:off x="11754060" y="0"/>
            <a:ext cx="437940" cy="369332"/>
          </a:xfrm>
          <a:prstGeom prst="rect">
            <a:avLst/>
          </a:prstGeom>
          <a:noFill/>
        </p:spPr>
        <p:txBody>
          <a:bodyPr wrap="none" rtlCol="0">
            <a:spAutoFit/>
          </a:bodyPr>
          <a:lstStyle/>
          <a:p>
            <a:pPr defTabSz="457200"/>
            <a:fld id="{412769B0-982F-4CA2-8C0A-D564145A8268}" type="slidenum">
              <a:rPr lang="en-US">
                <a:solidFill>
                  <a:prstClr val="white"/>
                </a:solidFill>
              </a:rPr>
              <a:pPr defTabSz="457200"/>
              <a:t>8</a:t>
            </a:fld>
            <a:endParaRPr lang="en-US" dirty="0">
              <a:solidFill>
                <a:prstClr val="white"/>
              </a:solidFill>
            </a:endParaRPr>
          </a:p>
        </p:txBody>
      </p:sp>
    </p:spTree>
    <p:extLst>
      <p:ext uri="{BB962C8B-B14F-4D97-AF65-F5344CB8AC3E}">
        <p14:creationId xmlns:p14="http://schemas.microsoft.com/office/powerpoint/2010/main" val="2004114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266B4C1-78DA-460B-9469-5B413BF90492}"/>
              </a:ext>
            </a:extLst>
          </p:cNvPr>
          <p:cNvSpPr/>
          <p:nvPr/>
        </p:nvSpPr>
        <p:spPr>
          <a:xfrm>
            <a:off x="222943" y="1653209"/>
            <a:ext cx="11746113" cy="3551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r>
              <a:rPr lang="en-US" sz="2800" dirty="0">
                <a:solidFill>
                  <a:prstClr val="white"/>
                </a:solidFill>
                <a:latin typeface="Plantagenet Cherokee" panose="02020602070100000000" pitchFamily="18" charset="0"/>
                <a:cs typeface="Times New Roman" panose="02020603050405020304" pitchFamily="18" charset="0"/>
              </a:rPr>
              <a:t>In the first step, water and mercuric acetate add to the double bond. This is known as </a:t>
            </a:r>
            <a:r>
              <a:rPr lang="en-US" sz="2800" dirty="0">
                <a:solidFill>
                  <a:srgbClr val="FFFF00"/>
                </a:solidFill>
                <a:latin typeface="Plantagenet Cherokee" panose="02020602070100000000" pitchFamily="18" charset="0"/>
                <a:cs typeface="Times New Roman" panose="02020603050405020304" pitchFamily="18" charset="0"/>
              </a:rPr>
              <a:t>Oxymercuration. </a:t>
            </a:r>
            <a:r>
              <a:rPr lang="en-US" sz="2800" dirty="0">
                <a:solidFill>
                  <a:prstClr val="white"/>
                </a:solidFill>
                <a:latin typeface="Plantagenet Cherokee" panose="02020602070100000000" pitchFamily="18" charset="0"/>
                <a:cs typeface="Times New Roman" panose="02020603050405020304" pitchFamily="18" charset="0"/>
              </a:rPr>
              <a:t>In the second step, sodium borohydride reduces the mercurial compound and the mercuric acetate group gets replaced by hydrogen. This is known as </a:t>
            </a:r>
            <a:r>
              <a:rPr lang="en-US" sz="2800" dirty="0" err="1">
                <a:solidFill>
                  <a:srgbClr val="FFFF00"/>
                </a:solidFill>
                <a:latin typeface="Plantagenet Cherokee" panose="02020602070100000000" pitchFamily="18" charset="0"/>
                <a:cs typeface="Times New Roman" panose="02020603050405020304" pitchFamily="18" charset="0"/>
              </a:rPr>
              <a:t>Demercuration</a:t>
            </a:r>
            <a:r>
              <a:rPr lang="en-US" sz="2800" dirty="0">
                <a:solidFill>
                  <a:srgbClr val="FFFF00"/>
                </a:solidFill>
                <a:latin typeface="Plantagenet Cherokee" panose="02020602070100000000" pitchFamily="18" charset="0"/>
                <a:cs typeface="Times New Roman" panose="02020603050405020304" pitchFamily="18" charset="0"/>
              </a:rPr>
              <a:t>. </a:t>
            </a:r>
            <a:r>
              <a:rPr lang="en-US" sz="2800" dirty="0">
                <a:solidFill>
                  <a:prstClr val="white"/>
                </a:solidFill>
                <a:latin typeface="Plantagenet Cherokee" panose="02020602070100000000" pitchFamily="18" charset="0"/>
                <a:cs typeface="Times New Roman" panose="02020603050405020304" pitchFamily="18" charset="0"/>
              </a:rPr>
              <a:t>Both the steps takes place very rapidly and conveniently at room temperature. The organomercurial compound formed in the first step is not isolated but is simply is </a:t>
            </a:r>
            <a:r>
              <a:rPr lang="en-US" sz="2800" i="1" dirty="0">
                <a:solidFill>
                  <a:prstClr val="white"/>
                </a:solidFill>
                <a:latin typeface="Plantagenet Cherokee" panose="02020602070100000000" pitchFamily="18" charset="0"/>
                <a:cs typeface="Times New Roman" panose="02020603050405020304" pitchFamily="18" charset="0"/>
              </a:rPr>
              <a:t>situ </a:t>
            </a:r>
            <a:r>
              <a:rPr lang="en-US" sz="2800" dirty="0">
                <a:solidFill>
                  <a:prstClr val="white"/>
                </a:solidFill>
                <a:latin typeface="Plantagenet Cherokee" panose="02020602070100000000" pitchFamily="18" charset="0"/>
                <a:cs typeface="Times New Roman" panose="02020603050405020304" pitchFamily="18" charset="0"/>
              </a:rPr>
              <a:t>by sodium borohydride NaBH</a:t>
            </a:r>
            <a:r>
              <a:rPr lang="en-US" sz="2800" baseline="-25000" dirty="0">
                <a:solidFill>
                  <a:prstClr val="white"/>
                </a:solidFill>
                <a:latin typeface="Plantagenet Cherokee" panose="02020602070100000000" pitchFamily="18" charset="0"/>
                <a:cs typeface="Times New Roman" panose="02020603050405020304" pitchFamily="18" charset="0"/>
              </a:rPr>
              <a:t>4</a:t>
            </a:r>
            <a:r>
              <a:rPr lang="en-US" sz="2800" dirty="0">
                <a:solidFill>
                  <a:prstClr val="white"/>
                </a:solidFill>
                <a:latin typeface="Plantagenet Cherokee" panose="02020602070100000000" pitchFamily="18" charset="0"/>
                <a:cs typeface="Times New Roman" panose="02020603050405020304" pitchFamily="18" charset="0"/>
              </a:rPr>
              <a:t> to form alcohols. (The mercury is recovered as a ball of elemental mercury) </a:t>
            </a:r>
            <a:endParaRPr lang="en-US" sz="2800" dirty="0">
              <a:solidFill>
                <a:srgbClr val="FFFF00"/>
              </a:solidFill>
              <a:latin typeface="Plantagenet Cherokee" panose="02020602070100000000"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4A970104-5802-4692-B78C-497D21464DA7}"/>
              </a:ext>
            </a:extLst>
          </p:cNvPr>
          <p:cNvSpPr/>
          <p:nvPr/>
        </p:nvSpPr>
        <p:spPr>
          <a:xfrm>
            <a:off x="0" y="66261"/>
            <a:ext cx="2680819" cy="715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4400" b="1" dirty="0">
                <a:solidFill>
                  <a:prstClr val="white"/>
                </a:solidFill>
                <a:latin typeface="Plantagenet Cherokee" panose="02020602070100000000" pitchFamily="18" charset="0"/>
                <a:cs typeface="Times New Roman" panose="02020603050405020304" pitchFamily="18" charset="0"/>
              </a:rPr>
              <a:t>Cont...</a:t>
            </a:r>
          </a:p>
        </p:txBody>
      </p:sp>
      <p:sp>
        <p:nvSpPr>
          <p:cNvPr id="4" name="TextBox 3">
            <a:extLst>
              <a:ext uri="{FF2B5EF4-FFF2-40B4-BE49-F238E27FC236}">
                <a16:creationId xmlns:a16="http://schemas.microsoft.com/office/drawing/2014/main" xmlns="" id="{77204384-F661-4641-BE77-094E91F38896}"/>
              </a:ext>
            </a:extLst>
          </p:cNvPr>
          <p:cNvSpPr txBox="1"/>
          <p:nvPr/>
        </p:nvSpPr>
        <p:spPr>
          <a:xfrm>
            <a:off x="11754060" y="0"/>
            <a:ext cx="437940" cy="369332"/>
          </a:xfrm>
          <a:prstGeom prst="rect">
            <a:avLst/>
          </a:prstGeom>
          <a:noFill/>
        </p:spPr>
        <p:txBody>
          <a:bodyPr wrap="square" rtlCol="0">
            <a:spAutoFit/>
          </a:bodyPr>
          <a:lstStyle/>
          <a:p>
            <a:pPr defTabSz="457200"/>
            <a:fld id="{F3A58B9F-89E0-44AE-BC37-87148DF5E222}" type="slidenum">
              <a:rPr lang="en-US">
                <a:solidFill>
                  <a:prstClr val="white"/>
                </a:solidFill>
              </a:rPr>
              <a:pPr defTabSz="457200"/>
              <a:t>9</a:t>
            </a:fld>
            <a:endParaRPr lang="en-US" dirty="0">
              <a:solidFill>
                <a:prstClr val="white"/>
              </a:solidFill>
            </a:endParaRPr>
          </a:p>
        </p:txBody>
      </p:sp>
    </p:spTree>
    <p:extLst>
      <p:ext uri="{BB962C8B-B14F-4D97-AF65-F5344CB8AC3E}">
        <p14:creationId xmlns:p14="http://schemas.microsoft.com/office/powerpoint/2010/main" val="328600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4B4B4B"/>
      </a:dk2>
      <a:lt2>
        <a:srgbClr val="B5B5B5"/>
      </a:lt2>
      <a:accent1>
        <a:srgbClr val="9AC43E"/>
      </a:accent1>
      <a:accent2>
        <a:srgbClr val="44BA98"/>
      </a:accent2>
      <a:accent3>
        <a:srgbClr val="43A9D9"/>
      </a:accent3>
      <a:accent4>
        <a:srgbClr val="6274D8"/>
      </a:accent4>
      <a:accent5>
        <a:srgbClr val="AB54D7"/>
      </a:accent5>
      <a:accent6>
        <a:srgbClr val="D15B37"/>
      </a:accent6>
      <a:hlink>
        <a:srgbClr val="BFE962"/>
      </a:hlink>
      <a:folHlink>
        <a:srgbClr val="C0D591"/>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892FADA9-420D-4323-A7A4-C1060166525B}"/>
    </a:ext>
  </a:extLst>
</a:theme>
</file>

<file path=docProps/app.xml><?xml version="1.0" encoding="utf-8"?>
<Properties xmlns="http://schemas.openxmlformats.org/officeDocument/2006/extended-properties" xmlns:vt="http://schemas.openxmlformats.org/officeDocument/2006/docPropsVTypes">
  <TotalTime>31</TotalTime>
  <Words>733</Words>
  <Application>Microsoft Office PowerPoint</Application>
  <PresentationFormat>Widescreen</PresentationFormat>
  <Paragraphs>93</Paragraphs>
  <Slides>9</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vt:i4>
      </vt:variant>
    </vt:vector>
  </HeadingPairs>
  <TitlesOfParts>
    <vt:vector size="21" baseType="lpstr">
      <vt:lpstr>Aharoni</vt:lpstr>
      <vt:lpstr>Algerian</vt:lpstr>
      <vt:lpstr>Arial</vt:lpstr>
      <vt:lpstr>Calibri</vt:lpstr>
      <vt:lpstr>Calibri Light</vt:lpstr>
      <vt:lpstr>Nyala</vt:lpstr>
      <vt:lpstr>Old English Text MT</vt:lpstr>
      <vt:lpstr>Plantagenet Cherokee</vt:lpstr>
      <vt:lpstr>Times New Roman</vt:lpstr>
      <vt:lpstr>Tw Cen MT</vt:lpstr>
      <vt:lpstr>Office Theme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kazim</dc:creator>
  <cp:lastModifiedBy>kazim</cp:lastModifiedBy>
  <cp:revision>6</cp:revision>
  <dcterms:created xsi:type="dcterms:W3CDTF">2020-05-08T05:29:44Z</dcterms:created>
  <dcterms:modified xsi:type="dcterms:W3CDTF">2020-05-12T11:04:48Z</dcterms:modified>
</cp:coreProperties>
</file>