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2" r:id="rId3"/>
    <p:sldMasterId id="2147483720" r:id="rId4"/>
  </p:sldMasterIdLst>
  <p:sldIdLst>
    <p:sldId id="257" r:id="rId5"/>
    <p:sldId id="259" r:id="rId6"/>
    <p:sldId id="260"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EBF448-B57E-4B53-89BC-99B8BF6F10A1}"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CBDCD-7249-4E3A-9BC3-E2EC12145EF7}" type="slidenum">
              <a:rPr lang="en-US" smtClean="0"/>
              <a:t>‹#›</a:t>
            </a:fld>
            <a:endParaRPr lang="en-US"/>
          </a:p>
        </p:txBody>
      </p:sp>
    </p:spTree>
    <p:extLst>
      <p:ext uri="{BB962C8B-B14F-4D97-AF65-F5344CB8AC3E}">
        <p14:creationId xmlns:p14="http://schemas.microsoft.com/office/powerpoint/2010/main" val="170538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EBF448-B57E-4B53-89BC-99B8BF6F10A1}"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CBDCD-7249-4E3A-9BC3-E2EC12145EF7}" type="slidenum">
              <a:rPr lang="en-US" smtClean="0"/>
              <a:t>‹#›</a:t>
            </a:fld>
            <a:endParaRPr lang="en-US"/>
          </a:p>
        </p:txBody>
      </p:sp>
    </p:spTree>
    <p:extLst>
      <p:ext uri="{BB962C8B-B14F-4D97-AF65-F5344CB8AC3E}">
        <p14:creationId xmlns:p14="http://schemas.microsoft.com/office/powerpoint/2010/main" val="337971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EBF448-B57E-4B53-89BC-99B8BF6F10A1}"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CBDCD-7249-4E3A-9BC3-E2EC12145EF7}" type="slidenum">
              <a:rPr lang="en-US" smtClean="0"/>
              <a:t>‹#›</a:t>
            </a:fld>
            <a:endParaRPr lang="en-US"/>
          </a:p>
        </p:txBody>
      </p:sp>
    </p:spTree>
    <p:extLst>
      <p:ext uri="{BB962C8B-B14F-4D97-AF65-F5344CB8AC3E}">
        <p14:creationId xmlns:p14="http://schemas.microsoft.com/office/powerpoint/2010/main" val="926074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9989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27013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2678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79238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8307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5129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77546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637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EBF448-B57E-4B53-89BC-99B8BF6F10A1}"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CBDCD-7249-4E3A-9BC3-E2EC12145EF7}" type="slidenum">
              <a:rPr lang="en-US" smtClean="0"/>
              <a:t>‹#›</a:t>
            </a:fld>
            <a:endParaRPr lang="en-US"/>
          </a:p>
        </p:txBody>
      </p:sp>
    </p:spTree>
    <p:extLst>
      <p:ext uri="{BB962C8B-B14F-4D97-AF65-F5344CB8AC3E}">
        <p14:creationId xmlns:p14="http://schemas.microsoft.com/office/powerpoint/2010/main" val="2164928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25497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17976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3504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316870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9234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5197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94957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9007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7575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8563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EBF448-B57E-4B53-89BC-99B8BF6F10A1}"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CBDCD-7249-4E3A-9BC3-E2EC12145EF7}" type="slidenum">
              <a:rPr lang="en-US" smtClean="0"/>
              <a:t>‹#›</a:t>
            </a:fld>
            <a:endParaRPr lang="en-US"/>
          </a:p>
        </p:txBody>
      </p:sp>
    </p:spTree>
    <p:extLst>
      <p:ext uri="{BB962C8B-B14F-4D97-AF65-F5344CB8AC3E}">
        <p14:creationId xmlns:p14="http://schemas.microsoft.com/office/powerpoint/2010/main" val="1314988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00340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9542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23021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2178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3387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1195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7658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83390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41563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1023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EBF448-B57E-4B53-89BC-99B8BF6F10A1}"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CBDCD-7249-4E3A-9BC3-E2EC12145EF7}" type="slidenum">
              <a:rPr lang="en-US" smtClean="0"/>
              <a:t>‹#›</a:t>
            </a:fld>
            <a:endParaRPr lang="en-US"/>
          </a:p>
        </p:txBody>
      </p:sp>
    </p:spTree>
    <p:extLst>
      <p:ext uri="{BB962C8B-B14F-4D97-AF65-F5344CB8AC3E}">
        <p14:creationId xmlns:p14="http://schemas.microsoft.com/office/powerpoint/2010/main" val="258469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2108565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46704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75756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805990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88276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14319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59598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16708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68452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4462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EBF448-B57E-4B53-89BC-99B8BF6F10A1}"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CBDCD-7249-4E3A-9BC3-E2EC12145EF7}" type="slidenum">
              <a:rPr lang="en-US" smtClean="0"/>
              <a:t>‹#›</a:t>
            </a:fld>
            <a:endParaRPr lang="en-US"/>
          </a:p>
        </p:txBody>
      </p:sp>
    </p:spTree>
    <p:extLst>
      <p:ext uri="{BB962C8B-B14F-4D97-AF65-F5344CB8AC3E}">
        <p14:creationId xmlns:p14="http://schemas.microsoft.com/office/powerpoint/2010/main" val="17332061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4841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9638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0003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402065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43141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292542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102726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39855561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99365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6393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EBF448-B57E-4B53-89BC-99B8BF6F10A1}"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CBDCD-7249-4E3A-9BC3-E2EC12145EF7}" type="slidenum">
              <a:rPr lang="en-US" smtClean="0"/>
              <a:t>‹#›</a:t>
            </a:fld>
            <a:endParaRPr lang="en-US"/>
          </a:p>
        </p:txBody>
      </p:sp>
    </p:spTree>
    <p:extLst>
      <p:ext uri="{BB962C8B-B14F-4D97-AF65-F5344CB8AC3E}">
        <p14:creationId xmlns:p14="http://schemas.microsoft.com/office/powerpoint/2010/main" val="16587736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33852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735186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solidFill>
              </a:rPr>
              <a:pPr/>
              <a:t>5/12/2020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487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BF448-B57E-4B53-89BC-99B8BF6F10A1}" type="datetimeFigureOut">
              <a:rPr lang="en-US" smtClean="0"/>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CBDCD-7249-4E3A-9BC3-E2EC12145EF7}" type="slidenum">
              <a:rPr lang="en-US" smtClean="0"/>
              <a:t>‹#›</a:t>
            </a:fld>
            <a:endParaRPr lang="en-US"/>
          </a:p>
        </p:txBody>
      </p:sp>
    </p:spTree>
    <p:extLst>
      <p:ext uri="{BB962C8B-B14F-4D97-AF65-F5344CB8AC3E}">
        <p14:creationId xmlns:p14="http://schemas.microsoft.com/office/powerpoint/2010/main" val="105140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BF448-B57E-4B53-89BC-99B8BF6F10A1}"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CBDCD-7249-4E3A-9BC3-E2EC12145EF7}" type="slidenum">
              <a:rPr lang="en-US" smtClean="0"/>
              <a:t>‹#›</a:t>
            </a:fld>
            <a:endParaRPr lang="en-US"/>
          </a:p>
        </p:txBody>
      </p:sp>
    </p:spTree>
    <p:extLst>
      <p:ext uri="{BB962C8B-B14F-4D97-AF65-F5344CB8AC3E}">
        <p14:creationId xmlns:p14="http://schemas.microsoft.com/office/powerpoint/2010/main" val="124814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BF448-B57E-4B53-89BC-99B8BF6F10A1}"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CBDCD-7249-4E3A-9BC3-E2EC12145EF7}" type="slidenum">
              <a:rPr lang="en-US" smtClean="0"/>
              <a:t>‹#›</a:t>
            </a:fld>
            <a:endParaRPr lang="en-US"/>
          </a:p>
        </p:txBody>
      </p:sp>
    </p:spTree>
    <p:extLst>
      <p:ext uri="{BB962C8B-B14F-4D97-AF65-F5344CB8AC3E}">
        <p14:creationId xmlns:p14="http://schemas.microsoft.com/office/powerpoint/2010/main" val="125427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BF448-B57E-4B53-89BC-99B8BF6F10A1}" type="datetimeFigureOut">
              <a:rPr lang="en-US" smtClean="0"/>
              <a:t>5/12/2020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CBDCD-7249-4E3A-9BC3-E2EC12145EF7}" type="slidenum">
              <a:rPr lang="en-US" smtClean="0"/>
              <a:t>‹#›</a:t>
            </a:fld>
            <a:endParaRPr lang="en-US"/>
          </a:p>
        </p:txBody>
      </p:sp>
    </p:spTree>
    <p:extLst>
      <p:ext uri="{BB962C8B-B14F-4D97-AF65-F5344CB8AC3E}">
        <p14:creationId xmlns:p14="http://schemas.microsoft.com/office/powerpoint/2010/main" val="3684383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defTabSz="457200"/>
            <a:fld id="{48A87A34-81AB-432B-8DAE-1953F412C126}" type="datetimeFigureOut">
              <a:rPr lang="en-US" dirty="0">
                <a:solidFill>
                  <a:prstClr val="white"/>
                </a:solidFill>
              </a:rPr>
              <a:pPr defTabSz="457200"/>
              <a:t>5/12/2020</a:t>
            </a:fld>
            <a:endParaRPr lang="en-US" dirty="0">
              <a:solidFill>
                <a:prstClr val="white"/>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defTabSz="457200"/>
            <a:fld id="{6D22F896-40B5-4ADD-8801-0D06FADFA09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4930567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defTabSz="457200"/>
            <a:fld id="{48A87A34-81AB-432B-8DAE-1953F412C126}" type="datetimeFigureOut">
              <a:rPr lang="en-US" dirty="0">
                <a:solidFill>
                  <a:prstClr val="white"/>
                </a:solidFill>
              </a:rPr>
              <a:pPr defTabSz="457200"/>
              <a:t>5/12/2020</a:t>
            </a:fld>
            <a:endParaRPr lang="en-US" dirty="0">
              <a:solidFill>
                <a:prstClr val="white"/>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defTabSz="457200"/>
            <a:fld id="{6D22F896-40B5-4ADD-8801-0D06FADFA09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596315736"/>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defTabSz="457200"/>
            <a:fld id="{48A87A34-81AB-432B-8DAE-1953F412C126}" type="datetimeFigureOut">
              <a:rPr lang="en-US" dirty="0">
                <a:solidFill>
                  <a:prstClr val="white"/>
                </a:solidFill>
              </a:rPr>
              <a:pPr defTabSz="457200"/>
              <a:t>5/12/2020</a:t>
            </a:fld>
            <a:endParaRPr lang="en-US" dirty="0">
              <a:solidFill>
                <a:prstClr val="white"/>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defTabSz="457200"/>
            <a:fld id="{6D22F896-40B5-4ADD-8801-0D06FADFA09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12721824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89915" y="1068649"/>
            <a:ext cx="7263685" cy="1200329"/>
          </a:xfrm>
          <a:prstGeom prst="rect">
            <a:avLst/>
          </a:prstGeom>
        </p:spPr>
        <p:txBody>
          <a:bodyPr wrap="square">
            <a:spAutoFit/>
          </a:bodyPr>
          <a:lstStyle/>
          <a:p>
            <a:pPr algn="ctr"/>
            <a:r>
              <a:rPr lang="en-US" sz="2400" b="1" dirty="0">
                <a:solidFill>
                  <a:srgbClr val="C00000"/>
                </a:solidFill>
                <a:latin typeface="Times New Roman" panose="02020603050405020304" pitchFamily="18" charset="0"/>
                <a:cs typeface="Times New Roman" pitchFamily="18" charset="0"/>
              </a:rPr>
              <a:t>Unit 2</a:t>
            </a:r>
            <a:r>
              <a:rPr lang="en-US" sz="2400" b="1" dirty="0" smtClean="0">
                <a:solidFill>
                  <a:srgbClr val="C00000"/>
                </a:solidFill>
                <a:latin typeface="Times New Roman" panose="02020603050405020304" pitchFamily="18" charset="0"/>
                <a:cs typeface="Times New Roman" pitchFamily="18" charset="0"/>
              </a:rPr>
              <a:t>:Chemistry </a:t>
            </a:r>
            <a:r>
              <a:rPr lang="en-US" sz="2400" b="1" dirty="0">
                <a:solidFill>
                  <a:srgbClr val="C00000"/>
                </a:solidFill>
                <a:latin typeface="Times New Roman" panose="02020603050405020304" pitchFamily="18" charset="0"/>
                <a:cs typeface="Times New Roman" panose="02020603050405020304" pitchFamily="18" charset="0"/>
              </a:rPr>
              <a:t>of Carbonyl Compounds</a:t>
            </a:r>
          </a:p>
          <a:p>
            <a:pPr algn="ctr"/>
            <a:r>
              <a:rPr lang="en-US" sz="2400" b="1" dirty="0" smtClean="0">
                <a:solidFill>
                  <a:srgbClr val="C00000"/>
                </a:solidFill>
                <a:latin typeface="Times New Roman" panose="02020603050405020304" pitchFamily="18" charset="0"/>
                <a:cs typeface="Times New Roman" pitchFamily="18" charset="0"/>
              </a:rPr>
              <a:t>Topic</a:t>
            </a:r>
            <a:r>
              <a:rPr lang="en-US" sz="2400" b="1" dirty="0">
                <a:solidFill>
                  <a:srgbClr val="C00000"/>
                </a:solidFill>
                <a:latin typeface="Times New Roman" panose="02020603050405020304" pitchFamily="18" charset="0"/>
                <a:cs typeface="Times New Roman" pitchFamily="18" charset="0"/>
              </a:rPr>
              <a:t>: </a:t>
            </a:r>
            <a:r>
              <a:rPr lang="en-US" sz="2400" b="1" dirty="0" smtClean="0">
                <a:solidFill>
                  <a:srgbClr val="C00000"/>
                </a:solidFill>
                <a:latin typeface="Times New Roman" panose="02020603050405020304" pitchFamily="18" charset="0"/>
                <a:cs typeface="Times New Roman" pitchFamily="18" charset="0"/>
              </a:rPr>
              <a:t>Alcohol</a:t>
            </a:r>
          </a:p>
          <a:p>
            <a:pPr algn="ctr"/>
            <a:r>
              <a:rPr lang="en-US" sz="2400" b="1" dirty="0" smtClean="0">
                <a:solidFill>
                  <a:schemeClr val="tx2">
                    <a:lumMod val="75000"/>
                  </a:schemeClr>
                </a:solidFill>
                <a:latin typeface="Times New Roman" panose="02020603050405020304" pitchFamily="18" charset="0"/>
                <a:cs typeface="Times New Roman" pitchFamily="18" charset="0"/>
              </a:rPr>
              <a:t>(Lecture 1)</a:t>
            </a:r>
            <a:endParaRPr lang="en-GB" sz="2400" b="1" dirty="0">
              <a:solidFill>
                <a:schemeClr val="tx2">
                  <a:lumMod val="75000"/>
                </a:schemeClr>
              </a:solidFill>
              <a:latin typeface="Times New Roman" panose="02020603050405020304" pitchFamily="18" charset="0"/>
              <a:cs typeface="Times New Roman" pitchFamily="18" charset="0"/>
            </a:endParaRPr>
          </a:p>
        </p:txBody>
      </p:sp>
      <p:sp>
        <p:nvSpPr>
          <p:cNvPr id="4" name="Rectangle 3"/>
          <p:cNvSpPr/>
          <p:nvPr/>
        </p:nvSpPr>
        <p:spPr>
          <a:xfrm>
            <a:off x="2824765" y="2725149"/>
            <a:ext cx="6168979" cy="1323439"/>
          </a:xfrm>
          <a:prstGeom prst="rect">
            <a:avLst/>
          </a:prstGeom>
        </p:spPr>
        <p:txBody>
          <a:bodyPr wrap="square">
            <a:spAutoFit/>
          </a:bodyPr>
          <a:lstStyle/>
          <a:p>
            <a:pPr algn="ctr"/>
            <a:r>
              <a:rPr lang="en-US" sz="2000" b="1" dirty="0" err="1">
                <a:solidFill>
                  <a:schemeClr val="accent6">
                    <a:lumMod val="50000"/>
                  </a:schemeClr>
                </a:solidFill>
                <a:latin typeface="Times New Roman" panose="02020603050405020304" pitchFamily="18" charset="0"/>
                <a:cs typeface="Times New Roman" pitchFamily="18" charset="0"/>
              </a:rPr>
              <a:t>B.Ed</a:t>
            </a:r>
            <a:r>
              <a:rPr lang="en-US" sz="2000" b="1" dirty="0">
                <a:solidFill>
                  <a:schemeClr val="accent6">
                    <a:lumMod val="50000"/>
                  </a:schemeClr>
                </a:solidFill>
                <a:latin typeface="Times New Roman" panose="02020603050405020304" pitchFamily="18" charset="0"/>
                <a:cs typeface="Times New Roman" pitchFamily="18" charset="0"/>
              </a:rPr>
              <a:t> (</a:t>
            </a:r>
            <a:r>
              <a:rPr lang="en-US" sz="2000" b="1" dirty="0" err="1">
                <a:solidFill>
                  <a:schemeClr val="accent6">
                    <a:lumMod val="50000"/>
                  </a:schemeClr>
                </a:solidFill>
                <a:latin typeface="Times New Roman" panose="02020603050405020304" pitchFamily="18" charset="0"/>
                <a:cs typeface="Times New Roman" pitchFamily="18" charset="0"/>
              </a:rPr>
              <a:t>Hons</a:t>
            </a:r>
            <a:r>
              <a:rPr lang="en-US" sz="2000" b="1" dirty="0">
                <a:solidFill>
                  <a:schemeClr val="accent6">
                    <a:lumMod val="50000"/>
                  </a:schemeClr>
                </a:solidFill>
                <a:latin typeface="Times New Roman" panose="02020603050405020304" pitchFamily="18" charset="0"/>
                <a:cs typeface="Times New Roman" pitchFamily="18" charset="0"/>
              </a:rPr>
              <a:t>) Secondary </a:t>
            </a:r>
            <a:endParaRPr lang="en-GB" sz="2000" b="1" dirty="0">
              <a:solidFill>
                <a:schemeClr val="accent6">
                  <a:lumMod val="50000"/>
                </a:schemeClr>
              </a:solidFill>
              <a:latin typeface="Times New Roman" panose="02020603050405020304" pitchFamily="18" charset="0"/>
              <a:cs typeface="Times New Roman" pitchFamily="18" charset="0"/>
            </a:endParaRPr>
          </a:p>
          <a:p>
            <a:pPr algn="ctr"/>
            <a:r>
              <a:rPr lang="en-US" sz="2000" b="1" dirty="0">
                <a:solidFill>
                  <a:schemeClr val="accent6">
                    <a:lumMod val="50000"/>
                  </a:schemeClr>
                </a:solidFill>
                <a:latin typeface="Times New Roman" panose="02020603050405020304" pitchFamily="18" charset="0"/>
                <a:cs typeface="Times New Roman" pitchFamily="18" charset="0"/>
              </a:rPr>
              <a:t>Semester </a:t>
            </a:r>
            <a:r>
              <a:rPr lang="en-US" sz="2000" b="1" dirty="0" smtClean="0">
                <a:solidFill>
                  <a:schemeClr val="accent6">
                    <a:lumMod val="50000"/>
                  </a:schemeClr>
                </a:solidFill>
                <a:latin typeface="Times New Roman" panose="02020603050405020304" pitchFamily="18" charset="0"/>
                <a:cs typeface="Times New Roman" pitchFamily="18" charset="0"/>
              </a:rPr>
              <a:t>IV                                  </a:t>
            </a:r>
            <a:endParaRPr lang="en-US" sz="2000" b="1" dirty="0">
              <a:solidFill>
                <a:schemeClr val="accent6">
                  <a:lumMod val="50000"/>
                </a:schemeClr>
              </a:solidFill>
              <a:latin typeface="Times New Roman" panose="02020603050405020304" pitchFamily="18" charset="0"/>
              <a:cs typeface="Times New Roman" pitchFamily="18" charset="0"/>
            </a:endParaRPr>
          </a:p>
          <a:p>
            <a:pPr algn="ctr"/>
            <a:r>
              <a:rPr lang="en-US" sz="2000" b="1" dirty="0">
                <a:solidFill>
                  <a:schemeClr val="accent6">
                    <a:lumMod val="50000"/>
                  </a:schemeClr>
                </a:solidFill>
                <a:latin typeface="Times New Roman" panose="02020603050405020304" pitchFamily="18" charset="0"/>
                <a:cs typeface="Times New Roman" pitchFamily="18" charset="0"/>
              </a:rPr>
              <a:t>   Course Title: </a:t>
            </a:r>
            <a:r>
              <a:rPr lang="en-US" sz="2000" b="1" dirty="0" err="1" smtClean="0">
                <a:solidFill>
                  <a:schemeClr val="accent6">
                    <a:lumMod val="50000"/>
                  </a:schemeClr>
                </a:solidFill>
                <a:latin typeface="Times New Roman" panose="02020603050405020304" pitchFamily="18" charset="0"/>
                <a:cs typeface="Times New Roman" pitchFamily="18" charset="0"/>
              </a:rPr>
              <a:t>Inor</a:t>
            </a:r>
            <a:r>
              <a:rPr lang="en-US" sz="2000" b="1" dirty="0" smtClean="0">
                <a:solidFill>
                  <a:schemeClr val="accent6">
                    <a:lumMod val="50000"/>
                  </a:schemeClr>
                </a:solidFill>
                <a:latin typeface="Times New Roman" panose="02020603050405020304" pitchFamily="18" charset="0"/>
                <a:cs typeface="Times New Roman" pitchFamily="18" charset="0"/>
              </a:rPr>
              <a:t>-Organic Chemistry</a:t>
            </a:r>
          </a:p>
          <a:p>
            <a:pPr algn="ctr"/>
            <a:r>
              <a:rPr lang="en-US" sz="2000" b="1" dirty="0" smtClean="0">
                <a:solidFill>
                  <a:schemeClr val="accent6">
                    <a:lumMod val="50000"/>
                  </a:schemeClr>
                </a:solidFill>
                <a:latin typeface="Times New Roman" panose="02020603050405020304" pitchFamily="18" charset="0"/>
                <a:cs typeface="Times New Roman" pitchFamily="18" charset="0"/>
              </a:rPr>
              <a:t>Subject: Chemistry</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2489915" y="4560822"/>
            <a:ext cx="7543798" cy="1200329"/>
          </a:xfrm>
          <a:prstGeom prst="rect">
            <a:avLst/>
          </a:prstGeom>
        </p:spPr>
        <p:txBody>
          <a:bodyPr wrap="square">
            <a:spAutoFit/>
          </a:bodyPr>
          <a:lstStyle/>
          <a:p>
            <a:pPr algn="ctr"/>
            <a:r>
              <a:rPr lang="en-US" sz="2400" b="1" dirty="0">
                <a:solidFill>
                  <a:srgbClr val="C00000"/>
                </a:solidFill>
                <a:latin typeface="Times New Roman" panose="02020603050405020304" pitchFamily="18" charset="0"/>
                <a:cs typeface="Times New Roman" pitchFamily="18" charset="0"/>
              </a:rPr>
              <a:t>Presented By: Dr. </a:t>
            </a:r>
            <a:r>
              <a:rPr lang="en-US" sz="2400" b="1" dirty="0" err="1">
                <a:solidFill>
                  <a:srgbClr val="C00000"/>
                </a:solidFill>
                <a:latin typeface="Times New Roman" panose="02020603050405020304" pitchFamily="18" charset="0"/>
                <a:cs typeface="Times New Roman" pitchFamily="18" charset="0"/>
              </a:rPr>
              <a:t>Faiza</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Arshed</a:t>
            </a:r>
            <a:endParaRPr lang="en-US" sz="2400" b="1" dirty="0">
              <a:solidFill>
                <a:srgbClr val="C00000"/>
              </a:solidFill>
              <a:latin typeface="Times New Roman" panose="02020603050405020304" pitchFamily="18" charset="0"/>
              <a:cs typeface="Times New Roman" pitchFamily="18" charset="0"/>
            </a:endParaRPr>
          </a:p>
          <a:p>
            <a:pPr algn="ctr"/>
            <a:r>
              <a:rPr lang="en-US" sz="2400" b="1" dirty="0">
                <a:solidFill>
                  <a:schemeClr val="accent6">
                    <a:lumMod val="50000"/>
                  </a:schemeClr>
                </a:solidFill>
                <a:latin typeface="Times New Roman" panose="02020603050405020304" pitchFamily="18" charset="0"/>
                <a:cs typeface="Times New Roman" pitchFamily="18" charset="0"/>
              </a:rPr>
              <a:t>Department of Education(Planning and Development     Lahore College for Women University, Lahore </a:t>
            </a:r>
          </a:p>
        </p:txBody>
      </p:sp>
    </p:spTree>
    <p:extLst>
      <p:ext uri="{BB962C8B-B14F-4D97-AF65-F5344CB8AC3E}">
        <p14:creationId xmlns:p14="http://schemas.microsoft.com/office/powerpoint/2010/main" val="621910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3650397-013F-48F4-AADD-F15C9AC30A21}"/>
              </a:ext>
            </a:extLst>
          </p:cNvPr>
          <p:cNvPicPr>
            <a:picLocks noChangeAspect="1"/>
          </p:cNvPicPr>
          <p:nvPr/>
        </p:nvPicPr>
        <p:blipFill>
          <a:blip r:embed="rId4"/>
          <a:stretch>
            <a:fillRect/>
          </a:stretch>
        </p:blipFill>
        <p:spPr>
          <a:xfrm>
            <a:off x="8898937" y="2381175"/>
            <a:ext cx="3045402" cy="2095649"/>
          </a:xfrm>
          <a:prstGeom prst="rect">
            <a:avLst/>
          </a:prstGeom>
        </p:spPr>
      </p:pic>
      <p:sp>
        <p:nvSpPr>
          <p:cNvPr id="2" name="Title 1">
            <a:extLst>
              <a:ext uri="{FF2B5EF4-FFF2-40B4-BE49-F238E27FC236}">
                <a16:creationId xmlns:a16="http://schemas.microsoft.com/office/drawing/2014/main" xmlns="" id="{847FDB88-323D-4524-9ED3-57C790E29554}"/>
              </a:ext>
            </a:extLst>
          </p:cNvPr>
          <p:cNvSpPr txBox="1">
            <a:spLocks/>
          </p:cNvSpPr>
          <p:nvPr/>
        </p:nvSpPr>
        <p:spPr>
          <a:xfrm>
            <a:off x="2355699" y="193814"/>
            <a:ext cx="4291865" cy="1071631"/>
          </a:xfrm>
          <a:prstGeom prst="rect">
            <a:avLst/>
          </a:prstGeom>
          <a:solidFill>
            <a:schemeClr val="tx2">
              <a:lumMod val="75000"/>
            </a:schemeClr>
          </a:solidFill>
          <a:ln>
            <a:noFill/>
          </a:ln>
          <a:effectLst>
            <a:glow rad="228600">
              <a:schemeClr val="tx2">
                <a:lumMod val="50000"/>
                <a:alpha val="40000"/>
              </a:schemeClr>
            </a:glow>
          </a:effectLst>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000" kern="1200" cap="all" baseline="0">
                <a:solidFill>
                  <a:schemeClr val="tx1"/>
                </a:solidFill>
                <a:effectLst/>
                <a:latin typeface="+mj-lt"/>
                <a:ea typeface="+mj-ea"/>
                <a:cs typeface="+mj-cs"/>
              </a:defRPr>
            </a:lvl1pPr>
          </a:lstStyle>
          <a:p>
            <a:r>
              <a:rPr lang="en-US" sz="3200" dirty="0">
                <a:solidFill>
                  <a:prstClr val="white"/>
                </a:solidFill>
                <a:latin typeface="Algerian" panose="04020705040A02060702" pitchFamily="82" charset="0"/>
                <a:cs typeface="Aharoni" panose="02010803020104030203" pitchFamily="2" charset="-79"/>
              </a:rPr>
              <a:t>Introduction of alcohols</a:t>
            </a:r>
          </a:p>
        </p:txBody>
      </p:sp>
      <p:sp>
        <p:nvSpPr>
          <p:cNvPr id="3" name="Rectangle: Top Corners Snipped 2">
            <a:extLst>
              <a:ext uri="{FF2B5EF4-FFF2-40B4-BE49-F238E27FC236}">
                <a16:creationId xmlns:a16="http://schemas.microsoft.com/office/drawing/2014/main" xmlns="" id="{15571D08-061B-4F6C-B11B-1AC36744FBAE}"/>
              </a:ext>
            </a:extLst>
          </p:cNvPr>
          <p:cNvSpPr/>
          <p:nvPr/>
        </p:nvSpPr>
        <p:spPr>
          <a:xfrm>
            <a:off x="347153" y="1417983"/>
            <a:ext cx="8308955" cy="5246203"/>
          </a:xfrm>
          <a:prstGeom prst="snip2Same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en-US" sz="2000" dirty="0">
                <a:solidFill>
                  <a:prstClr val="black"/>
                </a:solidFill>
                <a:latin typeface="Plantagenet Cherokee" panose="02020602070100000000" pitchFamily="18" charset="0"/>
              </a:rPr>
              <a:t>Alcohol is an homologous series in which the compounds contain a functional group called the </a:t>
            </a:r>
            <a:r>
              <a:rPr lang="en-US" sz="2000" i="1" dirty="0">
                <a:solidFill>
                  <a:prstClr val="black"/>
                </a:solidFill>
                <a:latin typeface="Plantagenet Cherokee" panose="02020602070100000000" pitchFamily="18" charset="0"/>
              </a:rPr>
              <a:t>hydroxyl group (-OH). </a:t>
            </a:r>
            <a:r>
              <a:rPr lang="en-US" sz="2000" dirty="0">
                <a:solidFill>
                  <a:prstClr val="black"/>
                </a:solidFill>
                <a:latin typeface="Plantagenet Cherokee" panose="02020602070100000000" pitchFamily="18" charset="0"/>
              </a:rPr>
              <a:t>Alcohols are all derivatives of hydrocarbons in which one or more of the hydrogen atoms in the hydrocarbon have been replaced by a hydroxyl group. The hydroxyl group is also responsible for imparting certain chemical and/or physical properties to the compound</a:t>
            </a:r>
          </a:p>
          <a:p>
            <a:pPr defTabSz="457200"/>
            <a:r>
              <a:rPr lang="en-US" sz="2000" dirty="0">
                <a:solidFill>
                  <a:prstClr val="black"/>
                </a:solidFill>
                <a:latin typeface="Plantagenet Cherokee" panose="02020602070100000000" pitchFamily="18" charset="0"/>
              </a:rPr>
              <a:t>The names of the alcohol are derived according to the alkane backbone. If the hydroxyl (-OH) group is attached to a methane backbone, the compound is called methanol or methyl alcohol. If the backbone is butane, the alcohol formed is butanol. So basically, to derive the name of an alcohol, take the name of the hydrocarbon backbone, remove the alphabet "E" from its name and replace it with "</a:t>
            </a:r>
            <a:r>
              <a:rPr lang="en-US" sz="2000" dirty="0" err="1">
                <a:solidFill>
                  <a:prstClr val="black"/>
                </a:solidFill>
                <a:latin typeface="Plantagenet Cherokee" panose="02020602070100000000" pitchFamily="18" charset="0"/>
              </a:rPr>
              <a:t>ol</a:t>
            </a:r>
            <a:r>
              <a:rPr lang="en-US" sz="2000" dirty="0">
                <a:solidFill>
                  <a:prstClr val="black"/>
                </a:solidFill>
                <a:latin typeface="Plantagenet Cherokee" panose="02020602070100000000" pitchFamily="18" charset="0"/>
              </a:rPr>
              <a:t>".</a:t>
            </a:r>
          </a:p>
        </p:txBody>
      </p:sp>
      <p:sp>
        <p:nvSpPr>
          <p:cNvPr id="4" name="TextBox 3">
            <a:extLst>
              <a:ext uri="{FF2B5EF4-FFF2-40B4-BE49-F238E27FC236}">
                <a16:creationId xmlns:a16="http://schemas.microsoft.com/office/drawing/2014/main" xmlns="" id="{2086800F-FF67-4B27-BF3E-6A13ED4C1549}"/>
              </a:ext>
            </a:extLst>
          </p:cNvPr>
          <p:cNvSpPr txBox="1"/>
          <p:nvPr/>
        </p:nvSpPr>
        <p:spPr>
          <a:xfrm>
            <a:off x="11880696" y="0"/>
            <a:ext cx="311304" cy="369332"/>
          </a:xfrm>
          <a:prstGeom prst="rect">
            <a:avLst/>
          </a:prstGeom>
          <a:noFill/>
        </p:spPr>
        <p:txBody>
          <a:bodyPr wrap="none" rtlCol="0">
            <a:spAutoFit/>
          </a:bodyPr>
          <a:lstStyle/>
          <a:p>
            <a:pPr defTabSz="457200"/>
            <a:r>
              <a:rPr lang="en-US" dirty="0">
                <a:solidFill>
                  <a:prstClr val="white"/>
                </a:solidFill>
              </a:rPr>
              <a:t>2</a:t>
            </a:r>
          </a:p>
        </p:txBody>
      </p:sp>
      <p:pic>
        <p:nvPicPr>
          <p:cNvPr id="9" name="slide 1 alcoho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21638" y="352298"/>
            <a:ext cx="609600" cy="609600"/>
          </a:xfrm>
          <a:prstGeom prst="rect">
            <a:avLst/>
          </a:prstGeom>
        </p:spPr>
      </p:pic>
    </p:spTree>
    <p:extLst>
      <p:ext uri="{BB962C8B-B14F-4D97-AF65-F5344CB8AC3E}">
        <p14:creationId xmlns:p14="http://schemas.microsoft.com/office/powerpoint/2010/main" val="2296480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022"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502D2D-100F-4DAF-83E8-7AD24DC83FF3}"/>
              </a:ext>
            </a:extLst>
          </p:cNvPr>
          <p:cNvSpPr txBox="1">
            <a:spLocks/>
          </p:cNvSpPr>
          <p:nvPr/>
        </p:nvSpPr>
        <p:spPr>
          <a:xfrm>
            <a:off x="535117" y="225637"/>
            <a:ext cx="3912579" cy="907636"/>
          </a:xfrm>
          <a:prstGeom prst="rect">
            <a:avLst/>
          </a:prstGeom>
          <a:solidFill>
            <a:schemeClr val="tx2">
              <a:lumMod val="75000"/>
            </a:schemeClr>
          </a:solidFill>
          <a:ln>
            <a:noFill/>
          </a:ln>
          <a:effectLst>
            <a:glow rad="228600">
              <a:schemeClr val="tx2">
                <a:lumMod val="50000"/>
                <a:alpha val="40000"/>
              </a:schemeClr>
            </a:glow>
          </a:effectLst>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000" kern="1200" cap="all" baseline="0">
                <a:solidFill>
                  <a:schemeClr val="tx1"/>
                </a:solidFill>
                <a:effectLst/>
                <a:latin typeface="+mj-lt"/>
                <a:ea typeface="+mj-ea"/>
                <a:cs typeface="+mj-cs"/>
              </a:defRPr>
            </a:lvl1pPr>
          </a:lstStyle>
          <a:p>
            <a:r>
              <a:rPr lang="en-US" sz="3700" dirty="0">
                <a:solidFill>
                  <a:prstClr val="white"/>
                </a:solidFill>
                <a:latin typeface="Algerian" panose="04020705040A02060702" pitchFamily="82" charset="0"/>
                <a:cs typeface="Aharoni" panose="02010803020104030203" pitchFamily="2" charset="-79"/>
              </a:rPr>
              <a:t>Nomenclature</a:t>
            </a:r>
            <a:endParaRPr lang="en-US" sz="3200" dirty="0">
              <a:solidFill>
                <a:prstClr val="white"/>
              </a:solidFill>
              <a:latin typeface="Algerian" panose="04020705040A02060702" pitchFamily="82" charset="0"/>
              <a:cs typeface="Aharoni" panose="02010803020104030203" pitchFamily="2" charset="-79"/>
            </a:endParaRPr>
          </a:p>
        </p:txBody>
      </p:sp>
      <p:pic>
        <p:nvPicPr>
          <p:cNvPr id="5" name="Picture 4">
            <a:extLst>
              <a:ext uri="{FF2B5EF4-FFF2-40B4-BE49-F238E27FC236}">
                <a16:creationId xmlns:a16="http://schemas.microsoft.com/office/drawing/2014/main" xmlns="" id="{7477DB11-0809-4FA4-A373-C7DC6E7C9E13}"/>
              </a:ext>
            </a:extLst>
          </p:cNvPr>
          <p:cNvPicPr>
            <a:picLocks noChangeAspect="1"/>
          </p:cNvPicPr>
          <p:nvPr/>
        </p:nvPicPr>
        <p:blipFill>
          <a:blip r:embed="rId4"/>
          <a:stretch>
            <a:fillRect/>
          </a:stretch>
        </p:blipFill>
        <p:spPr>
          <a:xfrm>
            <a:off x="1537956" y="3708978"/>
            <a:ext cx="9116088" cy="1890069"/>
          </a:xfrm>
          <a:prstGeom prst="rect">
            <a:avLst/>
          </a:prstGeom>
        </p:spPr>
      </p:pic>
      <p:sp>
        <p:nvSpPr>
          <p:cNvPr id="3" name="Subtitle 2">
            <a:extLst>
              <a:ext uri="{FF2B5EF4-FFF2-40B4-BE49-F238E27FC236}">
                <a16:creationId xmlns:a16="http://schemas.microsoft.com/office/drawing/2014/main" xmlns="" id="{C95BA832-10CB-4D7C-98E5-5B77721BDB34}"/>
              </a:ext>
            </a:extLst>
          </p:cNvPr>
          <p:cNvSpPr txBox="1">
            <a:spLocks/>
          </p:cNvSpPr>
          <p:nvPr/>
        </p:nvSpPr>
        <p:spPr>
          <a:xfrm>
            <a:off x="2003575" y="1818910"/>
            <a:ext cx="8184849" cy="1890068"/>
          </a:xfrm>
          <a:prstGeom prst="rect">
            <a:avLst/>
          </a:prstGeom>
          <a:solidFill>
            <a:schemeClr val="tx1">
              <a:lumMod val="85000"/>
            </a:schemeClr>
          </a:solidFill>
          <a:ln>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dk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dk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9pPr>
          </a:lstStyle>
          <a:p>
            <a:pPr algn="l">
              <a:buClr>
                <a:prstClr val="white"/>
              </a:buClr>
            </a:pPr>
            <a:r>
              <a:rPr lang="en-US" sz="2600" cap="none" dirty="0">
                <a:solidFill>
                  <a:prstClr val="black"/>
                </a:solidFill>
                <a:latin typeface="Plantagenet Cherokee" panose="02020602070100000000" pitchFamily="18" charset="0"/>
                <a:cs typeface="Times New Roman" panose="02020603050405020304" pitchFamily="18" charset="0"/>
              </a:rPr>
              <a:t>Alcohols with one to four carbon atoms are frequently called by common names, in which the name of the alkyl group is followed by the word </a:t>
            </a:r>
            <a:r>
              <a:rPr lang="en-US" sz="2600" i="1" cap="none" dirty="0">
                <a:solidFill>
                  <a:prstClr val="black"/>
                </a:solidFill>
                <a:latin typeface="Plantagenet Cherokee" panose="02020602070100000000" pitchFamily="18" charset="0"/>
                <a:cs typeface="Times New Roman" panose="02020603050405020304" pitchFamily="18" charset="0"/>
              </a:rPr>
              <a:t>alcohol</a:t>
            </a:r>
            <a:r>
              <a:rPr lang="en-US" sz="2600" cap="none" dirty="0">
                <a:solidFill>
                  <a:prstClr val="black"/>
                </a:solidFill>
                <a:latin typeface="Plantagenet Cherokee" panose="02020602070100000000"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5A7B76F8-D60E-4959-8A1C-4C2DD7C6D9E5}"/>
              </a:ext>
            </a:extLst>
          </p:cNvPr>
          <p:cNvSpPr txBox="1"/>
          <p:nvPr/>
        </p:nvSpPr>
        <p:spPr>
          <a:xfrm>
            <a:off x="11880696" y="0"/>
            <a:ext cx="311304" cy="369332"/>
          </a:xfrm>
          <a:prstGeom prst="rect">
            <a:avLst/>
          </a:prstGeom>
          <a:noFill/>
        </p:spPr>
        <p:txBody>
          <a:bodyPr wrap="square" rtlCol="0">
            <a:spAutoFit/>
          </a:bodyPr>
          <a:lstStyle/>
          <a:p>
            <a:pPr defTabSz="457200"/>
            <a:fld id="{159602C1-9C67-482A-B8EB-066A8B873E06}" type="slidenum">
              <a:rPr lang="en-US">
                <a:solidFill>
                  <a:prstClr val="white"/>
                </a:solidFill>
              </a:rPr>
              <a:pPr defTabSz="457200"/>
              <a:t>3</a:t>
            </a:fld>
            <a:endParaRPr lang="en-US" dirty="0">
              <a:solidFill>
                <a:prstClr val="white"/>
              </a:solidFill>
            </a:endParaRPr>
          </a:p>
        </p:txBody>
      </p:sp>
      <p:pic>
        <p:nvPicPr>
          <p:cNvPr id="6" name="slide 2 alcoho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26527" y="378056"/>
            <a:ext cx="609600" cy="609600"/>
          </a:xfrm>
          <a:prstGeom prst="rect">
            <a:avLst/>
          </a:prstGeom>
        </p:spPr>
      </p:pic>
    </p:spTree>
    <p:extLst>
      <p:ext uri="{BB962C8B-B14F-4D97-AF65-F5344CB8AC3E}">
        <p14:creationId xmlns:p14="http://schemas.microsoft.com/office/powerpoint/2010/main" val="7724586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39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E9B5E-685A-4EDE-9815-771D6E3B2CC6}"/>
              </a:ext>
            </a:extLst>
          </p:cNvPr>
          <p:cNvSpPr txBox="1">
            <a:spLocks/>
          </p:cNvSpPr>
          <p:nvPr/>
        </p:nvSpPr>
        <p:spPr>
          <a:xfrm>
            <a:off x="535117" y="225637"/>
            <a:ext cx="3912579" cy="907636"/>
          </a:xfrm>
          <a:prstGeom prst="rect">
            <a:avLst/>
          </a:prstGeom>
          <a:solidFill>
            <a:schemeClr val="tx2">
              <a:lumMod val="75000"/>
            </a:schemeClr>
          </a:solidFill>
          <a:ln>
            <a:noFill/>
          </a:ln>
          <a:effectLst>
            <a:glow rad="228600">
              <a:schemeClr val="tx2">
                <a:lumMod val="50000"/>
                <a:alpha val="40000"/>
              </a:schemeClr>
            </a:glow>
          </a:effectLst>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000" kern="1200" cap="all" baseline="0">
                <a:solidFill>
                  <a:schemeClr val="tx1"/>
                </a:solidFill>
                <a:effectLst/>
                <a:latin typeface="+mj-lt"/>
                <a:ea typeface="+mj-ea"/>
                <a:cs typeface="+mj-cs"/>
              </a:defRPr>
            </a:lvl1pPr>
          </a:lstStyle>
          <a:p>
            <a:r>
              <a:rPr lang="en-US" sz="3700" dirty="0">
                <a:solidFill>
                  <a:prstClr val="white"/>
                </a:solidFill>
                <a:latin typeface="Algerian" panose="04020705040A02060702" pitchFamily="82" charset="0"/>
                <a:cs typeface="Aharoni" panose="02010803020104030203" pitchFamily="2" charset="-79"/>
              </a:rPr>
              <a:t>classification</a:t>
            </a:r>
            <a:endParaRPr lang="en-US" sz="3200" dirty="0">
              <a:solidFill>
                <a:prstClr val="white"/>
              </a:solidFill>
              <a:latin typeface="Algerian" panose="04020705040A02060702" pitchFamily="82" charset="0"/>
              <a:cs typeface="Aharoni" panose="02010803020104030203" pitchFamily="2" charset="-79"/>
            </a:endParaRPr>
          </a:p>
        </p:txBody>
      </p:sp>
      <p:sp>
        <p:nvSpPr>
          <p:cNvPr id="3" name="Subtitle 2">
            <a:extLst>
              <a:ext uri="{FF2B5EF4-FFF2-40B4-BE49-F238E27FC236}">
                <a16:creationId xmlns:a16="http://schemas.microsoft.com/office/drawing/2014/main" xmlns="" id="{75D41D48-43DE-4BC0-9599-5B842CC7F42A}"/>
              </a:ext>
            </a:extLst>
          </p:cNvPr>
          <p:cNvSpPr txBox="1">
            <a:spLocks/>
          </p:cNvSpPr>
          <p:nvPr/>
        </p:nvSpPr>
        <p:spPr>
          <a:xfrm>
            <a:off x="535117" y="1364973"/>
            <a:ext cx="11126796" cy="2994991"/>
          </a:xfrm>
          <a:prstGeom prst="rect">
            <a:avLst/>
          </a:prstGeom>
          <a:solidFill>
            <a:schemeClr val="tx1">
              <a:lumMod val="85000"/>
            </a:schemeClr>
          </a:solidFill>
          <a:ln>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fontScale="92500" lnSpcReduction="1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dk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dk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9pPr>
          </a:lstStyle>
          <a:p>
            <a:pPr algn="l">
              <a:buClr>
                <a:prstClr val="white"/>
              </a:buClr>
            </a:pPr>
            <a:r>
              <a:rPr lang="en-US" sz="2600" cap="none" dirty="0">
                <a:solidFill>
                  <a:prstClr val="black"/>
                </a:solidFill>
                <a:latin typeface="Plantagenet Cherokee" panose="02020602070100000000" pitchFamily="18" charset="0"/>
                <a:cs typeface="Times New Roman" panose="02020603050405020304" pitchFamily="18" charset="0"/>
              </a:rPr>
              <a:t>Alcohols are classified as </a:t>
            </a:r>
            <a:r>
              <a:rPr lang="en-US" sz="2600" i="1" cap="none" dirty="0">
                <a:solidFill>
                  <a:prstClr val="black"/>
                </a:solidFill>
                <a:latin typeface="Plantagenet Cherokee" panose="02020602070100000000" pitchFamily="18" charset="0"/>
                <a:cs typeface="Times New Roman" panose="02020603050405020304" pitchFamily="18" charset="0"/>
              </a:rPr>
              <a:t>Monohydric, Dihydric and </a:t>
            </a:r>
            <a:r>
              <a:rPr lang="en-US" sz="2600" i="1" cap="none" dirty="0" err="1">
                <a:solidFill>
                  <a:prstClr val="black"/>
                </a:solidFill>
                <a:latin typeface="Plantagenet Cherokee" panose="02020602070100000000" pitchFamily="18" charset="0"/>
                <a:cs typeface="Times New Roman" panose="02020603050405020304" pitchFamily="18" charset="0"/>
              </a:rPr>
              <a:t>Trihydric</a:t>
            </a:r>
            <a:r>
              <a:rPr lang="en-US" sz="2600" i="1" cap="none" dirty="0">
                <a:solidFill>
                  <a:prstClr val="black"/>
                </a:solidFill>
                <a:latin typeface="Plantagenet Cherokee" panose="02020602070100000000" pitchFamily="18" charset="0"/>
                <a:cs typeface="Times New Roman" panose="02020603050405020304" pitchFamily="18" charset="0"/>
              </a:rPr>
              <a:t> </a:t>
            </a:r>
            <a:r>
              <a:rPr lang="en-US" sz="2600" cap="none" dirty="0">
                <a:solidFill>
                  <a:prstClr val="black"/>
                </a:solidFill>
                <a:latin typeface="Plantagenet Cherokee" panose="02020602070100000000" pitchFamily="18" charset="0"/>
                <a:cs typeface="Times New Roman" panose="02020603050405020304" pitchFamily="18" charset="0"/>
              </a:rPr>
              <a:t>depending upon the number of hydroxyl groups they contain in their molecules. Alcohols containing one hydroxyl group in their molecule are called </a:t>
            </a:r>
            <a:r>
              <a:rPr lang="en-US" sz="2600" cap="none" dirty="0">
                <a:solidFill>
                  <a:srgbClr val="C00000"/>
                </a:solidFill>
                <a:latin typeface="Plantagenet Cherokee" panose="02020602070100000000" pitchFamily="18" charset="0"/>
                <a:cs typeface="Times New Roman" panose="02020603050405020304" pitchFamily="18" charset="0"/>
              </a:rPr>
              <a:t>Monohydric Alcohols </a:t>
            </a:r>
            <a:r>
              <a:rPr lang="en-US" sz="2600" cap="none" dirty="0">
                <a:solidFill>
                  <a:prstClr val="black"/>
                </a:solidFill>
                <a:latin typeface="Plantagenet Cherokee" panose="02020602070100000000" pitchFamily="18" charset="0"/>
                <a:cs typeface="Times New Roman" panose="02020603050405020304" pitchFamily="18" charset="0"/>
              </a:rPr>
              <a:t>and the alcohols containing two and three hydroxyl groups on different carbon atoms in their molecules are called </a:t>
            </a:r>
            <a:r>
              <a:rPr lang="en-US" sz="2600" cap="none" dirty="0">
                <a:solidFill>
                  <a:srgbClr val="C00000"/>
                </a:solidFill>
                <a:latin typeface="Plantagenet Cherokee" panose="02020602070100000000" pitchFamily="18" charset="0"/>
                <a:cs typeface="Times New Roman" panose="02020603050405020304" pitchFamily="18" charset="0"/>
              </a:rPr>
              <a:t>Dihydric and </a:t>
            </a:r>
            <a:r>
              <a:rPr lang="en-US" sz="2600" cap="none" dirty="0" err="1">
                <a:solidFill>
                  <a:srgbClr val="C00000"/>
                </a:solidFill>
                <a:latin typeface="Plantagenet Cherokee" panose="02020602070100000000" pitchFamily="18" charset="0"/>
                <a:cs typeface="Times New Roman" panose="02020603050405020304" pitchFamily="18" charset="0"/>
              </a:rPr>
              <a:t>Trihydric</a:t>
            </a:r>
            <a:r>
              <a:rPr lang="en-US" sz="2600" cap="none" dirty="0">
                <a:solidFill>
                  <a:prstClr val="black"/>
                </a:solidFill>
                <a:latin typeface="Plantagenet Cherokee" panose="02020602070100000000" pitchFamily="18" charset="0"/>
                <a:cs typeface="Times New Roman" panose="02020603050405020304" pitchFamily="18" charset="0"/>
              </a:rPr>
              <a:t> respectively. The alcohols having more than one molecules of hydroxyl group in the molecules are generally called </a:t>
            </a:r>
            <a:r>
              <a:rPr lang="en-US" sz="2600" cap="none" dirty="0">
                <a:solidFill>
                  <a:srgbClr val="C00000"/>
                </a:solidFill>
                <a:latin typeface="Plantagenet Cherokee" panose="02020602070100000000" pitchFamily="18" charset="0"/>
                <a:cs typeface="Times New Roman" panose="02020603050405020304" pitchFamily="18" charset="0"/>
              </a:rPr>
              <a:t>Polyhydric alcohols</a:t>
            </a:r>
            <a:r>
              <a:rPr lang="en-US" sz="2600" cap="none" dirty="0">
                <a:solidFill>
                  <a:prstClr val="black"/>
                </a:solidFill>
                <a:latin typeface="Plantagenet Cherokee" panose="02020602070100000000"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xmlns="" id="{A3601D5A-4810-444B-B877-29611CC91CE0}"/>
              </a:ext>
            </a:extLst>
          </p:cNvPr>
          <p:cNvPicPr>
            <a:picLocks noChangeAspect="1"/>
          </p:cNvPicPr>
          <p:nvPr/>
        </p:nvPicPr>
        <p:blipFill>
          <a:blip r:embed="rId4"/>
          <a:stretch>
            <a:fillRect/>
          </a:stretch>
        </p:blipFill>
        <p:spPr>
          <a:xfrm>
            <a:off x="2232784" y="4405466"/>
            <a:ext cx="7794140" cy="2226897"/>
          </a:xfrm>
          <a:prstGeom prst="rect">
            <a:avLst/>
          </a:prstGeom>
        </p:spPr>
      </p:pic>
      <p:sp>
        <p:nvSpPr>
          <p:cNvPr id="8" name="Rectangle 7">
            <a:extLst>
              <a:ext uri="{FF2B5EF4-FFF2-40B4-BE49-F238E27FC236}">
                <a16:creationId xmlns:a16="http://schemas.microsoft.com/office/drawing/2014/main" xmlns="" id="{CCFB1EFA-8C2F-43DB-B42F-E4F6C666BA92}"/>
              </a:ext>
            </a:extLst>
          </p:cNvPr>
          <p:cNvSpPr/>
          <p:nvPr/>
        </p:nvSpPr>
        <p:spPr>
          <a:xfrm>
            <a:off x="2491406" y="5060129"/>
            <a:ext cx="372727" cy="33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400" b="1" dirty="0">
                <a:solidFill>
                  <a:prstClr val="black"/>
                </a:solidFill>
                <a:latin typeface="Old English Text MT" panose="03040902040508030806" pitchFamily="66" charset="0"/>
                <a:cs typeface="Times New Roman" panose="02020603050405020304" pitchFamily="18" charset="0"/>
              </a:rPr>
              <a:t>3</a:t>
            </a:r>
          </a:p>
        </p:txBody>
      </p:sp>
      <p:sp>
        <p:nvSpPr>
          <p:cNvPr id="9" name="Rectangle 8">
            <a:extLst>
              <a:ext uri="{FF2B5EF4-FFF2-40B4-BE49-F238E27FC236}">
                <a16:creationId xmlns:a16="http://schemas.microsoft.com/office/drawing/2014/main" xmlns="" id="{1DABADF9-8DC2-4A0F-B7B6-324345CAEDAB}"/>
              </a:ext>
            </a:extLst>
          </p:cNvPr>
          <p:cNvSpPr/>
          <p:nvPr/>
        </p:nvSpPr>
        <p:spPr>
          <a:xfrm>
            <a:off x="2864133" y="5088834"/>
            <a:ext cx="372727" cy="304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400" b="1" dirty="0">
                <a:solidFill>
                  <a:prstClr val="black"/>
                </a:solidFill>
                <a:latin typeface="Old English Text MT" panose="03040902040508030806" pitchFamily="66" charset="0"/>
                <a:cs typeface="Times New Roman" panose="02020603050405020304" pitchFamily="18" charset="0"/>
              </a:rPr>
              <a:t>2</a:t>
            </a:r>
          </a:p>
        </p:txBody>
      </p:sp>
      <p:sp>
        <p:nvSpPr>
          <p:cNvPr id="10" name="Rectangle 9">
            <a:extLst>
              <a:ext uri="{FF2B5EF4-FFF2-40B4-BE49-F238E27FC236}">
                <a16:creationId xmlns:a16="http://schemas.microsoft.com/office/drawing/2014/main" xmlns="" id="{45028F55-F867-4282-8220-0F3AD47CBBA8}"/>
              </a:ext>
            </a:extLst>
          </p:cNvPr>
          <p:cNvSpPr/>
          <p:nvPr/>
        </p:nvSpPr>
        <p:spPr>
          <a:xfrm>
            <a:off x="5534446" y="4790705"/>
            <a:ext cx="372727" cy="304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400" b="1" dirty="0">
                <a:solidFill>
                  <a:prstClr val="black"/>
                </a:solidFill>
                <a:latin typeface="Old English Text MT" panose="03040902040508030806" pitchFamily="66" charset="0"/>
                <a:cs typeface="Times New Roman" panose="02020603050405020304" pitchFamily="18" charset="0"/>
              </a:rPr>
              <a:t>2</a:t>
            </a:r>
          </a:p>
        </p:txBody>
      </p:sp>
      <p:sp>
        <p:nvSpPr>
          <p:cNvPr id="11" name="Rectangle 10">
            <a:extLst>
              <a:ext uri="{FF2B5EF4-FFF2-40B4-BE49-F238E27FC236}">
                <a16:creationId xmlns:a16="http://schemas.microsoft.com/office/drawing/2014/main" xmlns="" id="{289961DF-17AB-479B-8FC5-F4CADA1926BD}"/>
              </a:ext>
            </a:extLst>
          </p:cNvPr>
          <p:cNvSpPr/>
          <p:nvPr/>
        </p:nvSpPr>
        <p:spPr>
          <a:xfrm>
            <a:off x="5484767" y="5386867"/>
            <a:ext cx="372727" cy="304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400" b="1" dirty="0">
                <a:solidFill>
                  <a:prstClr val="black"/>
                </a:solidFill>
                <a:latin typeface="Old English Text MT" panose="03040902040508030806" pitchFamily="66" charset="0"/>
                <a:cs typeface="Times New Roman" panose="02020603050405020304" pitchFamily="18" charset="0"/>
              </a:rPr>
              <a:t>2</a:t>
            </a:r>
          </a:p>
        </p:txBody>
      </p:sp>
      <p:sp>
        <p:nvSpPr>
          <p:cNvPr id="12" name="Rectangle 11">
            <a:extLst>
              <a:ext uri="{FF2B5EF4-FFF2-40B4-BE49-F238E27FC236}">
                <a16:creationId xmlns:a16="http://schemas.microsoft.com/office/drawing/2014/main" xmlns="" id="{B2D8E8CE-CB6A-4579-BC25-5279BA514D01}"/>
              </a:ext>
            </a:extLst>
          </p:cNvPr>
          <p:cNvSpPr/>
          <p:nvPr/>
        </p:nvSpPr>
        <p:spPr>
          <a:xfrm>
            <a:off x="8204759" y="4485998"/>
            <a:ext cx="372727" cy="304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400" b="1" dirty="0">
                <a:solidFill>
                  <a:prstClr val="black"/>
                </a:solidFill>
                <a:latin typeface="Old English Text MT" panose="03040902040508030806" pitchFamily="66" charset="0"/>
                <a:cs typeface="Times New Roman" panose="02020603050405020304" pitchFamily="18" charset="0"/>
              </a:rPr>
              <a:t>2</a:t>
            </a:r>
          </a:p>
        </p:txBody>
      </p:sp>
      <p:sp>
        <p:nvSpPr>
          <p:cNvPr id="13" name="Rectangle 12">
            <a:extLst>
              <a:ext uri="{FF2B5EF4-FFF2-40B4-BE49-F238E27FC236}">
                <a16:creationId xmlns:a16="http://schemas.microsoft.com/office/drawing/2014/main" xmlns="" id="{053B867E-9A95-4949-954B-5B25C48EFBD2}"/>
              </a:ext>
            </a:extLst>
          </p:cNvPr>
          <p:cNvSpPr/>
          <p:nvPr/>
        </p:nvSpPr>
        <p:spPr>
          <a:xfrm>
            <a:off x="8291764" y="5691574"/>
            <a:ext cx="372727" cy="304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1400" b="1" dirty="0">
                <a:solidFill>
                  <a:prstClr val="black"/>
                </a:solidFill>
                <a:latin typeface="Old English Text MT" panose="03040902040508030806" pitchFamily="66" charset="0"/>
                <a:cs typeface="Times New Roman" panose="02020603050405020304" pitchFamily="18" charset="0"/>
              </a:rPr>
              <a:t>2</a:t>
            </a:r>
          </a:p>
        </p:txBody>
      </p:sp>
      <p:sp>
        <p:nvSpPr>
          <p:cNvPr id="4" name="TextBox 3">
            <a:extLst>
              <a:ext uri="{FF2B5EF4-FFF2-40B4-BE49-F238E27FC236}">
                <a16:creationId xmlns:a16="http://schemas.microsoft.com/office/drawing/2014/main" xmlns="" id="{6852B9E9-48B0-45ED-BC34-ADF422779B32}"/>
              </a:ext>
            </a:extLst>
          </p:cNvPr>
          <p:cNvSpPr txBox="1"/>
          <p:nvPr/>
        </p:nvSpPr>
        <p:spPr>
          <a:xfrm>
            <a:off x="11880696" y="0"/>
            <a:ext cx="311304" cy="369332"/>
          </a:xfrm>
          <a:prstGeom prst="rect">
            <a:avLst/>
          </a:prstGeom>
          <a:noFill/>
        </p:spPr>
        <p:txBody>
          <a:bodyPr wrap="none" rtlCol="0">
            <a:spAutoFit/>
          </a:bodyPr>
          <a:lstStyle/>
          <a:p>
            <a:pPr defTabSz="457200"/>
            <a:fld id="{54AA5023-4819-4513-9FF5-5916FA85C909}" type="slidenum">
              <a:rPr lang="en-US">
                <a:solidFill>
                  <a:prstClr val="white"/>
                </a:solidFill>
              </a:rPr>
              <a:pPr defTabSz="457200"/>
              <a:t>4</a:t>
            </a:fld>
            <a:endParaRPr lang="en-US" dirty="0">
              <a:solidFill>
                <a:prstClr val="white"/>
              </a:solidFill>
            </a:endParaRPr>
          </a:p>
        </p:txBody>
      </p:sp>
      <p:pic>
        <p:nvPicPr>
          <p:cNvPr id="6" name="slide 3 alcoho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59856" y="532397"/>
            <a:ext cx="609600" cy="609600"/>
          </a:xfrm>
          <a:prstGeom prst="rect">
            <a:avLst/>
          </a:prstGeom>
        </p:spPr>
      </p:pic>
    </p:spTree>
    <p:extLst>
      <p:ext uri="{BB962C8B-B14F-4D97-AF65-F5344CB8AC3E}">
        <p14:creationId xmlns:p14="http://schemas.microsoft.com/office/powerpoint/2010/main" val="34937180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25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CB88703-3E42-4A5F-B838-DA455A5B3A7D}"/>
              </a:ext>
            </a:extLst>
          </p:cNvPr>
          <p:cNvSpPr/>
          <p:nvPr/>
        </p:nvSpPr>
        <p:spPr>
          <a:xfrm>
            <a:off x="0" y="66261"/>
            <a:ext cx="2680819" cy="715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4400" b="1" dirty="0">
                <a:solidFill>
                  <a:prstClr val="white"/>
                </a:solidFill>
                <a:latin typeface="Plantagenet Cherokee" panose="02020602070100000000" pitchFamily="18" charset="0"/>
                <a:cs typeface="Times New Roman" panose="02020603050405020304" pitchFamily="18" charset="0"/>
              </a:rPr>
              <a:t>Cont...</a:t>
            </a:r>
          </a:p>
        </p:txBody>
      </p:sp>
      <p:sp>
        <p:nvSpPr>
          <p:cNvPr id="3" name="Subtitle 2">
            <a:extLst>
              <a:ext uri="{FF2B5EF4-FFF2-40B4-BE49-F238E27FC236}">
                <a16:creationId xmlns:a16="http://schemas.microsoft.com/office/drawing/2014/main" xmlns="" id="{34150668-7129-43D4-93AC-48B9E24FBF06}"/>
              </a:ext>
            </a:extLst>
          </p:cNvPr>
          <p:cNvSpPr txBox="1">
            <a:spLocks/>
          </p:cNvSpPr>
          <p:nvPr/>
        </p:nvSpPr>
        <p:spPr>
          <a:xfrm>
            <a:off x="220600" y="781879"/>
            <a:ext cx="11746113" cy="803940"/>
          </a:xfrm>
          <a:prstGeom prst="rect">
            <a:avLst/>
          </a:prstGeom>
          <a:solidFill>
            <a:schemeClr val="accent6">
              <a:lumMod val="5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fontScale="85000" lnSpcReduction="2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dk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dk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9pPr>
          </a:lstStyle>
          <a:p>
            <a:pPr algn="l">
              <a:buClr>
                <a:prstClr val="white"/>
              </a:buClr>
            </a:pPr>
            <a:r>
              <a:rPr lang="en-US" sz="2600" cap="none" dirty="0">
                <a:solidFill>
                  <a:prstClr val="white"/>
                </a:solidFill>
                <a:latin typeface="Plantagenet Cherokee" panose="02020602070100000000" pitchFamily="18" charset="0"/>
                <a:cs typeface="Times New Roman" panose="02020603050405020304" pitchFamily="18" charset="0"/>
              </a:rPr>
              <a:t>Monohydric alcohols are further classified as primary (prim-), secondary (sec-) and tertiary (tert-) alcohols.</a:t>
            </a:r>
          </a:p>
        </p:txBody>
      </p:sp>
      <p:sp>
        <p:nvSpPr>
          <p:cNvPr id="4" name="Oval 3">
            <a:extLst>
              <a:ext uri="{FF2B5EF4-FFF2-40B4-BE49-F238E27FC236}">
                <a16:creationId xmlns:a16="http://schemas.microsoft.com/office/drawing/2014/main" xmlns="" id="{E7F68035-F1C9-4F47-9BBA-6725B80AFE97}"/>
              </a:ext>
            </a:extLst>
          </p:cNvPr>
          <p:cNvSpPr/>
          <p:nvPr/>
        </p:nvSpPr>
        <p:spPr>
          <a:xfrm>
            <a:off x="220600" y="1775756"/>
            <a:ext cx="2239617" cy="1051362"/>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white"/>
                </a:solidFill>
              </a:rPr>
              <a:t>1. Primary Alcohols</a:t>
            </a:r>
          </a:p>
        </p:txBody>
      </p:sp>
      <p:sp>
        <p:nvSpPr>
          <p:cNvPr id="5" name="Subtitle 2">
            <a:extLst>
              <a:ext uri="{FF2B5EF4-FFF2-40B4-BE49-F238E27FC236}">
                <a16:creationId xmlns:a16="http://schemas.microsoft.com/office/drawing/2014/main" xmlns="" id="{9A68DD29-F5C7-4D58-8350-F372AD170FF5}"/>
              </a:ext>
            </a:extLst>
          </p:cNvPr>
          <p:cNvSpPr txBox="1">
            <a:spLocks/>
          </p:cNvSpPr>
          <p:nvPr/>
        </p:nvSpPr>
        <p:spPr>
          <a:xfrm>
            <a:off x="390939" y="2827118"/>
            <a:ext cx="11410122" cy="1607953"/>
          </a:xfrm>
          <a:prstGeom prst="rect">
            <a:avLst/>
          </a:prstGeom>
          <a:solidFill>
            <a:schemeClr val="accent5">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dk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dk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9pPr>
          </a:lstStyle>
          <a:p>
            <a:pPr algn="l">
              <a:buClr>
                <a:prstClr val="white"/>
              </a:buClr>
            </a:pPr>
            <a:r>
              <a:rPr lang="en-US" sz="2600" cap="none">
                <a:solidFill>
                  <a:prstClr val="black"/>
                </a:solidFill>
                <a:latin typeface="Plantagenet Cherokee" panose="02020602070100000000" pitchFamily="18" charset="0"/>
                <a:cs typeface="Times New Roman" panose="02020603050405020304" pitchFamily="18" charset="0"/>
              </a:rPr>
              <a:t>In a primary (1°) alcohol, the carbon atom that carries the -OH group is only attached to one alkyl group. Some examples of primary alcohols are shown below:</a:t>
            </a:r>
            <a:endParaRPr lang="en-US" sz="2600" cap="none" dirty="0">
              <a:solidFill>
                <a:prstClr val="black"/>
              </a:solidFill>
              <a:latin typeface="Plantagenet Cherokee" panose="02020602070100000000"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1E607D56-F87D-457F-A295-90206AB74DC9}"/>
              </a:ext>
            </a:extLst>
          </p:cNvPr>
          <p:cNvPicPr>
            <a:picLocks noChangeAspect="1"/>
          </p:cNvPicPr>
          <p:nvPr/>
        </p:nvPicPr>
        <p:blipFill>
          <a:blip r:embed="rId4"/>
          <a:stretch>
            <a:fillRect/>
          </a:stretch>
        </p:blipFill>
        <p:spPr>
          <a:xfrm>
            <a:off x="1815708" y="4435071"/>
            <a:ext cx="8229440" cy="1608620"/>
          </a:xfrm>
          <a:prstGeom prst="rect">
            <a:avLst/>
          </a:prstGeom>
          <a:solidFill>
            <a:schemeClr val="tx1"/>
          </a:solidFill>
        </p:spPr>
      </p:pic>
      <p:sp>
        <p:nvSpPr>
          <p:cNvPr id="6" name="TextBox 5">
            <a:extLst>
              <a:ext uri="{FF2B5EF4-FFF2-40B4-BE49-F238E27FC236}">
                <a16:creationId xmlns:a16="http://schemas.microsoft.com/office/drawing/2014/main" xmlns="" id="{FBB4B0E7-70F2-4652-A368-AB51A6FC469C}"/>
              </a:ext>
            </a:extLst>
          </p:cNvPr>
          <p:cNvSpPr txBox="1"/>
          <p:nvPr/>
        </p:nvSpPr>
        <p:spPr>
          <a:xfrm>
            <a:off x="11880696" y="0"/>
            <a:ext cx="311304" cy="369332"/>
          </a:xfrm>
          <a:prstGeom prst="rect">
            <a:avLst/>
          </a:prstGeom>
          <a:noFill/>
        </p:spPr>
        <p:txBody>
          <a:bodyPr wrap="none" rtlCol="0">
            <a:spAutoFit/>
          </a:bodyPr>
          <a:lstStyle/>
          <a:p>
            <a:pPr defTabSz="457200"/>
            <a:fld id="{6B21B554-9845-4BEE-B1E5-289AD34D9586}" type="slidenum">
              <a:rPr lang="en-US">
                <a:solidFill>
                  <a:prstClr val="white"/>
                </a:solidFill>
              </a:rPr>
              <a:pPr defTabSz="457200"/>
              <a:t>5</a:t>
            </a:fld>
            <a:endParaRPr lang="en-US" dirty="0">
              <a:solidFill>
                <a:prstClr val="white"/>
              </a:solidFill>
            </a:endParaRPr>
          </a:p>
        </p:txBody>
      </p:sp>
      <p:pic>
        <p:nvPicPr>
          <p:cNvPr id="8" name="slide 4 alcoho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33343" y="1780529"/>
            <a:ext cx="609600" cy="609600"/>
          </a:xfrm>
          <a:prstGeom prst="rect">
            <a:avLst/>
          </a:prstGeom>
        </p:spPr>
      </p:pic>
    </p:spTree>
    <p:extLst>
      <p:ext uri="{BB962C8B-B14F-4D97-AF65-F5344CB8AC3E}">
        <p14:creationId xmlns:p14="http://schemas.microsoft.com/office/powerpoint/2010/main" val="14194949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47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989FA6E-E4F7-4DBE-87B6-9C4CAE2D1E3C}"/>
              </a:ext>
            </a:extLst>
          </p:cNvPr>
          <p:cNvSpPr/>
          <p:nvPr/>
        </p:nvSpPr>
        <p:spPr>
          <a:xfrm>
            <a:off x="0" y="66261"/>
            <a:ext cx="2680819" cy="715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4400" b="1" dirty="0">
                <a:solidFill>
                  <a:prstClr val="white"/>
                </a:solidFill>
                <a:latin typeface="Plantagenet Cherokee" panose="02020602070100000000" pitchFamily="18" charset="0"/>
                <a:cs typeface="Times New Roman" panose="02020603050405020304" pitchFamily="18" charset="0"/>
              </a:rPr>
              <a:t>Cont...</a:t>
            </a:r>
          </a:p>
        </p:txBody>
      </p:sp>
      <p:sp>
        <p:nvSpPr>
          <p:cNvPr id="3" name="Oval 2">
            <a:extLst>
              <a:ext uri="{FF2B5EF4-FFF2-40B4-BE49-F238E27FC236}">
                <a16:creationId xmlns:a16="http://schemas.microsoft.com/office/drawing/2014/main" xmlns="" id="{19CCB6A4-8055-417F-A2CD-C6B80736C091}"/>
              </a:ext>
            </a:extLst>
          </p:cNvPr>
          <p:cNvSpPr/>
          <p:nvPr/>
        </p:nvSpPr>
        <p:spPr>
          <a:xfrm>
            <a:off x="220600" y="914365"/>
            <a:ext cx="2575609" cy="1051362"/>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white"/>
                </a:solidFill>
              </a:rPr>
              <a:t>2. Secondary Alcohols</a:t>
            </a:r>
          </a:p>
        </p:txBody>
      </p:sp>
      <p:sp>
        <p:nvSpPr>
          <p:cNvPr id="4" name="Subtitle 2">
            <a:extLst>
              <a:ext uri="{FF2B5EF4-FFF2-40B4-BE49-F238E27FC236}">
                <a16:creationId xmlns:a16="http://schemas.microsoft.com/office/drawing/2014/main" xmlns="" id="{76D90B11-47E1-427F-B8EE-4B7507A18569}"/>
              </a:ext>
            </a:extLst>
          </p:cNvPr>
          <p:cNvSpPr txBox="1">
            <a:spLocks/>
          </p:cNvSpPr>
          <p:nvPr/>
        </p:nvSpPr>
        <p:spPr>
          <a:xfrm>
            <a:off x="390939" y="1965727"/>
            <a:ext cx="11410122" cy="1607953"/>
          </a:xfrm>
          <a:prstGeom prst="rect">
            <a:avLst/>
          </a:prstGeom>
          <a:solidFill>
            <a:schemeClr val="accent5">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dk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dk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9pPr>
          </a:lstStyle>
          <a:p>
            <a:pPr algn="l">
              <a:buClr>
                <a:prstClr val="white"/>
              </a:buClr>
            </a:pPr>
            <a:r>
              <a:rPr lang="en-US" sz="2600" cap="none">
                <a:solidFill>
                  <a:prstClr val="black"/>
                </a:solidFill>
                <a:latin typeface="Plantagenet Cherokee" panose="02020602070100000000" pitchFamily="18" charset="0"/>
                <a:cs typeface="Times New Roman" panose="02020603050405020304" pitchFamily="18" charset="0"/>
              </a:rPr>
              <a:t>In a secondary (2°) alcohol, the carbon atom with the -OH group attached is joined directly to two alkyl groups, which may be the same or different. Examples include the following:</a:t>
            </a:r>
            <a:endParaRPr lang="en-US" sz="2600" cap="none" dirty="0">
              <a:solidFill>
                <a:prstClr val="black"/>
              </a:solidFill>
              <a:latin typeface="Plantagenet Cherokee" panose="02020602070100000000"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7A273F82-1151-4747-801F-0560522012C3}"/>
              </a:ext>
            </a:extLst>
          </p:cNvPr>
          <p:cNvPicPr>
            <a:picLocks noChangeAspect="1"/>
          </p:cNvPicPr>
          <p:nvPr/>
        </p:nvPicPr>
        <p:blipFill>
          <a:blip r:embed="rId4"/>
          <a:stretch>
            <a:fillRect/>
          </a:stretch>
        </p:blipFill>
        <p:spPr>
          <a:xfrm>
            <a:off x="1608642" y="3573680"/>
            <a:ext cx="8974715" cy="2191016"/>
          </a:xfrm>
          <a:prstGeom prst="rect">
            <a:avLst/>
          </a:prstGeom>
          <a:solidFill>
            <a:schemeClr val="tx1"/>
          </a:solidFill>
        </p:spPr>
      </p:pic>
      <p:sp>
        <p:nvSpPr>
          <p:cNvPr id="5" name="TextBox 4">
            <a:extLst>
              <a:ext uri="{FF2B5EF4-FFF2-40B4-BE49-F238E27FC236}">
                <a16:creationId xmlns:a16="http://schemas.microsoft.com/office/drawing/2014/main" xmlns="" id="{9074F022-F0E7-47D6-A94A-815D0B21F1A1}"/>
              </a:ext>
            </a:extLst>
          </p:cNvPr>
          <p:cNvSpPr txBox="1"/>
          <p:nvPr/>
        </p:nvSpPr>
        <p:spPr>
          <a:xfrm>
            <a:off x="11880696" y="0"/>
            <a:ext cx="311304" cy="369332"/>
          </a:xfrm>
          <a:prstGeom prst="rect">
            <a:avLst/>
          </a:prstGeom>
          <a:noFill/>
        </p:spPr>
        <p:txBody>
          <a:bodyPr wrap="none" rtlCol="0">
            <a:spAutoFit/>
          </a:bodyPr>
          <a:lstStyle/>
          <a:p>
            <a:pPr defTabSz="457200"/>
            <a:fld id="{24D46620-AA74-4EE3-8EB8-F60451D44E69}" type="slidenum">
              <a:rPr lang="en-US">
                <a:solidFill>
                  <a:prstClr val="white"/>
                </a:solidFill>
              </a:rPr>
              <a:pPr defTabSz="457200"/>
              <a:t>6</a:t>
            </a:fld>
            <a:endParaRPr lang="en-US" dirty="0">
              <a:solidFill>
                <a:prstClr val="white"/>
              </a:solidFill>
            </a:endParaRPr>
          </a:p>
        </p:txBody>
      </p:sp>
      <p:pic>
        <p:nvPicPr>
          <p:cNvPr id="7" name="slide 5 alcoho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75011" y="764845"/>
            <a:ext cx="609600" cy="609600"/>
          </a:xfrm>
          <a:prstGeom prst="rect">
            <a:avLst/>
          </a:prstGeom>
        </p:spPr>
      </p:pic>
    </p:spTree>
    <p:extLst>
      <p:ext uri="{BB962C8B-B14F-4D97-AF65-F5344CB8AC3E}">
        <p14:creationId xmlns:p14="http://schemas.microsoft.com/office/powerpoint/2010/main" val="430088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58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C1699A6-30FB-40EB-AB56-BA1D3946F40B}"/>
              </a:ext>
            </a:extLst>
          </p:cNvPr>
          <p:cNvSpPr/>
          <p:nvPr/>
        </p:nvSpPr>
        <p:spPr>
          <a:xfrm>
            <a:off x="0" y="66261"/>
            <a:ext cx="2680819" cy="715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4400" b="1" dirty="0">
                <a:solidFill>
                  <a:prstClr val="white"/>
                </a:solidFill>
                <a:latin typeface="Plantagenet Cherokee" panose="02020602070100000000" pitchFamily="18" charset="0"/>
                <a:cs typeface="Times New Roman" panose="02020603050405020304" pitchFamily="18" charset="0"/>
              </a:rPr>
              <a:t>Cont...</a:t>
            </a:r>
          </a:p>
        </p:txBody>
      </p:sp>
      <p:sp>
        <p:nvSpPr>
          <p:cNvPr id="3" name="Oval 2">
            <a:extLst>
              <a:ext uri="{FF2B5EF4-FFF2-40B4-BE49-F238E27FC236}">
                <a16:creationId xmlns:a16="http://schemas.microsoft.com/office/drawing/2014/main" xmlns="" id="{57798B56-E3AB-49FA-B904-5A9D82B6D538}"/>
              </a:ext>
            </a:extLst>
          </p:cNvPr>
          <p:cNvSpPr/>
          <p:nvPr/>
        </p:nvSpPr>
        <p:spPr>
          <a:xfrm>
            <a:off x="220600" y="914365"/>
            <a:ext cx="2575609" cy="1051362"/>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white"/>
                </a:solidFill>
              </a:rPr>
              <a:t>3. Tertiary Alcohols</a:t>
            </a:r>
          </a:p>
        </p:txBody>
      </p:sp>
      <p:sp>
        <p:nvSpPr>
          <p:cNvPr id="4" name="Subtitle 2">
            <a:extLst>
              <a:ext uri="{FF2B5EF4-FFF2-40B4-BE49-F238E27FC236}">
                <a16:creationId xmlns:a16="http://schemas.microsoft.com/office/drawing/2014/main" xmlns="" id="{630DDFF4-8EA9-41F0-A78D-22C2859B89E6}"/>
              </a:ext>
            </a:extLst>
          </p:cNvPr>
          <p:cNvSpPr txBox="1">
            <a:spLocks/>
          </p:cNvSpPr>
          <p:nvPr/>
        </p:nvSpPr>
        <p:spPr>
          <a:xfrm>
            <a:off x="390939" y="1965727"/>
            <a:ext cx="11410122" cy="1607953"/>
          </a:xfrm>
          <a:prstGeom prst="rect">
            <a:avLst/>
          </a:prstGeom>
          <a:solidFill>
            <a:schemeClr val="accent5">
              <a:lumMod val="20000"/>
              <a:lumOff val="8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dk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dk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9pPr>
          </a:lstStyle>
          <a:p>
            <a:pPr algn="l">
              <a:buClr>
                <a:prstClr val="white"/>
              </a:buClr>
            </a:pPr>
            <a:r>
              <a:rPr lang="en-US" sz="2600" cap="none">
                <a:solidFill>
                  <a:prstClr val="black"/>
                </a:solidFill>
                <a:latin typeface="Plantagenet Cherokee" panose="02020602070100000000" pitchFamily="18" charset="0"/>
                <a:cs typeface="Times New Roman" panose="02020603050405020304" pitchFamily="18" charset="0"/>
              </a:rPr>
              <a:t>In a tertiary (3°) alcohol, the carbon atom holding the -OH group is attached directly to three alkyl groups, which may be any combination of the same or different groups. Examples of tertiary alcohols are given below:</a:t>
            </a:r>
            <a:endParaRPr lang="en-US" sz="2600" cap="none" dirty="0">
              <a:solidFill>
                <a:prstClr val="black"/>
              </a:solidFill>
              <a:latin typeface="Plantagenet Cherokee" panose="02020602070100000000"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B2B33A58-12B8-4F87-B57B-C7E80FFFBDCD}"/>
              </a:ext>
            </a:extLst>
          </p:cNvPr>
          <p:cNvPicPr>
            <a:picLocks noChangeAspect="1"/>
          </p:cNvPicPr>
          <p:nvPr/>
        </p:nvPicPr>
        <p:blipFill>
          <a:blip r:embed="rId4"/>
          <a:stretch>
            <a:fillRect/>
          </a:stretch>
        </p:blipFill>
        <p:spPr>
          <a:xfrm>
            <a:off x="2642080" y="3573680"/>
            <a:ext cx="6907840" cy="2548824"/>
          </a:xfrm>
          <a:prstGeom prst="rect">
            <a:avLst/>
          </a:prstGeom>
          <a:solidFill>
            <a:schemeClr val="tx1"/>
          </a:solidFill>
        </p:spPr>
      </p:pic>
      <p:sp>
        <p:nvSpPr>
          <p:cNvPr id="5" name="TextBox 4">
            <a:extLst>
              <a:ext uri="{FF2B5EF4-FFF2-40B4-BE49-F238E27FC236}">
                <a16:creationId xmlns:a16="http://schemas.microsoft.com/office/drawing/2014/main" xmlns="" id="{58AF758F-0E7A-4671-9713-2C8C1C149CC5}"/>
              </a:ext>
            </a:extLst>
          </p:cNvPr>
          <p:cNvSpPr txBox="1"/>
          <p:nvPr/>
        </p:nvSpPr>
        <p:spPr>
          <a:xfrm>
            <a:off x="11880696" y="0"/>
            <a:ext cx="311304" cy="369332"/>
          </a:xfrm>
          <a:prstGeom prst="rect">
            <a:avLst/>
          </a:prstGeom>
          <a:noFill/>
        </p:spPr>
        <p:txBody>
          <a:bodyPr wrap="none" rtlCol="0">
            <a:spAutoFit/>
          </a:bodyPr>
          <a:lstStyle/>
          <a:p>
            <a:pPr defTabSz="457200"/>
            <a:fld id="{668D123F-891D-4131-B50A-5115C1E9BF6E}" type="slidenum">
              <a:rPr lang="en-US">
                <a:solidFill>
                  <a:prstClr val="white"/>
                </a:solidFill>
              </a:rPr>
              <a:pPr defTabSz="457200"/>
              <a:t>7</a:t>
            </a:fld>
            <a:endParaRPr lang="en-US" dirty="0">
              <a:solidFill>
                <a:prstClr val="white"/>
              </a:solidFill>
            </a:endParaRPr>
          </a:p>
        </p:txBody>
      </p:sp>
      <p:pic>
        <p:nvPicPr>
          <p:cNvPr id="7" name="slide 6 alcoho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13648" y="839170"/>
            <a:ext cx="609600" cy="609600"/>
          </a:xfrm>
          <a:prstGeom prst="rect">
            <a:avLst/>
          </a:prstGeom>
        </p:spPr>
      </p:pic>
    </p:spTree>
    <p:extLst>
      <p:ext uri="{BB962C8B-B14F-4D97-AF65-F5344CB8AC3E}">
        <p14:creationId xmlns:p14="http://schemas.microsoft.com/office/powerpoint/2010/main" val="2040790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214"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xmlns="" id="{C21FE1F3-1686-4F4E-B7F6-DE0181911744}"/>
              </a:ext>
            </a:extLst>
          </p:cNvPr>
          <p:cNvSpPr/>
          <p:nvPr/>
        </p:nvSpPr>
        <p:spPr>
          <a:xfrm>
            <a:off x="1630017" y="106017"/>
            <a:ext cx="8931966" cy="715618"/>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800" cap="all" dirty="0">
                <a:solidFill>
                  <a:prstClr val="black"/>
                </a:solidFill>
                <a:latin typeface="Algerian" panose="04020705040A02060702" pitchFamily="82" charset="0"/>
                <a:ea typeface="+mj-ea"/>
                <a:cs typeface="Aharoni" panose="02010803020104030203" pitchFamily="2" charset="-79"/>
              </a:rPr>
              <a:t>Names of some Alcohols in the two systems</a:t>
            </a:r>
          </a:p>
        </p:txBody>
      </p:sp>
      <p:pic>
        <p:nvPicPr>
          <p:cNvPr id="5" name="Picture 4">
            <a:extLst>
              <a:ext uri="{FF2B5EF4-FFF2-40B4-BE49-F238E27FC236}">
                <a16:creationId xmlns:a16="http://schemas.microsoft.com/office/drawing/2014/main" xmlns="" id="{2CB6E9DE-70DC-4D66-8FC4-EDB89ED17360}"/>
              </a:ext>
            </a:extLst>
          </p:cNvPr>
          <p:cNvPicPr>
            <a:picLocks noChangeAspect="1"/>
          </p:cNvPicPr>
          <p:nvPr/>
        </p:nvPicPr>
        <p:blipFill rotWithShape="1">
          <a:blip r:embed="rId4"/>
          <a:srcRect t="1066" r="2536" b="-1"/>
          <a:stretch/>
        </p:blipFill>
        <p:spPr>
          <a:xfrm>
            <a:off x="2531165" y="887896"/>
            <a:ext cx="7129670" cy="5970104"/>
          </a:xfrm>
          <a:prstGeom prst="rect">
            <a:avLst/>
          </a:prstGeom>
          <a:solidFill>
            <a:schemeClr val="tx1"/>
          </a:solidFill>
        </p:spPr>
      </p:pic>
      <p:sp>
        <p:nvSpPr>
          <p:cNvPr id="2" name="TextBox 1">
            <a:extLst>
              <a:ext uri="{FF2B5EF4-FFF2-40B4-BE49-F238E27FC236}">
                <a16:creationId xmlns:a16="http://schemas.microsoft.com/office/drawing/2014/main" xmlns="" id="{E85DCE66-FF98-48D1-A409-ADA2C85C1114}"/>
              </a:ext>
            </a:extLst>
          </p:cNvPr>
          <p:cNvSpPr txBox="1"/>
          <p:nvPr/>
        </p:nvSpPr>
        <p:spPr>
          <a:xfrm>
            <a:off x="11754060" y="0"/>
            <a:ext cx="437940" cy="369332"/>
          </a:xfrm>
          <a:prstGeom prst="rect">
            <a:avLst/>
          </a:prstGeom>
          <a:noFill/>
        </p:spPr>
        <p:txBody>
          <a:bodyPr wrap="none" rtlCol="0">
            <a:spAutoFit/>
          </a:bodyPr>
          <a:lstStyle/>
          <a:p>
            <a:pPr defTabSz="457200"/>
            <a:fld id="{7706A20E-DE36-4905-B28F-B8FCF9B8BE03}" type="slidenum">
              <a:rPr lang="en-US">
                <a:solidFill>
                  <a:prstClr val="white"/>
                </a:solidFill>
              </a:rPr>
              <a:pPr defTabSz="457200"/>
              <a:t>8</a:t>
            </a:fld>
            <a:endParaRPr lang="en-US" dirty="0">
              <a:solidFill>
                <a:prstClr val="white"/>
              </a:solidFill>
            </a:endParaRPr>
          </a:p>
        </p:txBody>
      </p:sp>
      <p:pic>
        <p:nvPicPr>
          <p:cNvPr id="4" name="slide 7 al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44460" y="583096"/>
            <a:ext cx="609600" cy="609600"/>
          </a:xfrm>
          <a:prstGeom prst="rect">
            <a:avLst/>
          </a:prstGeom>
        </p:spPr>
      </p:pic>
    </p:spTree>
    <p:extLst>
      <p:ext uri="{BB962C8B-B14F-4D97-AF65-F5344CB8AC3E}">
        <p14:creationId xmlns:p14="http://schemas.microsoft.com/office/powerpoint/2010/main" val="27514473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72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3.xml><?xml version="1.0" encoding="utf-8"?>
<a:theme xmlns:a="http://schemas.openxmlformats.org/drawingml/2006/main" name="1_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4.xml><?xml version="1.0" encoding="utf-8"?>
<a:theme xmlns:a="http://schemas.openxmlformats.org/drawingml/2006/main" name="2_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Office Theme</Template>
  <TotalTime>94</TotalTime>
  <Words>478</Words>
  <Application>Microsoft Office PowerPoint</Application>
  <PresentationFormat>Widescreen</PresentationFormat>
  <Paragraphs>40</Paragraphs>
  <Slides>8</Slides>
  <Notes>0</Notes>
  <HiddenSlides>0</HiddenSlides>
  <MMClips>7</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8</vt:i4>
      </vt:variant>
    </vt:vector>
  </HeadingPairs>
  <TitlesOfParts>
    <vt:vector size="21" baseType="lpstr">
      <vt:lpstr>Aharoni</vt:lpstr>
      <vt:lpstr>Algerian</vt:lpstr>
      <vt:lpstr>Arial</vt:lpstr>
      <vt:lpstr>Calibri</vt:lpstr>
      <vt:lpstr>Calibri Light</vt:lpstr>
      <vt:lpstr>Old English Text MT</vt:lpstr>
      <vt:lpstr>Plantagenet Cherokee</vt:lpstr>
      <vt:lpstr>Times New Roman</vt:lpstr>
      <vt:lpstr>Tw Cen MT</vt:lpstr>
      <vt:lpstr>Office Theme</vt:lpstr>
      <vt:lpstr>Droplet</vt:lpstr>
      <vt:lpstr>1_Droplet</vt:lpstr>
      <vt:lpstr>2_Droplet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kazim</dc:creator>
  <cp:lastModifiedBy>kazim</cp:lastModifiedBy>
  <cp:revision>9</cp:revision>
  <dcterms:created xsi:type="dcterms:W3CDTF">2020-05-08T03:50:39Z</dcterms:created>
  <dcterms:modified xsi:type="dcterms:W3CDTF">2020-05-12T11:04:08Z</dcterms:modified>
</cp:coreProperties>
</file>