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7" r:id="rId2"/>
    <p:sldId id="258" r:id="rId3"/>
    <p:sldId id="259" r:id="rId4"/>
    <p:sldId id="264"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9A279F40-B416-445B-BFDF-9C651D99019C}" type="datetimeFigureOut">
              <a:rPr lang="en-US" smtClean="0"/>
              <a:t>5/5/2020</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43AC7B70-8D66-4221-9290-F250B209B645}"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1526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79F40-B416-445B-BFDF-9C651D9901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24110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9A279F40-B416-445B-BFDF-9C651D99019C}" type="datetimeFigureOut">
              <a:rPr lang="en-US" smtClean="0"/>
              <a:t>5/5/2020</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43AC7B70-8D66-4221-9290-F250B209B645}"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3892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79F40-B416-445B-BFDF-9C651D9901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377734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9A279F40-B416-445B-BFDF-9C651D99019C}" type="datetimeFigureOut">
              <a:rPr lang="en-US" smtClean="0"/>
              <a:t>5/5/2020</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43AC7B70-8D66-4221-9290-F250B209B645}"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969599"/>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279F40-B416-445B-BFDF-9C651D9901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45730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279F40-B416-445B-BFDF-9C651D99019C}"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177214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279F40-B416-445B-BFDF-9C651D99019C}"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201517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79F40-B416-445B-BFDF-9C651D99019C}"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2963685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279F40-B416-445B-BFDF-9C651D9901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293551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279F40-B416-445B-BFDF-9C651D9901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AC7B70-8D66-4221-9290-F250B209B645}" type="slidenum">
              <a:rPr lang="en-US" smtClean="0"/>
              <a:t>‹#›</a:t>
            </a:fld>
            <a:endParaRPr lang="en-US"/>
          </a:p>
        </p:txBody>
      </p:sp>
    </p:spTree>
    <p:extLst>
      <p:ext uri="{BB962C8B-B14F-4D97-AF65-F5344CB8AC3E}">
        <p14:creationId xmlns:p14="http://schemas.microsoft.com/office/powerpoint/2010/main" val="343325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9A279F40-B416-445B-BFDF-9C651D99019C}" type="datetimeFigureOut">
              <a:rPr lang="en-US" smtClean="0"/>
              <a:t>5/5/2020</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43AC7B70-8D66-4221-9290-F250B209B645}"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8096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3" y="1143294"/>
            <a:ext cx="8571922" cy="2434794"/>
          </a:xfrm>
        </p:spPr>
        <p:txBody>
          <a:bodyPr>
            <a:normAutofit/>
          </a:bodyPr>
          <a:lstStyle/>
          <a:p>
            <a:r>
              <a:rPr lang="en-US" sz="3600" b="1" dirty="0"/>
              <a:t>Early Childhood Education</a:t>
            </a:r>
            <a:br>
              <a:rPr lang="en-US" sz="3600" b="1" dirty="0"/>
            </a:br>
            <a:br>
              <a:rPr lang="en-US" sz="3600" b="1" dirty="0"/>
            </a:br>
            <a:r>
              <a:rPr lang="en-US" sz="3600" b="1" dirty="0"/>
              <a:t>unit :04 </a:t>
            </a:r>
            <a:br>
              <a:rPr lang="en-US" sz="3600" b="1" dirty="0"/>
            </a:br>
            <a:r>
              <a:rPr lang="en-US" sz="3600" b="1" dirty="0"/>
              <a:t>part :01</a:t>
            </a:r>
          </a:p>
        </p:txBody>
      </p:sp>
      <p:sp>
        <p:nvSpPr>
          <p:cNvPr id="3" name="Subtitle 2"/>
          <p:cNvSpPr>
            <a:spLocks noGrp="1"/>
          </p:cNvSpPr>
          <p:nvPr>
            <p:ph type="subTitle" idx="1"/>
          </p:nvPr>
        </p:nvSpPr>
        <p:spPr>
          <a:xfrm>
            <a:off x="1088913" y="3697357"/>
            <a:ext cx="9645347" cy="2546923"/>
          </a:xfrm>
        </p:spPr>
        <p:txBody>
          <a:bodyPr>
            <a:normAutofit/>
          </a:bodyPr>
          <a:lstStyle/>
          <a:p>
            <a:pPr algn="r"/>
            <a:r>
              <a:rPr lang="en-US" sz="2800" b="1" dirty="0" err="1"/>
              <a:t>Ms.Iqra</a:t>
            </a:r>
            <a:r>
              <a:rPr lang="en-US" sz="2800" b="1" dirty="0"/>
              <a:t> Asim</a:t>
            </a:r>
          </a:p>
          <a:p>
            <a:pPr algn="r"/>
            <a:r>
              <a:rPr lang="en-US" sz="2800" b="1" dirty="0"/>
              <a:t>B.Ed (Hons)</a:t>
            </a:r>
          </a:p>
          <a:p>
            <a:pPr algn="r"/>
            <a:r>
              <a:rPr lang="en-US" sz="2800" b="1" dirty="0"/>
              <a:t>Spring 2020</a:t>
            </a:r>
          </a:p>
          <a:p>
            <a:endParaRPr lang="en-US" sz="2800" b="1" dirty="0"/>
          </a:p>
        </p:txBody>
      </p:sp>
      <p:pic>
        <p:nvPicPr>
          <p:cNvPr id="4" name="Audio 3">
            <a:hlinkClick r:id="" action="ppaction://media"/>
            <a:extLst>
              <a:ext uri="{FF2B5EF4-FFF2-40B4-BE49-F238E27FC236}">
                <a16:creationId xmlns:a16="http://schemas.microsoft.com/office/drawing/2014/main" id="{AA843913-D9C5-442E-B978-354BFBAF15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97"/>
    </mc:Choice>
    <mc:Fallback xmlns="">
      <p:transition spd="slow" advTm="2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2753365"/>
          </a:xfrm>
        </p:spPr>
        <p:txBody>
          <a:bodyPr>
            <a:normAutofit/>
          </a:bodyPr>
          <a:lstStyle/>
          <a:p>
            <a:r>
              <a:rPr lang="en-US" sz="2800" b="1" dirty="0"/>
              <a:t>LEARNING OUTCOMES</a:t>
            </a:r>
          </a:p>
        </p:txBody>
      </p:sp>
      <p:sp>
        <p:nvSpPr>
          <p:cNvPr id="3" name="Content Placeholder 2"/>
          <p:cNvSpPr>
            <a:spLocks noGrp="1"/>
          </p:cNvSpPr>
          <p:nvPr>
            <p:ph idx="1"/>
          </p:nvPr>
        </p:nvSpPr>
        <p:spPr/>
        <p:txBody>
          <a:bodyPr>
            <a:normAutofit/>
          </a:bodyPr>
          <a:lstStyle/>
          <a:p>
            <a:pPr marL="0" indent="0">
              <a:buNone/>
            </a:pPr>
            <a:r>
              <a:rPr lang="en-US" sz="2800" b="1" dirty="0"/>
              <a:t>After completing this chapter, Students will be able to:</a:t>
            </a:r>
          </a:p>
          <a:p>
            <a:endParaRPr lang="en-US" sz="2800" b="1" dirty="0"/>
          </a:p>
          <a:p>
            <a:r>
              <a:rPr lang="en-US" sz="2800" b="1" dirty="0"/>
              <a:t>Understand the behavior management system for early childhood.</a:t>
            </a:r>
          </a:p>
          <a:p>
            <a:endParaRPr lang="en-US" sz="2800" b="1" dirty="0"/>
          </a:p>
          <a:p>
            <a:r>
              <a:rPr lang="en-US" sz="2800" b="1" dirty="0"/>
              <a:t>Identify with the use of different models of behavior management.</a:t>
            </a:r>
          </a:p>
        </p:txBody>
      </p:sp>
      <p:pic>
        <p:nvPicPr>
          <p:cNvPr id="4" name="Audio 3">
            <a:hlinkClick r:id="" action="ppaction://media"/>
            <a:extLst>
              <a:ext uri="{FF2B5EF4-FFF2-40B4-BE49-F238E27FC236}">
                <a16:creationId xmlns:a16="http://schemas.microsoft.com/office/drawing/2014/main" id="{ED0BE729-8394-43A0-8C80-1E7DDBF63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29"/>
    </mc:Choice>
    <mc:Fallback xmlns="">
      <p:transition spd="slow" advTm="2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Behavior Management System</a:t>
            </a:r>
          </a:p>
        </p:txBody>
      </p:sp>
      <p:sp>
        <p:nvSpPr>
          <p:cNvPr id="3" name="Content Placeholder 2"/>
          <p:cNvSpPr>
            <a:spLocks noGrp="1"/>
          </p:cNvSpPr>
          <p:nvPr>
            <p:ph idx="1"/>
          </p:nvPr>
        </p:nvSpPr>
        <p:spPr>
          <a:xfrm>
            <a:off x="4744277" y="569066"/>
            <a:ext cx="6877879" cy="5655156"/>
          </a:xfrm>
        </p:spPr>
        <p:txBody>
          <a:bodyPr>
            <a:normAutofit/>
          </a:bodyPr>
          <a:lstStyle/>
          <a:p>
            <a:r>
              <a:rPr lang="en-US" sz="2400" dirty="0"/>
              <a:t>Behavior management is a process that guides people to change their actions within a specific context. </a:t>
            </a:r>
          </a:p>
          <a:p>
            <a:r>
              <a:rPr lang="en-US" sz="2400" dirty="0"/>
              <a:t>Behavior management is usually used to change negative behaviors and habits such as those that occur in education and behavioral health. </a:t>
            </a:r>
          </a:p>
          <a:p>
            <a:r>
              <a:rPr lang="en-US" sz="2400" dirty="0"/>
              <a:t>The process involves identifying the negative behavior, raising awareness about alternative behaviors, changing the environment to reduce negative behavior and offering positive reinforcement to encourage alternative behaviors. </a:t>
            </a:r>
          </a:p>
        </p:txBody>
      </p:sp>
      <p:pic>
        <p:nvPicPr>
          <p:cNvPr id="4" name="Audio 3">
            <a:hlinkClick r:id="" action="ppaction://media"/>
            <a:extLst>
              <a:ext uri="{FF2B5EF4-FFF2-40B4-BE49-F238E27FC236}">
                <a16:creationId xmlns:a16="http://schemas.microsoft.com/office/drawing/2014/main" id="{6A650191-C0FC-4F08-BEFD-A87978F33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0" name="Picture 9">
            <a:extLst>
              <a:ext uri="{FF2B5EF4-FFF2-40B4-BE49-F238E27FC236}">
                <a16:creationId xmlns:a16="http://schemas.microsoft.com/office/drawing/2014/main" id="{098EFCF7-DE99-4BC4-B8EF-5EB7D91CF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56" y="2317729"/>
            <a:ext cx="4055165" cy="3906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795"/>
    </mc:Choice>
    <mc:Fallback xmlns="">
      <p:transition spd="slow" advTm="11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8814-E74A-4FA4-B49E-8DF0CB2AA984}"/>
              </a:ext>
            </a:extLst>
          </p:cNvPr>
          <p:cNvSpPr>
            <a:spLocks noGrp="1"/>
          </p:cNvSpPr>
          <p:nvPr>
            <p:ph type="title"/>
          </p:nvPr>
        </p:nvSpPr>
        <p:spPr>
          <a:xfrm>
            <a:off x="761999" y="265043"/>
            <a:ext cx="3889513" cy="728869"/>
          </a:xfrm>
        </p:spPr>
        <p:txBody>
          <a:bodyPr>
            <a:noAutofit/>
          </a:bodyPr>
          <a:lstStyle/>
          <a:p>
            <a:r>
              <a:rPr lang="en-US" sz="2000" b="1" dirty="0"/>
              <a:t>Comprehensive Behavior Management Planning</a:t>
            </a:r>
          </a:p>
        </p:txBody>
      </p:sp>
      <p:pic>
        <p:nvPicPr>
          <p:cNvPr id="7" name="Content Placeholder 6">
            <a:extLst>
              <a:ext uri="{FF2B5EF4-FFF2-40B4-BE49-F238E27FC236}">
                <a16:creationId xmlns:a16="http://schemas.microsoft.com/office/drawing/2014/main" id="{D37771AB-53ED-4ACE-9D53-D4C5F4EF7855}"/>
              </a:ext>
            </a:extLst>
          </p:cNvPr>
          <p:cNvPicPr>
            <a:picLocks noGrp="1" noChangeAspect="1"/>
          </p:cNvPicPr>
          <p:nvPr>
            <p:ph idx="1"/>
          </p:nvPr>
        </p:nvPicPr>
        <p:blipFill>
          <a:blip r:embed="rId4"/>
          <a:stretch>
            <a:fillRect/>
          </a:stretch>
        </p:blipFill>
        <p:spPr>
          <a:xfrm>
            <a:off x="1908313" y="1099930"/>
            <a:ext cx="8057321" cy="5115340"/>
          </a:xfrm>
          <a:prstGeom prst="rect">
            <a:avLst/>
          </a:prstGeom>
        </p:spPr>
      </p:pic>
      <p:pic>
        <p:nvPicPr>
          <p:cNvPr id="8" name="Audio 7">
            <a:hlinkClick r:id="" action="ppaction://media"/>
            <a:extLst>
              <a:ext uri="{FF2B5EF4-FFF2-40B4-BE49-F238E27FC236}">
                <a16:creationId xmlns:a16="http://schemas.microsoft.com/office/drawing/2014/main" id="{70BDE353-6AA2-4A46-9056-CBDE7824D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6807347"/>
      </p:ext>
    </p:extLst>
  </p:cSld>
  <p:clrMapOvr>
    <a:masterClrMapping/>
  </p:clrMapOvr>
  <mc:AlternateContent xmlns:mc="http://schemas.openxmlformats.org/markup-compatibility/2006" xmlns:p14="http://schemas.microsoft.com/office/powerpoint/2010/main">
    <mc:Choice Requires="p14">
      <p:transition spd="slow" p14:dur="2000" advTm="131712"/>
    </mc:Choice>
    <mc:Fallback xmlns="">
      <p:transition spd="slow" advTm="13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Discipline </a:t>
            </a:r>
          </a:p>
        </p:txBody>
      </p:sp>
      <p:sp>
        <p:nvSpPr>
          <p:cNvPr id="3" name="Content Placeholder 2"/>
          <p:cNvSpPr>
            <a:spLocks noGrp="1"/>
          </p:cNvSpPr>
          <p:nvPr>
            <p:ph idx="1"/>
          </p:nvPr>
        </p:nvSpPr>
        <p:spPr>
          <a:xfrm>
            <a:off x="5022574" y="569066"/>
            <a:ext cx="6407424" cy="5655156"/>
          </a:xfrm>
        </p:spPr>
        <p:txBody>
          <a:bodyPr>
            <a:normAutofit/>
          </a:bodyPr>
          <a:lstStyle/>
          <a:p>
            <a:r>
              <a:rPr lang="en-US" sz="2800" dirty="0"/>
              <a:t>Over the years, discipline has been equated with punishment, specifically, corporal punishment. Punishment and discipline, however, are not the same thing. </a:t>
            </a:r>
          </a:p>
          <a:p>
            <a:r>
              <a:rPr lang="en-US" sz="2800" dirty="0"/>
              <a:t>Discipline involves teaching others right from wrong. </a:t>
            </a:r>
          </a:p>
          <a:p>
            <a:r>
              <a:rPr lang="en-US" sz="2800" dirty="0"/>
              <a:t>Specifically, discipline includes methods to prevent or respond to behavior problems so they do not occur in the future (</a:t>
            </a:r>
            <a:r>
              <a:rPr lang="en-US" sz="2800" dirty="0" err="1"/>
              <a:t>Slavin</a:t>
            </a:r>
            <a:r>
              <a:rPr lang="en-US" sz="2800" dirty="0"/>
              <a:t>, 2009). </a:t>
            </a:r>
          </a:p>
        </p:txBody>
      </p:sp>
      <p:pic>
        <p:nvPicPr>
          <p:cNvPr id="4" name="Audio 3">
            <a:hlinkClick r:id="" action="ppaction://media"/>
            <a:extLst>
              <a:ext uri="{FF2B5EF4-FFF2-40B4-BE49-F238E27FC236}">
                <a16:creationId xmlns:a16="http://schemas.microsoft.com/office/drawing/2014/main" id="{B842CF3B-CB16-4BA3-9252-E022C84C6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A1241DB5-CD8D-4127-8688-9FA4384AC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614" y="1762539"/>
            <a:ext cx="4578626" cy="37496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488"/>
    </mc:Choice>
    <mc:Fallback xmlns="">
      <p:transition spd="slow" advTm="8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Assertive Discipline</a:t>
            </a:r>
          </a:p>
        </p:txBody>
      </p:sp>
      <p:sp>
        <p:nvSpPr>
          <p:cNvPr id="3" name="Content Placeholder 2"/>
          <p:cNvSpPr>
            <a:spLocks noGrp="1"/>
          </p:cNvSpPr>
          <p:nvPr>
            <p:ph idx="1"/>
          </p:nvPr>
        </p:nvSpPr>
        <p:spPr>
          <a:xfrm>
            <a:off x="4595906" y="569066"/>
            <a:ext cx="6834092" cy="5655156"/>
          </a:xfrm>
        </p:spPr>
        <p:txBody>
          <a:bodyPr>
            <a:normAutofit/>
          </a:bodyPr>
          <a:lstStyle/>
          <a:p>
            <a:r>
              <a:rPr lang="en-US" sz="2800" dirty="0"/>
              <a:t>Canter developed the assertive discipline model, originally based on major aspects on how the teacher responds to misbehavior. It is up to the teacher to keep students in line during class.</a:t>
            </a:r>
          </a:p>
          <a:p>
            <a:r>
              <a:rPr lang="en-US" sz="2800" dirty="0"/>
              <a:t>According to assertive discipline, Teachers have the right to determine the environmental structure, rules, and routines that will facilitate learning.</a:t>
            </a:r>
          </a:p>
        </p:txBody>
      </p:sp>
      <p:pic>
        <p:nvPicPr>
          <p:cNvPr id="4" name="Audio 3">
            <a:hlinkClick r:id="" action="ppaction://media"/>
            <a:extLst>
              <a:ext uri="{FF2B5EF4-FFF2-40B4-BE49-F238E27FC236}">
                <a16:creationId xmlns:a16="http://schemas.microsoft.com/office/drawing/2014/main" id="{47BCD005-E2F3-4294-A47C-1A03FEE82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AutoShape 2" descr="Assertive Discipline vs Cooperative Discipline">
            <a:extLst>
              <a:ext uri="{FF2B5EF4-FFF2-40B4-BE49-F238E27FC236}">
                <a16:creationId xmlns:a16="http://schemas.microsoft.com/office/drawing/2014/main" id="{4DDB5CBD-E64B-4AFA-96C4-868BCBEED6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F1799ECC-AEA3-427D-90C5-4236F6A84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66" y="3276601"/>
            <a:ext cx="4198338" cy="2947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024"/>
    </mc:Choice>
    <mc:Fallback xmlns="">
      <p:transition spd="slow" advTm="13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1875183" cy="4952492"/>
          </a:xfrm>
        </p:spPr>
        <p:txBody>
          <a:bodyPr>
            <a:normAutofit/>
          </a:bodyPr>
          <a:lstStyle/>
          <a:p>
            <a:r>
              <a:rPr lang="en-US" sz="4400" b="1" dirty="0"/>
              <a:t>Cont..</a:t>
            </a:r>
          </a:p>
        </p:txBody>
      </p:sp>
      <p:sp>
        <p:nvSpPr>
          <p:cNvPr id="3" name="Content Placeholder 2"/>
          <p:cNvSpPr>
            <a:spLocks noGrp="1"/>
          </p:cNvSpPr>
          <p:nvPr>
            <p:ph idx="1"/>
          </p:nvPr>
        </p:nvSpPr>
        <p:spPr>
          <a:xfrm>
            <a:off x="2637184" y="569066"/>
            <a:ext cx="9051234" cy="5831734"/>
          </a:xfrm>
        </p:spPr>
        <p:txBody>
          <a:bodyPr>
            <a:noAutofit/>
          </a:bodyPr>
          <a:lstStyle/>
          <a:p>
            <a:r>
              <a:rPr lang="en-US" sz="2600" dirty="0"/>
              <a:t>Teachers should prepare a discipline plan in advance, including statements of their expectations, rules, and routines.</a:t>
            </a:r>
          </a:p>
          <a:p>
            <a:r>
              <a:rPr lang="en-US" sz="2600" dirty="0"/>
              <a:t>Teachers should use positive and negative consequences to convince students that it is to their benefit to behave appropriately.</a:t>
            </a:r>
          </a:p>
          <a:p>
            <a:r>
              <a:rPr lang="en-US" sz="2600" dirty="0"/>
              <a:t>Inappropriate behavior is motivated by unconscious needs, e.g., to gain attention, exercise power, exact revenge, or display inadequacy. </a:t>
            </a:r>
          </a:p>
          <a:p>
            <a:r>
              <a:rPr lang="en-US" sz="2600" dirty="0"/>
              <a:t>If the motive for attention is satisfied, inappropriate behavior associated with other motives will not be manifested. </a:t>
            </a:r>
          </a:p>
        </p:txBody>
      </p:sp>
      <p:pic>
        <p:nvPicPr>
          <p:cNvPr id="4" name="Audio 3">
            <a:hlinkClick r:id="" action="ppaction://media"/>
            <a:extLst>
              <a:ext uri="{FF2B5EF4-FFF2-40B4-BE49-F238E27FC236}">
                <a16:creationId xmlns:a16="http://schemas.microsoft.com/office/drawing/2014/main" id="{72C9AEA7-0415-4D94-A8C7-ED1BC58DE9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411"/>
    </mc:Choice>
    <mc:Fallback xmlns="">
      <p:transition spd="slow" advTm="230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D36D17-B60E-4140-B26F-E8DB522C847A}"/>
              </a:ext>
            </a:extLst>
          </p:cNvPr>
          <p:cNvSpPr>
            <a:spLocks noGrp="1"/>
          </p:cNvSpPr>
          <p:nvPr>
            <p:ph idx="1"/>
          </p:nvPr>
        </p:nvSpPr>
        <p:spPr>
          <a:xfrm>
            <a:off x="1105469" y="569066"/>
            <a:ext cx="10324529" cy="5655156"/>
          </a:xfrm>
        </p:spPr>
        <p:txBody>
          <a:bodyPr>
            <a:normAutofit/>
          </a:bodyPr>
          <a:lstStyle/>
          <a:p>
            <a:pPr marL="0" indent="0" algn="ctr">
              <a:buNone/>
            </a:pPr>
            <a:endParaRPr lang="en-US" sz="8000" b="1" dirty="0"/>
          </a:p>
          <a:p>
            <a:pPr marL="0" indent="0" algn="ctr">
              <a:buNone/>
            </a:pPr>
            <a:r>
              <a:rPr lang="en-US" sz="8000" b="1" dirty="0"/>
              <a:t>Thank You</a:t>
            </a:r>
          </a:p>
        </p:txBody>
      </p:sp>
    </p:spTree>
    <p:extLst>
      <p:ext uri="{BB962C8B-B14F-4D97-AF65-F5344CB8AC3E}">
        <p14:creationId xmlns:p14="http://schemas.microsoft.com/office/powerpoint/2010/main" val="4229459421"/>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docProps/app.xml><?xml version="1.0" encoding="utf-8"?>
<Properties xmlns="http://schemas.openxmlformats.org/officeDocument/2006/extended-properties" xmlns:vt="http://schemas.openxmlformats.org/officeDocument/2006/docPropsVTypes">
  <Template>TM10001103[[fn=Headlines]]</Template>
  <TotalTime>106</TotalTime>
  <Words>344</Words>
  <Application>Microsoft Office PowerPoint</Application>
  <PresentationFormat>Widescreen</PresentationFormat>
  <Paragraphs>29</Paragraphs>
  <Slides>8</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Schoolbook</vt:lpstr>
      <vt:lpstr>Corbel</vt:lpstr>
      <vt:lpstr>Headlines</vt:lpstr>
      <vt:lpstr>Early Childhood Education  unit :04  part :01</vt:lpstr>
      <vt:lpstr>LEARNING OUTCOMES</vt:lpstr>
      <vt:lpstr>Behavior Management System</vt:lpstr>
      <vt:lpstr>Comprehensive Behavior Management Planning</vt:lpstr>
      <vt:lpstr>Discipline </vt:lpstr>
      <vt:lpstr>Assertive Discipline</vt:lpstr>
      <vt:lpstr>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Childhood Education</dc:title>
  <dc:creator>ali murtaza</dc:creator>
  <cp:lastModifiedBy>ali murtaza</cp:lastModifiedBy>
  <cp:revision>17</cp:revision>
  <dcterms:created xsi:type="dcterms:W3CDTF">2020-04-27T08:01:35Z</dcterms:created>
  <dcterms:modified xsi:type="dcterms:W3CDTF">2020-05-05T07:26:17Z</dcterms:modified>
</cp:coreProperties>
</file>