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sldIdLst>
    <p:sldId id="256" r:id="rId2"/>
    <p:sldId id="267" r:id="rId3"/>
    <p:sldId id="258" r:id="rId4"/>
    <p:sldId id="259" r:id="rId5"/>
    <p:sldId id="260" r:id="rId6"/>
    <p:sldId id="261" r:id="rId7"/>
    <p:sldId id="262" r:id="rId8"/>
    <p:sldId id="268" r:id="rId9"/>
    <p:sldId id="263" r:id="rId10"/>
    <p:sldId id="264" r:id="rId11"/>
    <p:sldId id="265" r:id="rId12"/>
    <p:sldId id="269"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46AA7282-B13A-4C23-B969-2B52A4685B99}" type="datetimeFigureOut">
              <a:rPr lang="en-US" smtClean="0"/>
              <a:pPr/>
              <a:t>4/21/2020</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2DF1C849-CF9C-4CF8-83A9-3EC1D2899D16}"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1745763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A7282-B13A-4C23-B969-2B52A4685B99}" type="datetimeFigureOut">
              <a:rPr lang="en-US" smtClean="0"/>
              <a:pPr/>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670297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A7282-B13A-4C23-B969-2B52A4685B99}"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4092256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A7282-B13A-4C23-B969-2B52A4685B99}"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2766531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A7282-B13A-4C23-B969-2B52A4685B99}"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3477918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A7282-B13A-4C23-B969-2B52A4685B99}"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2409287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A7282-B13A-4C23-B969-2B52A4685B99}"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3411429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AA7282-B13A-4C23-B969-2B52A4685B99}"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1340597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AA7282-B13A-4C23-B969-2B52A4685B99}"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661137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46AA7282-B13A-4C23-B969-2B52A4685B99}" type="datetimeFigureOut">
              <a:rPr lang="en-US" smtClean="0"/>
              <a:pPr/>
              <a:t>4/21/2020</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337003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A7282-B13A-4C23-B969-2B52A4685B99}" type="datetimeFigureOut">
              <a:rPr lang="en-US" smtClean="0"/>
              <a:pPr/>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2356669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AA7282-B13A-4C23-B969-2B52A4685B99}" type="datetimeFigureOut">
              <a:rPr lang="en-US" smtClean="0"/>
              <a:pPr/>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36530658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AA7282-B13A-4C23-B969-2B52A4685B99}" type="datetimeFigureOut">
              <a:rPr lang="en-US" smtClean="0"/>
              <a:pPr/>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33914308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AA7282-B13A-4C23-B969-2B52A4685B99}" type="datetimeFigureOut">
              <a:rPr lang="en-US" smtClean="0"/>
              <a:pPr/>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2184796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A7282-B13A-4C23-B969-2B52A4685B99}" type="datetimeFigureOut">
              <a:rPr lang="en-US" smtClean="0"/>
              <a:pPr/>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3437414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A7282-B13A-4C23-B969-2B52A4685B99}" type="datetimeFigureOut">
              <a:rPr lang="en-US" smtClean="0"/>
              <a:pPr/>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72816687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A7282-B13A-4C23-B969-2B52A4685B99}" type="datetimeFigureOut">
              <a:rPr lang="en-US" smtClean="0"/>
              <a:pPr/>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1C849-CF9C-4CF8-83A9-3EC1D2899D16}" type="slidenum">
              <a:rPr lang="en-US" smtClean="0"/>
              <a:pPr/>
              <a:t>‹#›</a:t>
            </a:fld>
            <a:endParaRPr lang="en-US"/>
          </a:p>
        </p:txBody>
      </p:sp>
    </p:spTree>
    <p:extLst>
      <p:ext uri="{BB962C8B-B14F-4D97-AF65-F5344CB8AC3E}">
        <p14:creationId xmlns:p14="http://schemas.microsoft.com/office/powerpoint/2010/main" val="966834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6AA7282-B13A-4C23-B969-2B52A4685B99}" type="datetimeFigureOut">
              <a:rPr lang="en-US" smtClean="0"/>
              <a:pPr/>
              <a:t>4/21/2020</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DF1C849-CF9C-4CF8-83A9-3EC1D2899D16}" type="slidenum">
              <a:rPr lang="en-US" smtClean="0"/>
              <a:pPr/>
              <a:t>‹#›</a:t>
            </a:fld>
            <a:endParaRPr lang="en-US"/>
          </a:p>
        </p:txBody>
      </p:sp>
    </p:spTree>
    <p:extLst>
      <p:ext uri="{BB962C8B-B14F-4D97-AF65-F5344CB8AC3E}">
        <p14:creationId xmlns:p14="http://schemas.microsoft.com/office/powerpoint/2010/main" val="295761043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hyperlink" Target="https://www.ncbi.nlm.nih.gov/pmc/articles/PMC4538954/" TargetMode="External"/><Relationship Id="rId4" Type="http://schemas.openxmlformats.org/officeDocument/2006/relationships/hyperlink" Target="https://www.fluentu.com/blog/bilingual-learning/"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b="1" dirty="0"/>
              <a:t>Course Title: Early Childhood Education</a:t>
            </a:r>
            <a:br>
              <a:rPr lang="en-US" b="1" dirty="0"/>
            </a:br>
            <a:r>
              <a:rPr lang="en-US" sz="3600" b="1" dirty="0"/>
              <a:t>Unit: Language Development</a:t>
            </a:r>
          </a:p>
        </p:txBody>
      </p:sp>
      <p:sp>
        <p:nvSpPr>
          <p:cNvPr id="3" name="Subtitle 2"/>
          <p:cNvSpPr>
            <a:spLocks noGrp="1"/>
          </p:cNvSpPr>
          <p:nvPr>
            <p:ph type="subTitle" idx="1"/>
          </p:nvPr>
        </p:nvSpPr>
        <p:spPr>
          <a:xfrm>
            <a:off x="2924238" y="4648200"/>
            <a:ext cx="5762563" cy="1676400"/>
          </a:xfrm>
        </p:spPr>
        <p:txBody>
          <a:bodyPr>
            <a:normAutofit/>
          </a:bodyPr>
          <a:lstStyle/>
          <a:p>
            <a:pPr algn="r"/>
            <a:r>
              <a:rPr lang="en-US" sz="2000" b="1" dirty="0" err="1"/>
              <a:t>Ms.Iqra</a:t>
            </a:r>
            <a:r>
              <a:rPr lang="en-US" sz="2000" b="1" dirty="0"/>
              <a:t> Asim</a:t>
            </a:r>
          </a:p>
          <a:p>
            <a:pPr algn="r"/>
            <a:r>
              <a:rPr lang="en-US" sz="2000" b="1" dirty="0"/>
              <a:t>B.Ed (Hons)</a:t>
            </a:r>
          </a:p>
          <a:p>
            <a:pPr algn="r"/>
            <a:r>
              <a:rPr lang="en-US" sz="2000" b="1" dirty="0"/>
              <a:t>Spring 2020</a:t>
            </a:r>
          </a:p>
          <a:p>
            <a:endParaRPr lang="en-US" sz="2000" b="1" dirty="0"/>
          </a:p>
        </p:txBody>
      </p:sp>
      <p:pic>
        <p:nvPicPr>
          <p:cNvPr id="4" name="Audio 3">
            <a:hlinkClick r:id="" action="ppaction://media"/>
            <a:extLst>
              <a:ext uri="{FF2B5EF4-FFF2-40B4-BE49-F238E27FC236}">
                <a16:creationId xmlns:a16="http://schemas.microsoft.com/office/drawing/2014/main" id="{E5EFA0C3-5622-498B-97EB-F97EE5760F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706"/>
    </mc:Choice>
    <mc:Fallback>
      <p:transition spd="slow" advTm="2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838199"/>
          </a:xfrm>
        </p:spPr>
        <p:txBody>
          <a:bodyPr/>
          <a:lstStyle/>
          <a:p>
            <a:r>
              <a:rPr lang="en-US" b="1" dirty="0"/>
              <a:t>Cont..</a:t>
            </a:r>
          </a:p>
        </p:txBody>
      </p:sp>
      <p:sp>
        <p:nvSpPr>
          <p:cNvPr id="3" name="Content Placeholder 2"/>
          <p:cNvSpPr>
            <a:spLocks noGrp="1"/>
          </p:cNvSpPr>
          <p:nvPr>
            <p:ph idx="1"/>
          </p:nvPr>
        </p:nvSpPr>
        <p:spPr>
          <a:xfrm>
            <a:off x="982133" y="1371600"/>
            <a:ext cx="7704667" cy="5486400"/>
          </a:xfrm>
        </p:spPr>
        <p:txBody>
          <a:bodyPr>
            <a:normAutofit/>
          </a:bodyPr>
          <a:lstStyle/>
          <a:p>
            <a:r>
              <a:rPr lang="en-US" sz="2800" dirty="0"/>
              <a:t>It has been developed by an ongoing process, in which the others first track the child by participating in his acts of meaning, and then reinforce, extend, and modify the child’s meaning system through the effects of their own responsive acts.</a:t>
            </a:r>
          </a:p>
          <a:p>
            <a:r>
              <a:rPr lang="en-US" sz="2800" dirty="0" err="1"/>
              <a:t>Vygotsky</a:t>
            </a:r>
            <a:r>
              <a:rPr lang="en-US" sz="2800" dirty="0"/>
              <a:t> postulated that </a:t>
            </a:r>
            <a:r>
              <a:rPr lang="en-US" sz="2800" dirty="0">
                <a:hlinkClick r:id="rId4">
                  <a:extLst>
                    <a:ext uri="{A12FA001-AC4F-418D-AE19-62706E023703}">
                      <ahyp:hlinkClr xmlns:ahyp="http://schemas.microsoft.com/office/drawing/2018/hyperlinkcolor" val="tx"/>
                    </a:ext>
                  </a:extLst>
                </a:hlinkClick>
              </a:rPr>
              <a:t>language develops similarly</a:t>
            </a:r>
            <a:r>
              <a:rPr lang="en-US" sz="2800" dirty="0"/>
              <a:t>, but focused on the development of </a:t>
            </a:r>
            <a:r>
              <a:rPr lang="en-US" sz="2800" dirty="0">
                <a:hlinkClick r:id="rId5">
                  <a:extLst>
                    <a:ext uri="{A12FA001-AC4F-418D-AE19-62706E023703}">
                      <ahyp:hlinkClr xmlns:ahyp="http://schemas.microsoft.com/office/drawing/2018/hyperlinkcolor" val="tx"/>
                    </a:ext>
                  </a:extLst>
                </a:hlinkClick>
              </a:rPr>
              <a:t>social speech, private speech and inner speech</a:t>
            </a:r>
            <a:r>
              <a:rPr lang="en-US" sz="2800" dirty="0"/>
              <a:t>.</a:t>
            </a:r>
          </a:p>
          <a:p>
            <a:endParaRPr lang="en-US" sz="2800" dirty="0"/>
          </a:p>
        </p:txBody>
      </p:sp>
      <p:pic>
        <p:nvPicPr>
          <p:cNvPr id="4" name="Audio 3">
            <a:hlinkClick r:id="" action="ppaction://media"/>
            <a:extLst>
              <a:ext uri="{FF2B5EF4-FFF2-40B4-BE49-F238E27FC236}">
                <a16:creationId xmlns:a16="http://schemas.microsoft.com/office/drawing/2014/main" id="{998EE1AF-7112-4CBA-9E1F-216BD2AB4E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035"/>
    </mc:Choice>
    <mc:Fallback>
      <p:transition spd="slow" advTm="32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2"/>
            <a:ext cx="7704667" cy="1413802"/>
          </a:xfrm>
        </p:spPr>
        <p:txBody>
          <a:bodyPr/>
          <a:lstStyle/>
          <a:p>
            <a:r>
              <a:rPr lang="en-US" b="1" dirty="0"/>
              <a:t>Cont..</a:t>
            </a:r>
          </a:p>
        </p:txBody>
      </p:sp>
      <p:sp>
        <p:nvSpPr>
          <p:cNvPr id="3" name="Content Placeholder 2"/>
          <p:cNvSpPr>
            <a:spLocks noGrp="1"/>
          </p:cNvSpPr>
          <p:nvPr>
            <p:ph idx="1"/>
          </p:nvPr>
        </p:nvSpPr>
        <p:spPr>
          <a:xfrm>
            <a:off x="982133" y="1676400"/>
            <a:ext cx="7704667" cy="4572000"/>
          </a:xfrm>
        </p:spPr>
        <p:txBody>
          <a:bodyPr>
            <a:normAutofit lnSpcReduction="10000"/>
          </a:bodyPr>
          <a:lstStyle/>
          <a:p>
            <a:endParaRPr lang="en-US" sz="3200" dirty="0"/>
          </a:p>
          <a:p>
            <a:r>
              <a:rPr lang="en-US" sz="3200" dirty="0"/>
              <a:t>Social speech is the language we use with others.</a:t>
            </a:r>
          </a:p>
          <a:p>
            <a:r>
              <a:rPr lang="en-US" sz="3200" dirty="0"/>
              <a:t>while private speech (talking to ourselves) is not meant to communicate with others (this happens around the age of three). </a:t>
            </a:r>
          </a:p>
          <a:p>
            <a:r>
              <a:rPr lang="en-US" sz="3200" dirty="0"/>
              <a:t>Inner speech only really begins to appear around the age of six or seven with private speech being internalized.</a:t>
            </a:r>
          </a:p>
        </p:txBody>
      </p:sp>
      <p:pic>
        <p:nvPicPr>
          <p:cNvPr id="4" name="Audio 3">
            <a:hlinkClick r:id="" action="ppaction://media"/>
            <a:extLst>
              <a:ext uri="{FF2B5EF4-FFF2-40B4-BE49-F238E27FC236}">
                <a16:creationId xmlns:a16="http://schemas.microsoft.com/office/drawing/2014/main" id="{8DA45898-F95E-4EB7-916F-AEBADF1E69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4"/>
    </mc:Choice>
    <mc:Fallback>
      <p:transition spd="slow" advTm="1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C18639-6663-4C41-B94E-18CEC53740A7}"/>
              </a:ext>
            </a:extLst>
          </p:cNvPr>
          <p:cNvSpPr>
            <a:spLocks noGrp="1"/>
          </p:cNvSpPr>
          <p:nvPr>
            <p:ph idx="1"/>
          </p:nvPr>
        </p:nvSpPr>
        <p:spPr>
          <a:xfrm>
            <a:off x="990600" y="1219200"/>
            <a:ext cx="7704667" cy="3876208"/>
          </a:xfrm>
        </p:spPr>
        <p:txBody>
          <a:bodyPr>
            <a:normAutofit/>
          </a:bodyPr>
          <a:lstStyle/>
          <a:p>
            <a:pPr marL="0" indent="0" algn="ctr">
              <a:buNone/>
            </a:pPr>
            <a:r>
              <a:rPr lang="en-US" sz="9600" b="1" dirty="0"/>
              <a:t>Thank You</a:t>
            </a:r>
          </a:p>
        </p:txBody>
      </p:sp>
      <p:pic>
        <p:nvPicPr>
          <p:cNvPr id="2" name="Audio 1">
            <a:hlinkClick r:id="" action="ppaction://media"/>
            <a:extLst>
              <a:ext uri="{FF2B5EF4-FFF2-40B4-BE49-F238E27FC236}">
                <a16:creationId xmlns:a16="http://schemas.microsoft.com/office/drawing/2014/main" id="{2D4364AA-4B24-4E51-9E4B-6A7D449812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03734774"/>
      </p:ext>
    </p:extLst>
  </p:cSld>
  <p:clrMapOvr>
    <a:masterClrMapping/>
  </p:clrMapOvr>
  <mc:AlternateContent xmlns:mc="http://schemas.openxmlformats.org/markup-compatibility/2006">
    <mc:Choice xmlns:p14="http://schemas.microsoft.com/office/powerpoint/2010/main" Requires="p14">
      <p:transition spd="slow" p14:dur="2000" advTm="24798"/>
    </mc:Choice>
    <mc:Fallback>
      <p:transition spd="slow" advTm="24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LEARNING OUTCOMES</a:t>
            </a:r>
          </a:p>
        </p:txBody>
      </p:sp>
      <p:sp>
        <p:nvSpPr>
          <p:cNvPr id="3" name="Content Placeholder 2"/>
          <p:cNvSpPr>
            <a:spLocks noGrp="1"/>
          </p:cNvSpPr>
          <p:nvPr>
            <p:ph idx="1"/>
          </p:nvPr>
        </p:nvSpPr>
        <p:spPr>
          <a:xfrm>
            <a:off x="983305" y="2133600"/>
            <a:ext cx="7704667" cy="4552015"/>
          </a:xfrm>
        </p:spPr>
        <p:txBody>
          <a:bodyPr>
            <a:normAutofit/>
          </a:bodyPr>
          <a:lstStyle/>
          <a:p>
            <a:r>
              <a:rPr lang="en-US" sz="3200" b="1" dirty="0"/>
              <a:t>After completing this chapter, Students will be able to:</a:t>
            </a:r>
          </a:p>
          <a:p>
            <a:r>
              <a:rPr lang="en-US" sz="3200" b="1" dirty="0"/>
              <a:t>Understand the developmental stages of language.</a:t>
            </a:r>
          </a:p>
          <a:p>
            <a:r>
              <a:rPr lang="en-US" sz="3200" b="1" dirty="0"/>
              <a:t>Compare the views of different models of language development.</a:t>
            </a:r>
          </a:p>
          <a:p>
            <a:endParaRPr lang="en-US" sz="3200" b="1" dirty="0"/>
          </a:p>
          <a:p>
            <a:endParaRPr lang="en-US" sz="3200" b="1" dirty="0"/>
          </a:p>
        </p:txBody>
      </p:sp>
      <p:pic>
        <p:nvPicPr>
          <p:cNvPr id="4" name="Audio 3">
            <a:hlinkClick r:id="" action="ppaction://media"/>
            <a:extLst>
              <a:ext uri="{FF2B5EF4-FFF2-40B4-BE49-F238E27FC236}">
                <a16:creationId xmlns:a16="http://schemas.microsoft.com/office/drawing/2014/main" id="{62F2C2D8-FD75-4A33-8922-3E5787D1C8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575"/>
    </mc:Choice>
    <mc:Fallback>
      <p:transition spd="slow" advTm="16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295399"/>
          </a:xfrm>
        </p:spPr>
        <p:txBody>
          <a:bodyPr/>
          <a:lstStyle/>
          <a:p>
            <a:r>
              <a:rPr lang="en-US" b="1" dirty="0"/>
              <a:t>Definition of Language</a:t>
            </a:r>
          </a:p>
        </p:txBody>
      </p:sp>
      <p:sp>
        <p:nvSpPr>
          <p:cNvPr id="3" name="Content Placeholder 2"/>
          <p:cNvSpPr>
            <a:spLocks noGrp="1"/>
          </p:cNvSpPr>
          <p:nvPr>
            <p:ph idx="1"/>
          </p:nvPr>
        </p:nvSpPr>
        <p:spPr>
          <a:xfrm>
            <a:off x="982133" y="1600200"/>
            <a:ext cx="7704667" cy="4572000"/>
          </a:xfrm>
        </p:spPr>
        <p:txBody>
          <a:bodyPr>
            <a:normAutofit lnSpcReduction="10000"/>
          </a:bodyPr>
          <a:lstStyle/>
          <a:p>
            <a:r>
              <a:rPr lang="en-US" b="1" dirty="0"/>
              <a:t>Language</a:t>
            </a:r>
            <a:r>
              <a:rPr lang="en-US" dirty="0"/>
              <a:t> has been defined as "a system of symbols that is used to communicate."</a:t>
            </a:r>
            <a:r>
              <a:rPr lang="en-US" baseline="30000" dirty="0"/>
              <a:t> </a:t>
            </a:r>
          </a:p>
          <a:p>
            <a:endParaRPr lang="en-US" baseline="30000" dirty="0"/>
          </a:p>
          <a:p>
            <a:r>
              <a:rPr lang="en-US" dirty="0"/>
              <a:t> Related to this, </a:t>
            </a:r>
            <a:r>
              <a:rPr lang="en-US" b="1" dirty="0"/>
              <a:t>bilingualism</a:t>
            </a:r>
            <a:r>
              <a:rPr lang="en-US" dirty="0"/>
              <a:t> is the ability to speak at least two languages.</a:t>
            </a:r>
          </a:p>
          <a:p>
            <a:endParaRPr lang="en-US" dirty="0"/>
          </a:p>
          <a:p>
            <a:r>
              <a:rPr lang="en-US" dirty="0"/>
              <a:t> Children are born with the brain capacity to learn language because it is an innate feature of the human brain. The brain regions responsible for language development are </a:t>
            </a:r>
            <a:r>
              <a:rPr lang="en-US" b="1" dirty="0" err="1"/>
              <a:t>Broca's</a:t>
            </a:r>
            <a:r>
              <a:rPr lang="en-US" b="1" dirty="0"/>
              <a:t> area,</a:t>
            </a:r>
            <a:r>
              <a:rPr lang="en-US" dirty="0"/>
              <a:t> which controls speech production, and </a:t>
            </a:r>
            <a:r>
              <a:rPr lang="en-US" b="1" dirty="0" err="1"/>
              <a:t>Wernicke's</a:t>
            </a:r>
            <a:r>
              <a:rPr lang="en-US" b="1" dirty="0"/>
              <a:t> area,</a:t>
            </a:r>
            <a:r>
              <a:rPr lang="en-US" dirty="0"/>
              <a:t> which controls the understanding and cognitive processing of language</a:t>
            </a:r>
            <a:r>
              <a:rPr lang="en-US" baseline="30000" dirty="0"/>
              <a:t>2</a:t>
            </a:r>
            <a:r>
              <a:rPr lang="en-US" dirty="0"/>
              <a:t>.</a:t>
            </a:r>
          </a:p>
        </p:txBody>
      </p:sp>
      <p:pic>
        <p:nvPicPr>
          <p:cNvPr id="4" name="Audio 3">
            <a:hlinkClick r:id="" action="ppaction://media"/>
            <a:extLst>
              <a:ext uri="{FF2B5EF4-FFF2-40B4-BE49-F238E27FC236}">
                <a16:creationId xmlns:a16="http://schemas.microsoft.com/office/drawing/2014/main" id="{48E39740-D9E2-4237-8F93-CBF0247BE9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2340"/>
    </mc:Choice>
    <mc:Fallback>
      <p:transition spd="slow" advTm="182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8"/>
            <a:ext cx="8229600" cy="868362"/>
          </a:xfrm>
        </p:spPr>
        <p:txBody>
          <a:bodyPr>
            <a:normAutofit fontScale="90000"/>
          </a:bodyPr>
          <a:lstStyle/>
          <a:p>
            <a:r>
              <a:rPr lang="en-US" b="1" dirty="0"/>
              <a:t>Sequence of Language Development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64398737"/>
              </p:ext>
            </p:extLst>
          </p:nvPr>
        </p:nvGraphicFramePr>
        <p:xfrm>
          <a:off x="838200" y="1219201"/>
          <a:ext cx="7848600" cy="5334000"/>
        </p:xfrm>
        <a:graphic>
          <a:graphicData uri="http://schemas.openxmlformats.org/drawingml/2006/table">
            <a:tbl>
              <a:tblPr firstRow="1" bandRow="1">
                <a:tableStyleId>{F5AB1C69-6EDB-4FF4-983F-18BD219EF322}</a:tableStyleId>
              </a:tblPr>
              <a:tblGrid>
                <a:gridCol w="1744133">
                  <a:extLst>
                    <a:ext uri="{9D8B030D-6E8A-4147-A177-3AD203B41FA5}">
                      <a16:colId xmlns:a16="http://schemas.microsoft.com/office/drawing/2014/main" val="20000"/>
                    </a:ext>
                  </a:extLst>
                </a:gridCol>
                <a:gridCol w="6104467">
                  <a:extLst>
                    <a:ext uri="{9D8B030D-6E8A-4147-A177-3AD203B41FA5}">
                      <a16:colId xmlns:a16="http://schemas.microsoft.com/office/drawing/2014/main" val="20001"/>
                    </a:ext>
                  </a:extLst>
                </a:gridCol>
              </a:tblGrid>
              <a:tr h="955058">
                <a:tc>
                  <a:txBody>
                    <a:bodyPr/>
                    <a:lstStyle/>
                    <a:p>
                      <a:pPr marL="0" marR="0" algn="ctr">
                        <a:lnSpc>
                          <a:spcPct val="115000"/>
                        </a:lnSpc>
                        <a:spcBef>
                          <a:spcPts val="0"/>
                        </a:spcBef>
                        <a:spcAft>
                          <a:spcPts val="1000"/>
                        </a:spcAft>
                      </a:pPr>
                      <a:r>
                        <a:rPr lang="en-US" sz="2800" dirty="0"/>
                        <a:t>By 2 months</a:t>
                      </a:r>
                      <a:endParaRPr lang="en-US" sz="2800" b="1" dirty="0">
                        <a:latin typeface="+mj-lt"/>
                        <a:ea typeface="Calibri"/>
                        <a:cs typeface="Arial"/>
                      </a:endParaRPr>
                    </a:p>
                  </a:txBody>
                  <a:tcPr marL="0" marR="0" marT="0" marB="0"/>
                </a:tc>
                <a:tc>
                  <a:txBody>
                    <a:bodyPr/>
                    <a:lstStyle/>
                    <a:p>
                      <a:pPr marL="0" marR="0">
                        <a:lnSpc>
                          <a:spcPct val="115000"/>
                        </a:lnSpc>
                        <a:spcBef>
                          <a:spcPts val="0"/>
                        </a:spcBef>
                        <a:spcAft>
                          <a:spcPts val="1000"/>
                        </a:spcAft>
                      </a:pPr>
                      <a:r>
                        <a:rPr lang="en-US" sz="1800" dirty="0"/>
                        <a:t>Makes cooing and gurgling sounds</a:t>
                      </a:r>
                    </a:p>
                    <a:p>
                      <a:pPr marL="0" marR="0">
                        <a:lnSpc>
                          <a:spcPct val="115000"/>
                        </a:lnSpc>
                        <a:spcBef>
                          <a:spcPts val="0"/>
                        </a:spcBef>
                        <a:spcAft>
                          <a:spcPts val="1000"/>
                        </a:spcAft>
                      </a:pPr>
                      <a:r>
                        <a:rPr lang="en-US" sz="1800" dirty="0"/>
                        <a:t>Pays attention to sounds</a:t>
                      </a:r>
                      <a:endParaRPr lang="en-US" sz="1800" b="1" dirty="0">
                        <a:latin typeface="+mj-lt"/>
                        <a:ea typeface="Calibri"/>
                        <a:cs typeface="Arial"/>
                      </a:endParaRPr>
                    </a:p>
                  </a:txBody>
                  <a:tcPr marL="0" marR="0" marT="0" marB="0"/>
                </a:tc>
                <a:extLst>
                  <a:ext uri="{0D108BD9-81ED-4DB2-BD59-A6C34878D82A}">
                    <a16:rowId xmlns:a16="http://schemas.microsoft.com/office/drawing/2014/main" val="10000"/>
                  </a:ext>
                </a:extLst>
              </a:tr>
              <a:tr h="955058">
                <a:tc>
                  <a:txBody>
                    <a:bodyPr/>
                    <a:lstStyle/>
                    <a:p>
                      <a:pPr marL="0" marR="0" algn="ctr">
                        <a:lnSpc>
                          <a:spcPct val="115000"/>
                        </a:lnSpc>
                        <a:spcBef>
                          <a:spcPts val="0"/>
                        </a:spcBef>
                        <a:spcAft>
                          <a:spcPts val="1000"/>
                        </a:spcAft>
                      </a:pPr>
                      <a:r>
                        <a:rPr lang="en-US" sz="2800" dirty="0"/>
                        <a:t>By 4 months</a:t>
                      </a:r>
                      <a:endParaRPr lang="en-US" sz="2800" b="1" dirty="0">
                        <a:latin typeface="+mj-lt"/>
                        <a:ea typeface="Calibri"/>
                        <a:cs typeface="Arial"/>
                      </a:endParaRPr>
                    </a:p>
                  </a:txBody>
                  <a:tcPr marL="0" marR="0" marT="0" marB="0"/>
                </a:tc>
                <a:tc>
                  <a:txBody>
                    <a:bodyPr/>
                    <a:lstStyle/>
                    <a:p>
                      <a:pPr marL="0" marR="0">
                        <a:lnSpc>
                          <a:spcPct val="115000"/>
                        </a:lnSpc>
                        <a:spcBef>
                          <a:spcPts val="0"/>
                        </a:spcBef>
                        <a:spcAft>
                          <a:spcPts val="1000"/>
                        </a:spcAft>
                      </a:pPr>
                      <a:r>
                        <a:rPr lang="en-US" sz="1800" dirty="0"/>
                        <a:t>Can babble</a:t>
                      </a:r>
                    </a:p>
                    <a:p>
                      <a:pPr marL="0" marR="0">
                        <a:lnSpc>
                          <a:spcPct val="115000"/>
                        </a:lnSpc>
                        <a:spcBef>
                          <a:spcPts val="0"/>
                        </a:spcBef>
                        <a:spcAft>
                          <a:spcPts val="1000"/>
                        </a:spcAft>
                      </a:pPr>
                      <a:r>
                        <a:rPr lang="en-US" sz="1800" dirty="0"/>
                        <a:t>Will cry in various ways to express needs (e.g., hunger, tiredness)</a:t>
                      </a:r>
                      <a:endParaRPr lang="en-US" sz="1800" b="1" dirty="0">
                        <a:latin typeface="+mj-lt"/>
                        <a:ea typeface="Calibri"/>
                        <a:cs typeface="Arial"/>
                      </a:endParaRPr>
                    </a:p>
                  </a:txBody>
                  <a:tcPr marL="0" marR="0" marT="0" marB="0"/>
                </a:tc>
                <a:extLst>
                  <a:ext uri="{0D108BD9-81ED-4DB2-BD59-A6C34878D82A}">
                    <a16:rowId xmlns:a16="http://schemas.microsoft.com/office/drawing/2014/main" val="10001"/>
                  </a:ext>
                </a:extLst>
              </a:tr>
              <a:tr h="1234413">
                <a:tc>
                  <a:txBody>
                    <a:bodyPr/>
                    <a:lstStyle/>
                    <a:p>
                      <a:pPr marL="0" marR="0" algn="ctr">
                        <a:lnSpc>
                          <a:spcPct val="115000"/>
                        </a:lnSpc>
                        <a:spcBef>
                          <a:spcPts val="0"/>
                        </a:spcBef>
                        <a:spcAft>
                          <a:spcPts val="1000"/>
                        </a:spcAft>
                      </a:pPr>
                      <a:r>
                        <a:rPr lang="en-US" sz="2800" dirty="0"/>
                        <a:t>By 6 months</a:t>
                      </a:r>
                      <a:endParaRPr lang="en-US" sz="2800" b="1" dirty="0">
                        <a:latin typeface="+mj-lt"/>
                        <a:ea typeface="Calibri"/>
                        <a:cs typeface="Arial"/>
                      </a:endParaRPr>
                    </a:p>
                  </a:txBody>
                  <a:tcPr marL="0" marR="0" marT="0" marB="0"/>
                </a:tc>
                <a:tc>
                  <a:txBody>
                    <a:bodyPr/>
                    <a:lstStyle/>
                    <a:p>
                      <a:pPr marL="0" marR="0">
                        <a:lnSpc>
                          <a:spcPct val="115000"/>
                        </a:lnSpc>
                        <a:spcBef>
                          <a:spcPts val="0"/>
                        </a:spcBef>
                        <a:spcAft>
                          <a:spcPts val="1000"/>
                        </a:spcAft>
                      </a:pPr>
                      <a:r>
                        <a:rPr lang="en-US" sz="1800" dirty="0"/>
                        <a:t>Can respond to people with basic sounds</a:t>
                      </a:r>
                    </a:p>
                    <a:p>
                      <a:pPr marL="0" marR="0">
                        <a:lnSpc>
                          <a:spcPct val="115000"/>
                        </a:lnSpc>
                        <a:spcBef>
                          <a:spcPts val="0"/>
                        </a:spcBef>
                        <a:spcAft>
                          <a:spcPts val="1000"/>
                        </a:spcAft>
                      </a:pPr>
                      <a:r>
                        <a:rPr lang="en-US" sz="1800" dirty="0"/>
                        <a:t>Can pronounce vowels</a:t>
                      </a:r>
                    </a:p>
                    <a:p>
                      <a:pPr marL="0" marR="0">
                        <a:lnSpc>
                          <a:spcPct val="115000"/>
                        </a:lnSpc>
                        <a:spcBef>
                          <a:spcPts val="0"/>
                        </a:spcBef>
                        <a:spcAft>
                          <a:spcPts val="1000"/>
                        </a:spcAft>
                      </a:pPr>
                      <a:r>
                        <a:rPr lang="en-US" sz="1800" dirty="0"/>
                        <a:t>Can recognize own name</a:t>
                      </a:r>
                      <a:endParaRPr lang="en-US" sz="1800" b="1" dirty="0">
                        <a:latin typeface="+mj-lt"/>
                        <a:ea typeface="Calibri"/>
                        <a:cs typeface="Arial"/>
                      </a:endParaRPr>
                    </a:p>
                  </a:txBody>
                  <a:tcPr marL="0" marR="0" marT="0" marB="0"/>
                </a:tc>
                <a:extLst>
                  <a:ext uri="{0D108BD9-81ED-4DB2-BD59-A6C34878D82A}">
                    <a16:rowId xmlns:a16="http://schemas.microsoft.com/office/drawing/2014/main" val="10002"/>
                  </a:ext>
                </a:extLst>
              </a:tr>
              <a:tr h="955058">
                <a:tc>
                  <a:txBody>
                    <a:bodyPr/>
                    <a:lstStyle/>
                    <a:p>
                      <a:pPr marL="0" marR="0" algn="ctr">
                        <a:lnSpc>
                          <a:spcPct val="115000"/>
                        </a:lnSpc>
                        <a:spcBef>
                          <a:spcPts val="0"/>
                        </a:spcBef>
                        <a:spcAft>
                          <a:spcPts val="1000"/>
                        </a:spcAft>
                      </a:pPr>
                      <a:r>
                        <a:rPr lang="en-US" sz="2800" dirty="0"/>
                        <a:t>By 9 months</a:t>
                      </a:r>
                      <a:endParaRPr lang="en-US" sz="2800" b="1" dirty="0">
                        <a:latin typeface="+mj-lt"/>
                        <a:ea typeface="Calibri"/>
                        <a:cs typeface="Arial"/>
                      </a:endParaRPr>
                    </a:p>
                  </a:txBody>
                  <a:tcPr marL="0" marR="0" marT="0" marB="0"/>
                </a:tc>
                <a:tc>
                  <a:txBody>
                    <a:bodyPr/>
                    <a:lstStyle/>
                    <a:p>
                      <a:pPr marL="0" marR="0">
                        <a:lnSpc>
                          <a:spcPct val="115000"/>
                        </a:lnSpc>
                        <a:spcBef>
                          <a:spcPts val="0"/>
                        </a:spcBef>
                        <a:spcAft>
                          <a:spcPts val="1000"/>
                        </a:spcAft>
                      </a:pPr>
                      <a:r>
                        <a:rPr lang="en-US" sz="1800"/>
                        <a:t>Can make basic sounds (e.g., "dada" and "mama")</a:t>
                      </a:r>
                    </a:p>
                    <a:p>
                      <a:pPr marL="0" marR="0">
                        <a:lnSpc>
                          <a:spcPct val="115000"/>
                        </a:lnSpc>
                        <a:spcBef>
                          <a:spcPts val="0"/>
                        </a:spcBef>
                        <a:spcAft>
                          <a:spcPts val="1000"/>
                        </a:spcAft>
                      </a:pPr>
                      <a:r>
                        <a:rPr lang="en-US" sz="1800"/>
                        <a:t>Can copy the sounds of other people</a:t>
                      </a:r>
                      <a:endParaRPr lang="en-US" sz="1800" b="1">
                        <a:latin typeface="+mj-lt"/>
                        <a:ea typeface="Calibri"/>
                        <a:cs typeface="Arial"/>
                      </a:endParaRPr>
                    </a:p>
                  </a:txBody>
                  <a:tcPr marL="0" marR="0" marT="0" marB="0"/>
                </a:tc>
                <a:extLst>
                  <a:ext uri="{0D108BD9-81ED-4DB2-BD59-A6C34878D82A}">
                    <a16:rowId xmlns:a16="http://schemas.microsoft.com/office/drawing/2014/main" val="10003"/>
                  </a:ext>
                </a:extLst>
              </a:tr>
              <a:tr h="1234413">
                <a:tc>
                  <a:txBody>
                    <a:bodyPr/>
                    <a:lstStyle/>
                    <a:p>
                      <a:pPr marL="0" marR="0" algn="ctr">
                        <a:lnSpc>
                          <a:spcPct val="115000"/>
                        </a:lnSpc>
                        <a:spcBef>
                          <a:spcPts val="0"/>
                        </a:spcBef>
                        <a:spcAft>
                          <a:spcPts val="1000"/>
                        </a:spcAft>
                      </a:pPr>
                      <a:r>
                        <a:rPr lang="en-US" sz="2800" dirty="0"/>
                        <a:t>By 1 year</a:t>
                      </a:r>
                      <a:endParaRPr lang="en-US" sz="2800" b="1" dirty="0">
                        <a:latin typeface="+mj-lt"/>
                        <a:ea typeface="Calibri"/>
                        <a:cs typeface="Arial"/>
                      </a:endParaRPr>
                    </a:p>
                  </a:txBody>
                  <a:tcPr marL="0" marR="0" marT="0" marB="0"/>
                </a:tc>
                <a:tc>
                  <a:txBody>
                    <a:bodyPr/>
                    <a:lstStyle/>
                    <a:p>
                      <a:pPr marL="0" marR="0">
                        <a:lnSpc>
                          <a:spcPct val="115000"/>
                        </a:lnSpc>
                        <a:spcBef>
                          <a:spcPts val="0"/>
                        </a:spcBef>
                        <a:spcAft>
                          <a:spcPts val="1000"/>
                        </a:spcAft>
                      </a:pPr>
                      <a:r>
                        <a:rPr lang="en-US" sz="1800" dirty="0"/>
                        <a:t>Can respond to others' requests</a:t>
                      </a:r>
                    </a:p>
                    <a:p>
                      <a:pPr marL="0" marR="0">
                        <a:lnSpc>
                          <a:spcPct val="115000"/>
                        </a:lnSpc>
                        <a:spcBef>
                          <a:spcPts val="0"/>
                        </a:spcBef>
                        <a:spcAft>
                          <a:spcPts val="1000"/>
                        </a:spcAft>
                      </a:pPr>
                      <a:r>
                        <a:rPr lang="en-US" sz="1800" dirty="0"/>
                        <a:t>Can try to verbalize the words that he or she hears</a:t>
                      </a:r>
                    </a:p>
                    <a:p>
                      <a:pPr marL="0" marR="0">
                        <a:lnSpc>
                          <a:spcPct val="115000"/>
                        </a:lnSpc>
                        <a:spcBef>
                          <a:spcPts val="0"/>
                        </a:spcBef>
                        <a:spcAft>
                          <a:spcPts val="1000"/>
                        </a:spcAft>
                      </a:pPr>
                      <a:r>
                        <a:rPr lang="en-US" sz="1800" dirty="0"/>
                        <a:t>Can communicate through gestures (e.g., shaking head no)</a:t>
                      </a:r>
                      <a:endParaRPr lang="en-US" sz="1800" b="1" dirty="0">
                        <a:latin typeface="+mj-lt"/>
                        <a:ea typeface="Calibri"/>
                        <a:cs typeface="Arial"/>
                      </a:endParaRPr>
                    </a:p>
                  </a:txBody>
                  <a:tcPr marL="0" marR="0" marT="0" marB="0"/>
                </a:tc>
                <a:extLst>
                  <a:ext uri="{0D108BD9-81ED-4DB2-BD59-A6C34878D82A}">
                    <a16:rowId xmlns:a16="http://schemas.microsoft.com/office/drawing/2014/main" val="10004"/>
                  </a:ext>
                </a:extLst>
              </a:tr>
            </a:tbl>
          </a:graphicData>
        </a:graphic>
      </p:graphicFrame>
      <p:pic>
        <p:nvPicPr>
          <p:cNvPr id="3" name="Audio 2">
            <a:hlinkClick r:id="" action="ppaction://media"/>
            <a:extLst>
              <a:ext uri="{FF2B5EF4-FFF2-40B4-BE49-F238E27FC236}">
                <a16:creationId xmlns:a16="http://schemas.microsoft.com/office/drawing/2014/main" id="{7FE3B163-7332-4A34-8F05-25B3EB6E2D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3861"/>
    </mc:Choice>
    <mc:Fallback>
      <p:transition spd="slow" advTm="183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dirty="0"/>
              <a:t>Cont..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711864"/>
              </p:ext>
            </p:extLst>
          </p:nvPr>
        </p:nvGraphicFramePr>
        <p:xfrm>
          <a:off x="838200" y="914400"/>
          <a:ext cx="7848600" cy="5809488"/>
        </p:xfrm>
        <a:graphic>
          <a:graphicData uri="http://schemas.openxmlformats.org/drawingml/2006/table">
            <a:tbl>
              <a:tblPr firstRow="1" bandRow="1">
                <a:tableStyleId>{93296810-A885-4BE3-A3E7-6D5BEEA58F35}</a:tableStyleId>
              </a:tblPr>
              <a:tblGrid>
                <a:gridCol w="1371600">
                  <a:extLst>
                    <a:ext uri="{9D8B030D-6E8A-4147-A177-3AD203B41FA5}">
                      <a16:colId xmlns:a16="http://schemas.microsoft.com/office/drawing/2014/main" val="20000"/>
                    </a:ext>
                  </a:extLst>
                </a:gridCol>
                <a:gridCol w="6477000">
                  <a:extLst>
                    <a:ext uri="{9D8B030D-6E8A-4147-A177-3AD203B41FA5}">
                      <a16:colId xmlns:a16="http://schemas.microsoft.com/office/drawing/2014/main" val="20001"/>
                    </a:ext>
                  </a:extLst>
                </a:gridCol>
              </a:tblGrid>
              <a:tr h="1082040">
                <a:tc>
                  <a:txBody>
                    <a:bodyPr/>
                    <a:lstStyle/>
                    <a:p>
                      <a:pPr marL="0" marR="0" algn="ctr">
                        <a:lnSpc>
                          <a:spcPct val="115000"/>
                        </a:lnSpc>
                        <a:spcBef>
                          <a:spcPts val="0"/>
                        </a:spcBef>
                        <a:spcAft>
                          <a:spcPts val="1000"/>
                        </a:spcAft>
                      </a:pPr>
                      <a:r>
                        <a:rPr lang="en-US" sz="2800" b="1" dirty="0">
                          <a:latin typeface="+mj-lt"/>
                          <a:ea typeface="Times New Roman"/>
                          <a:cs typeface="Times New Roman"/>
                        </a:rPr>
                        <a:t>By 1½ years</a:t>
                      </a:r>
                      <a:endParaRPr lang="en-US" sz="2800" b="1" dirty="0">
                        <a:latin typeface="+mj-lt"/>
                        <a:ea typeface="Calibri"/>
                        <a:cs typeface="Arial"/>
                      </a:endParaRPr>
                    </a:p>
                  </a:txBody>
                  <a:tcPr marL="0" marR="0" marT="0" marB="0"/>
                </a:tc>
                <a:tc>
                  <a:txBody>
                    <a:bodyPr/>
                    <a:lstStyle/>
                    <a:p>
                      <a:pPr marL="0" marR="0">
                        <a:lnSpc>
                          <a:spcPct val="115000"/>
                        </a:lnSpc>
                        <a:spcBef>
                          <a:spcPts val="0"/>
                        </a:spcBef>
                        <a:spcAft>
                          <a:spcPts val="1000"/>
                        </a:spcAft>
                      </a:pPr>
                      <a:r>
                        <a:rPr lang="en-US" sz="1800" b="1">
                          <a:latin typeface="+mj-lt"/>
                          <a:ea typeface="Times New Roman"/>
                          <a:cs typeface="Times New Roman"/>
                        </a:rPr>
                        <a:t>Can say many words</a:t>
                      </a:r>
                      <a:endParaRPr lang="en-US" sz="1800" b="1">
                        <a:latin typeface="+mj-lt"/>
                        <a:ea typeface="Calibri"/>
                        <a:cs typeface="Arial"/>
                      </a:endParaRPr>
                    </a:p>
                    <a:p>
                      <a:pPr marL="0" marR="0">
                        <a:lnSpc>
                          <a:spcPct val="115000"/>
                        </a:lnSpc>
                        <a:spcBef>
                          <a:spcPts val="0"/>
                        </a:spcBef>
                        <a:spcAft>
                          <a:spcPts val="1000"/>
                        </a:spcAft>
                      </a:pPr>
                      <a:r>
                        <a:rPr lang="en-US" sz="1800" b="1">
                          <a:latin typeface="+mj-lt"/>
                          <a:ea typeface="Times New Roman"/>
                          <a:cs typeface="Times New Roman"/>
                        </a:rPr>
                        <a:t>May communicate through pointing</a:t>
                      </a:r>
                      <a:endParaRPr lang="en-US" sz="1800" b="1">
                        <a:latin typeface="+mj-lt"/>
                        <a:ea typeface="Calibri"/>
                        <a:cs typeface="Arial"/>
                      </a:endParaRPr>
                    </a:p>
                  </a:txBody>
                  <a:tcPr marL="0" marR="0" marT="0" marB="0"/>
                </a:tc>
                <a:extLst>
                  <a:ext uri="{0D108BD9-81ED-4DB2-BD59-A6C34878D82A}">
                    <a16:rowId xmlns:a16="http://schemas.microsoft.com/office/drawing/2014/main" val="10000"/>
                  </a:ext>
                </a:extLst>
              </a:tr>
              <a:tr h="1082040">
                <a:tc>
                  <a:txBody>
                    <a:bodyPr/>
                    <a:lstStyle/>
                    <a:p>
                      <a:pPr marL="0" marR="0" algn="ctr">
                        <a:lnSpc>
                          <a:spcPct val="115000"/>
                        </a:lnSpc>
                        <a:spcBef>
                          <a:spcPts val="0"/>
                        </a:spcBef>
                        <a:spcAft>
                          <a:spcPts val="1000"/>
                        </a:spcAft>
                      </a:pPr>
                      <a:r>
                        <a:rPr lang="en-US" sz="2800" b="1">
                          <a:latin typeface="+mj-lt"/>
                          <a:ea typeface="Times New Roman"/>
                          <a:cs typeface="Times New Roman"/>
                        </a:rPr>
                        <a:t>By 2 years</a:t>
                      </a:r>
                      <a:endParaRPr lang="en-US" sz="2800" b="1">
                        <a:latin typeface="+mj-lt"/>
                        <a:ea typeface="Calibri"/>
                        <a:cs typeface="Arial"/>
                      </a:endParaRPr>
                    </a:p>
                  </a:txBody>
                  <a:tcPr marL="0" marR="0" marT="0" marB="0"/>
                </a:tc>
                <a:tc>
                  <a:txBody>
                    <a:bodyPr/>
                    <a:lstStyle/>
                    <a:p>
                      <a:pPr marL="0" marR="0">
                        <a:lnSpc>
                          <a:spcPct val="115000"/>
                        </a:lnSpc>
                        <a:spcBef>
                          <a:spcPts val="0"/>
                        </a:spcBef>
                        <a:spcAft>
                          <a:spcPts val="1000"/>
                        </a:spcAft>
                      </a:pPr>
                      <a:r>
                        <a:rPr lang="en-US" sz="1800" b="1">
                          <a:latin typeface="+mj-lt"/>
                          <a:ea typeface="Times New Roman"/>
                          <a:cs typeface="Times New Roman"/>
                        </a:rPr>
                        <a:t>Can form short sentences</a:t>
                      </a:r>
                      <a:endParaRPr lang="en-US" sz="1800" b="1">
                        <a:latin typeface="+mj-lt"/>
                        <a:ea typeface="Calibri"/>
                        <a:cs typeface="Arial"/>
                      </a:endParaRPr>
                    </a:p>
                    <a:p>
                      <a:pPr marL="0" marR="0">
                        <a:lnSpc>
                          <a:spcPct val="115000"/>
                        </a:lnSpc>
                        <a:spcBef>
                          <a:spcPts val="0"/>
                        </a:spcBef>
                        <a:spcAft>
                          <a:spcPts val="1000"/>
                        </a:spcAft>
                      </a:pPr>
                      <a:r>
                        <a:rPr lang="en-US" sz="1800" b="1">
                          <a:latin typeface="+mj-lt"/>
                          <a:ea typeface="Times New Roman"/>
                          <a:cs typeface="Times New Roman"/>
                        </a:rPr>
                        <a:t>Can repeat more words used by others</a:t>
                      </a:r>
                      <a:endParaRPr lang="en-US" sz="1800" b="1">
                        <a:latin typeface="+mj-lt"/>
                        <a:ea typeface="Calibri"/>
                        <a:cs typeface="Arial"/>
                      </a:endParaRPr>
                    </a:p>
                    <a:p>
                      <a:pPr marL="0" marR="0">
                        <a:lnSpc>
                          <a:spcPct val="115000"/>
                        </a:lnSpc>
                        <a:spcBef>
                          <a:spcPts val="0"/>
                        </a:spcBef>
                        <a:spcAft>
                          <a:spcPts val="1000"/>
                        </a:spcAft>
                      </a:pPr>
                      <a:r>
                        <a:rPr lang="en-US" sz="1800" b="1">
                          <a:latin typeface="+mj-lt"/>
                          <a:ea typeface="Times New Roman"/>
                          <a:cs typeface="Times New Roman"/>
                        </a:rPr>
                        <a:t>Can name objects and people</a:t>
                      </a:r>
                      <a:endParaRPr lang="en-US" sz="1800" b="1">
                        <a:latin typeface="+mj-lt"/>
                        <a:ea typeface="Calibri"/>
                        <a:cs typeface="Arial"/>
                      </a:endParaRPr>
                    </a:p>
                  </a:txBody>
                  <a:tcPr marL="0" marR="0" marT="0" marB="0"/>
                </a:tc>
                <a:extLst>
                  <a:ext uri="{0D108BD9-81ED-4DB2-BD59-A6C34878D82A}">
                    <a16:rowId xmlns:a16="http://schemas.microsoft.com/office/drawing/2014/main" val="10001"/>
                  </a:ext>
                </a:extLst>
              </a:tr>
              <a:tr h="1082040">
                <a:tc>
                  <a:txBody>
                    <a:bodyPr/>
                    <a:lstStyle/>
                    <a:p>
                      <a:pPr marL="0" marR="0" algn="ctr">
                        <a:lnSpc>
                          <a:spcPct val="115000"/>
                        </a:lnSpc>
                        <a:spcBef>
                          <a:spcPts val="0"/>
                        </a:spcBef>
                        <a:spcAft>
                          <a:spcPts val="1000"/>
                        </a:spcAft>
                      </a:pPr>
                      <a:r>
                        <a:rPr lang="en-US" sz="2800" b="1">
                          <a:latin typeface="+mj-lt"/>
                          <a:ea typeface="Times New Roman"/>
                          <a:cs typeface="Times New Roman"/>
                        </a:rPr>
                        <a:t>By 3 years</a:t>
                      </a:r>
                      <a:endParaRPr lang="en-US" sz="2800" b="1">
                        <a:latin typeface="+mj-lt"/>
                        <a:ea typeface="Calibri"/>
                        <a:cs typeface="Arial"/>
                      </a:endParaRPr>
                    </a:p>
                  </a:txBody>
                  <a:tcPr marL="0" marR="0" marT="0" marB="0"/>
                </a:tc>
                <a:tc>
                  <a:txBody>
                    <a:bodyPr/>
                    <a:lstStyle/>
                    <a:p>
                      <a:pPr marL="0" marR="0">
                        <a:lnSpc>
                          <a:spcPct val="115000"/>
                        </a:lnSpc>
                        <a:spcBef>
                          <a:spcPts val="0"/>
                        </a:spcBef>
                        <a:spcAft>
                          <a:spcPts val="1000"/>
                        </a:spcAft>
                      </a:pPr>
                      <a:r>
                        <a:rPr lang="en-US" sz="1800" b="1">
                          <a:latin typeface="+mj-lt"/>
                          <a:ea typeface="Times New Roman"/>
                          <a:cs typeface="Times New Roman"/>
                        </a:rPr>
                        <a:t>Can hold conversations</a:t>
                      </a:r>
                      <a:endParaRPr lang="en-US" sz="1800" b="1">
                        <a:latin typeface="+mj-lt"/>
                        <a:ea typeface="Calibri"/>
                        <a:cs typeface="Arial"/>
                      </a:endParaRPr>
                    </a:p>
                    <a:p>
                      <a:pPr marL="0" marR="0">
                        <a:lnSpc>
                          <a:spcPct val="115000"/>
                        </a:lnSpc>
                        <a:spcBef>
                          <a:spcPts val="0"/>
                        </a:spcBef>
                        <a:spcAft>
                          <a:spcPts val="1000"/>
                        </a:spcAft>
                      </a:pPr>
                      <a:r>
                        <a:rPr lang="en-US" sz="1800" b="1">
                          <a:latin typeface="+mj-lt"/>
                          <a:ea typeface="Times New Roman"/>
                          <a:cs typeface="Times New Roman"/>
                        </a:rPr>
                        <a:t>Can names more objects and people</a:t>
                      </a:r>
                      <a:endParaRPr lang="en-US" sz="1800" b="1">
                        <a:latin typeface="+mj-lt"/>
                        <a:ea typeface="Calibri"/>
                        <a:cs typeface="Arial"/>
                      </a:endParaRPr>
                    </a:p>
                    <a:p>
                      <a:pPr marL="0" marR="0">
                        <a:lnSpc>
                          <a:spcPct val="115000"/>
                        </a:lnSpc>
                        <a:spcBef>
                          <a:spcPts val="0"/>
                        </a:spcBef>
                        <a:spcAft>
                          <a:spcPts val="1000"/>
                        </a:spcAft>
                      </a:pPr>
                      <a:r>
                        <a:rPr lang="en-US" sz="1800" b="1">
                          <a:latin typeface="+mj-lt"/>
                          <a:ea typeface="Times New Roman"/>
                          <a:cs typeface="Times New Roman"/>
                        </a:rPr>
                        <a:t>Understands more complex instructions (2 to 3 steps)</a:t>
                      </a:r>
                      <a:endParaRPr lang="en-US" sz="1800" b="1">
                        <a:latin typeface="+mj-lt"/>
                        <a:ea typeface="Calibri"/>
                        <a:cs typeface="Arial"/>
                      </a:endParaRPr>
                    </a:p>
                  </a:txBody>
                  <a:tcPr marL="0" marR="0" marT="0" marB="0"/>
                </a:tc>
                <a:extLst>
                  <a:ext uri="{0D108BD9-81ED-4DB2-BD59-A6C34878D82A}">
                    <a16:rowId xmlns:a16="http://schemas.microsoft.com/office/drawing/2014/main" val="10002"/>
                  </a:ext>
                </a:extLst>
              </a:tr>
              <a:tr h="1082040">
                <a:tc>
                  <a:txBody>
                    <a:bodyPr/>
                    <a:lstStyle/>
                    <a:p>
                      <a:pPr marL="0" marR="0" algn="ctr">
                        <a:lnSpc>
                          <a:spcPct val="115000"/>
                        </a:lnSpc>
                        <a:spcBef>
                          <a:spcPts val="0"/>
                        </a:spcBef>
                        <a:spcAft>
                          <a:spcPts val="1000"/>
                        </a:spcAft>
                      </a:pPr>
                      <a:r>
                        <a:rPr lang="en-US" sz="2800" b="1">
                          <a:latin typeface="+mj-lt"/>
                          <a:ea typeface="Times New Roman"/>
                          <a:cs typeface="Times New Roman"/>
                        </a:rPr>
                        <a:t>By 4 years</a:t>
                      </a:r>
                      <a:endParaRPr lang="en-US" sz="2800" b="1">
                        <a:latin typeface="+mj-lt"/>
                        <a:ea typeface="Calibri"/>
                        <a:cs typeface="Arial"/>
                      </a:endParaRPr>
                    </a:p>
                  </a:txBody>
                  <a:tcPr marL="0" marR="0" marT="0" marB="0"/>
                </a:tc>
                <a:tc>
                  <a:txBody>
                    <a:bodyPr/>
                    <a:lstStyle/>
                    <a:p>
                      <a:pPr marL="0" marR="0">
                        <a:lnSpc>
                          <a:spcPct val="115000"/>
                        </a:lnSpc>
                        <a:spcBef>
                          <a:spcPts val="0"/>
                        </a:spcBef>
                        <a:spcAft>
                          <a:spcPts val="1000"/>
                        </a:spcAft>
                      </a:pPr>
                      <a:r>
                        <a:rPr lang="en-US" sz="1800" b="1">
                          <a:latin typeface="+mj-lt"/>
                          <a:ea typeface="Times New Roman"/>
                          <a:cs typeface="Times New Roman"/>
                        </a:rPr>
                        <a:t>Can tell stories</a:t>
                      </a:r>
                      <a:endParaRPr lang="en-US" sz="1800" b="1">
                        <a:latin typeface="+mj-lt"/>
                        <a:ea typeface="Calibri"/>
                        <a:cs typeface="Arial"/>
                      </a:endParaRPr>
                    </a:p>
                    <a:p>
                      <a:pPr marL="0" marR="0">
                        <a:lnSpc>
                          <a:spcPct val="115000"/>
                        </a:lnSpc>
                        <a:spcBef>
                          <a:spcPts val="0"/>
                        </a:spcBef>
                        <a:spcAft>
                          <a:spcPts val="1000"/>
                        </a:spcAft>
                      </a:pPr>
                      <a:r>
                        <a:rPr lang="en-US" sz="1800" b="1">
                          <a:latin typeface="+mj-lt"/>
                          <a:ea typeface="Times New Roman"/>
                          <a:cs typeface="Times New Roman"/>
                        </a:rPr>
                        <a:t>Understands some grammatical rules</a:t>
                      </a:r>
                      <a:endParaRPr lang="en-US" sz="1800" b="1">
                        <a:latin typeface="+mj-lt"/>
                        <a:ea typeface="Calibri"/>
                        <a:cs typeface="Arial"/>
                      </a:endParaRPr>
                    </a:p>
                    <a:p>
                      <a:pPr marL="0" marR="0">
                        <a:lnSpc>
                          <a:spcPct val="115000"/>
                        </a:lnSpc>
                        <a:spcBef>
                          <a:spcPts val="0"/>
                        </a:spcBef>
                        <a:spcAft>
                          <a:spcPts val="1000"/>
                        </a:spcAft>
                      </a:pPr>
                      <a:r>
                        <a:rPr lang="en-US" sz="1800" b="1">
                          <a:latin typeface="+mj-lt"/>
                          <a:ea typeface="Times New Roman"/>
                          <a:cs typeface="Times New Roman"/>
                        </a:rPr>
                        <a:t>Can sing a song or recite a poem</a:t>
                      </a:r>
                      <a:endParaRPr lang="en-US" sz="1800" b="1">
                        <a:latin typeface="+mj-lt"/>
                        <a:ea typeface="Calibri"/>
                        <a:cs typeface="Arial"/>
                      </a:endParaRPr>
                    </a:p>
                  </a:txBody>
                  <a:tcPr marL="0" marR="0" marT="0" marB="0"/>
                </a:tc>
                <a:extLst>
                  <a:ext uri="{0D108BD9-81ED-4DB2-BD59-A6C34878D82A}">
                    <a16:rowId xmlns:a16="http://schemas.microsoft.com/office/drawing/2014/main" val="10003"/>
                  </a:ext>
                </a:extLst>
              </a:tr>
              <a:tr h="1082040">
                <a:tc>
                  <a:txBody>
                    <a:bodyPr/>
                    <a:lstStyle/>
                    <a:p>
                      <a:pPr marL="0" marR="0" algn="ctr">
                        <a:lnSpc>
                          <a:spcPct val="115000"/>
                        </a:lnSpc>
                        <a:spcBef>
                          <a:spcPts val="0"/>
                        </a:spcBef>
                        <a:spcAft>
                          <a:spcPts val="1000"/>
                        </a:spcAft>
                      </a:pPr>
                      <a:r>
                        <a:rPr lang="en-US" sz="2800" b="1" dirty="0">
                          <a:latin typeface="+mj-lt"/>
                          <a:ea typeface="Times New Roman"/>
                          <a:cs typeface="Times New Roman"/>
                        </a:rPr>
                        <a:t>By 5 years</a:t>
                      </a:r>
                      <a:endParaRPr lang="en-US" sz="2800" b="1" dirty="0">
                        <a:latin typeface="+mj-lt"/>
                        <a:ea typeface="Calibri"/>
                        <a:cs typeface="Arial"/>
                      </a:endParaRPr>
                    </a:p>
                  </a:txBody>
                  <a:tcPr marL="0" marR="0" marT="0" marB="0"/>
                </a:tc>
                <a:tc>
                  <a:txBody>
                    <a:bodyPr/>
                    <a:lstStyle/>
                    <a:p>
                      <a:pPr marL="0" marR="0">
                        <a:lnSpc>
                          <a:spcPct val="115000"/>
                        </a:lnSpc>
                        <a:spcBef>
                          <a:spcPts val="0"/>
                        </a:spcBef>
                        <a:spcAft>
                          <a:spcPts val="1000"/>
                        </a:spcAft>
                      </a:pPr>
                      <a:r>
                        <a:rPr lang="en-US" sz="1800" b="1" dirty="0">
                          <a:latin typeface="+mj-lt"/>
                          <a:ea typeface="Times New Roman"/>
                          <a:cs typeface="Times New Roman"/>
                        </a:rPr>
                        <a:t>Can speak in clear sentences</a:t>
                      </a:r>
                      <a:endParaRPr lang="en-US" sz="1800" b="1" dirty="0">
                        <a:latin typeface="+mj-lt"/>
                        <a:ea typeface="Calibri"/>
                        <a:cs typeface="Arial"/>
                      </a:endParaRPr>
                    </a:p>
                    <a:p>
                      <a:pPr marL="0" marR="0">
                        <a:lnSpc>
                          <a:spcPct val="115000"/>
                        </a:lnSpc>
                        <a:spcBef>
                          <a:spcPts val="0"/>
                        </a:spcBef>
                        <a:spcAft>
                          <a:spcPts val="1000"/>
                        </a:spcAft>
                      </a:pPr>
                      <a:r>
                        <a:rPr lang="en-US" sz="1800" b="1" dirty="0">
                          <a:latin typeface="+mj-lt"/>
                          <a:ea typeface="Times New Roman"/>
                          <a:cs typeface="Times New Roman"/>
                        </a:rPr>
                        <a:t>Can understand tense (e.g., past vs. future)</a:t>
                      </a:r>
                      <a:endParaRPr lang="en-US" sz="1800" b="1" dirty="0">
                        <a:latin typeface="+mj-lt"/>
                        <a:ea typeface="Calibri"/>
                        <a:cs typeface="Arial"/>
                      </a:endParaRPr>
                    </a:p>
                    <a:p>
                      <a:pPr marL="0" marR="0">
                        <a:lnSpc>
                          <a:spcPct val="115000"/>
                        </a:lnSpc>
                        <a:spcBef>
                          <a:spcPts val="0"/>
                        </a:spcBef>
                        <a:spcAft>
                          <a:spcPts val="1000"/>
                        </a:spcAft>
                      </a:pPr>
                      <a:r>
                        <a:rPr lang="en-US" sz="1800" b="1" dirty="0">
                          <a:latin typeface="+mj-lt"/>
                          <a:ea typeface="Times New Roman"/>
                          <a:cs typeface="Times New Roman"/>
                        </a:rPr>
                        <a:t>May be able to recite more complex things (e.g., own address)</a:t>
                      </a:r>
                      <a:endParaRPr lang="en-US" sz="1800" b="1" dirty="0">
                        <a:latin typeface="+mj-lt"/>
                        <a:ea typeface="Calibri"/>
                        <a:cs typeface="Arial"/>
                      </a:endParaRPr>
                    </a:p>
                  </a:txBody>
                  <a:tcPr marL="0" marR="0" marT="0" marB="0"/>
                </a:tc>
                <a:extLst>
                  <a:ext uri="{0D108BD9-81ED-4DB2-BD59-A6C34878D82A}">
                    <a16:rowId xmlns:a16="http://schemas.microsoft.com/office/drawing/2014/main" val="10004"/>
                  </a:ext>
                </a:extLst>
              </a:tr>
            </a:tbl>
          </a:graphicData>
        </a:graphic>
      </p:graphicFrame>
      <p:pic>
        <p:nvPicPr>
          <p:cNvPr id="3" name="Audio 2">
            <a:hlinkClick r:id="" action="ppaction://media"/>
            <a:extLst>
              <a:ext uri="{FF2B5EF4-FFF2-40B4-BE49-F238E27FC236}">
                <a16:creationId xmlns:a16="http://schemas.microsoft.com/office/drawing/2014/main" id="{7064079A-83D3-4054-9B48-A7C320ABED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8338"/>
    </mc:Choice>
    <mc:Fallback>
      <p:transition spd="slow" advTm="258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371599"/>
          </a:xfrm>
        </p:spPr>
        <p:txBody>
          <a:bodyPr>
            <a:normAutofit/>
          </a:bodyPr>
          <a:lstStyle/>
          <a:p>
            <a:r>
              <a:rPr lang="en-US" b="1" dirty="0"/>
              <a:t>Behaviorist Model of Language Development</a:t>
            </a:r>
          </a:p>
        </p:txBody>
      </p:sp>
      <p:sp>
        <p:nvSpPr>
          <p:cNvPr id="3" name="Content Placeholder 2"/>
          <p:cNvSpPr>
            <a:spLocks noGrp="1"/>
          </p:cNvSpPr>
          <p:nvPr>
            <p:ph idx="1"/>
          </p:nvPr>
        </p:nvSpPr>
        <p:spPr>
          <a:xfrm>
            <a:off x="457200" y="1447800"/>
            <a:ext cx="8229600" cy="4952999"/>
          </a:xfrm>
        </p:spPr>
        <p:txBody>
          <a:bodyPr>
            <a:normAutofit/>
          </a:bodyPr>
          <a:lstStyle/>
          <a:p>
            <a:r>
              <a:rPr lang="en-US" dirty="0"/>
              <a:t>Skinner viewed babies as ‘empty vessels’ which language had to be ‘put in to’ .</a:t>
            </a:r>
          </a:p>
          <a:p>
            <a:r>
              <a:rPr lang="en-US" dirty="0"/>
              <a:t>Skinner also viewed language acquisition as a cognitive </a:t>
            </a:r>
            <a:r>
              <a:rPr lang="en-US" dirty="0" err="1"/>
              <a:t>behaviour</a:t>
            </a:r>
            <a:r>
              <a:rPr lang="en-US" dirty="0"/>
              <a:t>.</a:t>
            </a:r>
          </a:p>
          <a:p>
            <a:r>
              <a:rPr lang="en-US" dirty="0"/>
              <a:t>operant conditioning - child goes through trial-and-error in other words they tries and fails to use correct language until it succeeds; with reinforcement and shaping provided by the parents gestures (smiles, attention and approval) which are pleasant to the child. </a:t>
            </a:r>
          </a:p>
        </p:txBody>
      </p:sp>
      <p:pic>
        <p:nvPicPr>
          <p:cNvPr id="4" name="Audio 3">
            <a:hlinkClick r:id="" action="ppaction://media"/>
            <a:extLst>
              <a:ext uri="{FF2B5EF4-FFF2-40B4-BE49-F238E27FC236}">
                <a16:creationId xmlns:a16="http://schemas.microsoft.com/office/drawing/2014/main" id="{A1851A4B-6355-4AA6-9FC2-22F9D0DAA2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4318"/>
    </mc:Choice>
    <mc:Fallback>
      <p:transition spd="slow" advTm="184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a:t>
            </a:r>
          </a:p>
        </p:txBody>
      </p:sp>
      <p:sp>
        <p:nvSpPr>
          <p:cNvPr id="3" name="Content Placeholder 2"/>
          <p:cNvSpPr>
            <a:spLocks noGrp="1"/>
          </p:cNvSpPr>
          <p:nvPr>
            <p:ph idx="1"/>
          </p:nvPr>
        </p:nvSpPr>
        <p:spPr>
          <a:xfrm>
            <a:off x="1005579" y="1762592"/>
            <a:ext cx="7704667" cy="4866808"/>
          </a:xfrm>
        </p:spPr>
        <p:txBody>
          <a:bodyPr>
            <a:normAutofit/>
          </a:bodyPr>
          <a:lstStyle/>
          <a:p>
            <a:r>
              <a:rPr lang="en-US" sz="2800" dirty="0"/>
              <a:t>Behavior (1957) differentiated between two types of verbal responses that a child makes : - Verbal </a:t>
            </a:r>
            <a:r>
              <a:rPr lang="en-US" sz="2800" dirty="0" err="1"/>
              <a:t>behaviour</a:t>
            </a:r>
            <a:r>
              <a:rPr lang="en-US" sz="2800" dirty="0"/>
              <a:t> that is reinforced by the child receiving something it wants. –</a:t>
            </a:r>
          </a:p>
          <a:p>
            <a:r>
              <a:rPr lang="en-US" sz="2800" dirty="0"/>
              <a:t> Verbal </a:t>
            </a:r>
            <a:r>
              <a:rPr lang="en-US" sz="2800" dirty="0" err="1"/>
              <a:t>behaviour</a:t>
            </a:r>
            <a:r>
              <a:rPr lang="en-US" sz="2800" dirty="0"/>
              <a:t> caused by imitating others.</a:t>
            </a:r>
          </a:p>
          <a:p>
            <a:endParaRPr lang="en-US" sz="2800" dirty="0"/>
          </a:p>
          <a:p>
            <a:r>
              <a:rPr lang="en-US" sz="2800" dirty="0"/>
              <a:t>All complex forms of behaviors can be learned by Stimulus-Response-Reinforcement.</a:t>
            </a:r>
          </a:p>
          <a:p>
            <a:r>
              <a:rPr lang="en-US" sz="2800" dirty="0"/>
              <a:t> Language is a form of behavior.</a:t>
            </a:r>
          </a:p>
        </p:txBody>
      </p:sp>
    </p:spTree>
  </p:cSld>
  <p:clrMapOvr>
    <a:masterClrMapping/>
  </p:clrMapOvr>
  <mc:AlternateContent xmlns:mc="http://schemas.openxmlformats.org/markup-compatibility/2006">
    <mc:Choice xmlns:p14="http://schemas.microsoft.com/office/powerpoint/2010/main" Requires="p14">
      <p:transition spd="slow" p14:dur="2000" advTm="1001"/>
    </mc:Choice>
    <mc:Fallback>
      <p:transition spd="slow" advTm="100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219199"/>
          </a:xfrm>
        </p:spPr>
        <p:txBody>
          <a:bodyPr/>
          <a:lstStyle/>
          <a:p>
            <a:r>
              <a:rPr lang="en-US" b="1" dirty="0"/>
              <a:t>Cont..</a:t>
            </a:r>
          </a:p>
        </p:txBody>
      </p:sp>
      <p:sp>
        <p:nvSpPr>
          <p:cNvPr id="3" name="Content Placeholder 2"/>
          <p:cNvSpPr>
            <a:spLocks noGrp="1"/>
          </p:cNvSpPr>
          <p:nvPr>
            <p:ph idx="1"/>
          </p:nvPr>
        </p:nvSpPr>
        <p:spPr>
          <a:xfrm>
            <a:off x="982133" y="1676399"/>
            <a:ext cx="7704667" cy="4724399"/>
          </a:xfrm>
        </p:spPr>
        <p:txBody>
          <a:bodyPr>
            <a:normAutofit/>
          </a:bodyPr>
          <a:lstStyle/>
          <a:p>
            <a:r>
              <a:rPr lang="en-US" sz="2800" dirty="0"/>
              <a:t> Language can be learned as animals are trained to respond to stimuli (by mechanical drills such as imitation &amp; repetition).</a:t>
            </a:r>
          </a:p>
          <a:p>
            <a:r>
              <a:rPr lang="en-US" sz="2800" dirty="0"/>
              <a:t> Influence (Audio-Lingual Method).</a:t>
            </a:r>
          </a:p>
          <a:p>
            <a:r>
              <a:rPr lang="en-US" sz="2800" dirty="0"/>
              <a:t>‘Listen and repeat’ drilling activities are the most important classroom activities.</a:t>
            </a:r>
          </a:p>
          <a:p>
            <a:r>
              <a:rPr lang="en-US" sz="2800" dirty="0"/>
              <a:t> Mistakes are immediately corrected and correct utterances are immediately praised. </a:t>
            </a:r>
          </a:p>
          <a:p>
            <a:endParaRPr lang="en-US" sz="2800" dirty="0"/>
          </a:p>
        </p:txBody>
      </p:sp>
      <p:pic>
        <p:nvPicPr>
          <p:cNvPr id="4" name="Audio 3">
            <a:hlinkClick r:id="" action="ppaction://media"/>
            <a:extLst>
              <a:ext uri="{FF2B5EF4-FFF2-40B4-BE49-F238E27FC236}">
                <a16:creationId xmlns:a16="http://schemas.microsoft.com/office/drawing/2014/main" id="{14D55931-AF36-44C6-B8A3-C468BBB6EE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1029"/>
    </mc:Choice>
    <mc:Fallback>
      <p:transition spd="slow" advTm="11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447799"/>
          </a:xfrm>
        </p:spPr>
        <p:txBody>
          <a:bodyPr/>
          <a:lstStyle/>
          <a:p>
            <a:r>
              <a:rPr lang="en-US" b="1" dirty="0"/>
              <a:t>Constructivist Model of Language</a:t>
            </a:r>
          </a:p>
        </p:txBody>
      </p:sp>
      <p:sp>
        <p:nvSpPr>
          <p:cNvPr id="3" name="Content Placeholder 2"/>
          <p:cNvSpPr>
            <a:spLocks noGrp="1"/>
          </p:cNvSpPr>
          <p:nvPr>
            <p:ph idx="1"/>
          </p:nvPr>
        </p:nvSpPr>
        <p:spPr>
          <a:xfrm>
            <a:off x="982133" y="1676399"/>
            <a:ext cx="7704667" cy="4724399"/>
          </a:xfrm>
        </p:spPr>
        <p:txBody>
          <a:bodyPr>
            <a:normAutofit/>
          </a:bodyPr>
          <a:lstStyle/>
          <a:p>
            <a:r>
              <a:rPr lang="en-US" sz="2800" dirty="0"/>
              <a:t>Constructivists are marked by their high attention to the construction of meaning collaboratively, and also to the interplay between the individual and the environment. </a:t>
            </a:r>
          </a:p>
          <a:p>
            <a:r>
              <a:rPr lang="en-US" sz="2800" dirty="0"/>
              <a:t>In other words, according to the constructivist vision of learning, the child has a meaning potential, a semantic system that is shared between himself or herself and the significant other. </a:t>
            </a:r>
          </a:p>
        </p:txBody>
      </p:sp>
      <p:pic>
        <p:nvPicPr>
          <p:cNvPr id="4" name="Audio 3">
            <a:hlinkClick r:id="" action="ppaction://media"/>
            <a:extLst>
              <a:ext uri="{FF2B5EF4-FFF2-40B4-BE49-F238E27FC236}">
                <a16:creationId xmlns:a16="http://schemas.microsoft.com/office/drawing/2014/main" id="{B79C4CD6-C854-42F1-936F-0D40EC0CC0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523"/>
    </mc:Choice>
    <mc:Fallback>
      <p:transition spd="slow" advTm="110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TM03457496[[fn=Parallax]]</Template>
  <TotalTime>156</TotalTime>
  <Words>752</Words>
  <Application>Microsoft Office PowerPoint</Application>
  <PresentationFormat>On-screen Show (4:3)</PresentationFormat>
  <Paragraphs>79</Paragraphs>
  <Slides>12</Slides>
  <Notes>0</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Corbel</vt:lpstr>
      <vt:lpstr>Parallax</vt:lpstr>
      <vt:lpstr>Course Title: Early Childhood Education Unit: Language Development</vt:lpstr>
      <vt:lpstr>LEARNING OUTCOMES</vt:lpstr>
      <vt:lpstr>Definition of Language</vt:lpstr>
      <vt:lpstr>Sequence of Language Development</vt:lpstr>
      <vt:lpstr>Cont..</vt:lpstr>
      <vt:lpstr>Behaviorist Model of Language Development</vt:lpstr>
      <vt:lpstr>Cont..</vt:lpstr>
      <vt:lpstr>Cont..</vt:lpstr>
      <vt:lpstr>Constructivist Model of Language</vt:lpstr>
      <vt:lpstr>Cont..</vt:lpstr>
      <vt:lpstr>Cont..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chaudhary</dc:creator>
  <cp:lastModifiedBy>ali murtaza</cp:lastModifiedBy>
  <cp:revision>30</cp:revision>
  <dcterms:created xsi:type="dcterms:W3CDTF">2020-04-18T12:24:45Z</dcterms:created>
  <dcterms:modified xsi:type="dcterms:W3CDTF">2020-04-21T13:48:24Z</dcterms:modified>
</cp:coreProperties>
</file>