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3" r:id="rId3"/>
    <p:sldId id="274" r:id="rId4"/>
    <p:sldId id="276" r:id="rId5"/>
    <p:sldId id="277" r:id="rId6"/>
    <p:sldId id="278" r:id="rId7"/>
    <p:sldId id="279" r:id="rId8"/>
    <p:sldId id="280" r:id="rId9"/>
    <p:sldId id="281" r:id="rId10"/>
    <p:sldId id="282" r:id="rId11"/>
    <p:sldId id="283" r:id="rId12"/>
    <p:sldId id="28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366EC4-2137-44E8-A4B3-1AE01BD77D1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D077E2A-E80F-452F-8A26-24F51B82A285}">
      <dgm:prSet phldrT="[Text]"/>
      <dgm:spPr/>
      <dgm:t>
        <a:bodyPr/>
        <a:lstStyle/>
        <a:p>
          <a:r>
            <a:rPr lang="en-US" dirty="0"/>
            <a:t>Jean Piaget</a:t>
          </a:r>
        </a:p>
      </dgm:t>
    </dgm:pt>
    <dgm:pt modelId="{67779A8E-3AB1-48E7-B5B9-4549E6A38B58}" type="parTrans" cxnId="{95E58525-1D38-4EA2-A7E8-9CFDFD8FF4E1}">
      <dgm:prSet/>
      <dgm:spPr/>
      <dgm:t>
        <a:bodyPr/>
        <a:lstStyle/>
        <a:p>
          <a:endParaRPr lang="en-US"/>
        </a:p>
      </dgm:t>
    </dgm:pt>
    <dgm:pt modelId="{9988A6E0-775D-4122-86DE-877967767389}" type="sibTrans" cxnId="{95E58525-1D38-4EA2-A7E8-9CFDFD8FF4E1}">
      <dgm:prSet/>
      <dgm:spPr/>
      <dgm:t>
        <a:bodyPr/>
        <a:lstStyle/>
        <a:p>
          <a:endParaRPr lang="en-US"/>
        </a:p>
      </dgm:t>
    </dgm:pt>
    <dgm:pt modelId="{94D571F2-8DE0-4ACF-915A-BD9AA0751629}">
      <dgm:prSet phldrT="[Text]"/>
      <dgm:spPr/>
      <dgm:t>
        <a:bodyPr/>
        <a:lstStyle/>
        <a:p>
          <a:r>
            <a:rPr lang="en-US" dirty="0"/>
            <a:t>Demonstrated that children’s minds were not empty, but were constantly processing the material they were presented.</a:t>
          </a:r>
        </a:p>
      </dgm:t>
    </dgm:pt>
    <dgm:pt modelId="{EE5A3E79-E148-4ABF-B175-AA3EC1480CFA}" type="parTrans" cxnId="{CD418C0E-E592-481C-ABB3-038FDCFD8A19}">
      <dgm:prSet/>
      <dgm:spPr/>
      <dgm:t>
        <a:bodyPr/>
        <a:lstStyle/>
        <a:p>
          <a:endParaRPr lang="en-US"/>
        </a:p>
      </dgm:t>
    </dgm:pt>
    <dgm:pt modelId="{70C93158-CB02-49A1-89B6-74C30DC01712}" type="sibTrans" cxnId="{CD418C0E-E592-481C-ABB3-038FDCFD8A19}">
      <dgm:prSet/>
      <dgm:spPr/>
      <dgm:t>
        <a:bodyPr/>
        <a:lstStyle/>
        <a:p>
          <a:endParaRPr lang="en-US"/>
        </a:p>
      </dgm:t>
    </dgm:pt>
    <dgm:pt modelId="{5B6E65F7-F59C-451E-BB4A-871A4190A690}">
      <dgm:prSet phldrT="[Text]"/>
      <dgm:spPr/>
      <dgm:t>
        <a:bodyPr/>
        <a:lstStyle/>
        <a:p>
          <a:r>
            <a:rPr lang="en-US" dirty="0"/>
            <a:t>John Dewey </a:t>
          </a:r>
        </a:p>
      </dgm:t>
    </dgm:pt>
    <dgm:pt modelId="{70E8C7D0-8005-40BC-BCD3-02E6B9730B94}" type="parTrans" cxnId="{380185ED-7792-485C-9AC3-E8F550D5AFEF}">
      <dgm:prSet/>
      <dgm:spPr/>
      <dgm:t>
        <a:bodyPr/>
        <a:lstStyle/>
        <a:p>
          <a:endParaRPr lang="en-US"/>
        </a:p>
      </dgm:t>
    </dgm:pt>
    <dgm:pt modelId="{F87E90B8-9B8E-4800-916D-EFC18686CC29}" type="sibTrans" cxnId="{380185ED-7792-485C-9AC3-E8F550D5AFEF}">
      <dgm:prSet/>
      <dgm:spPr/>
      <dgm:t>
        <a:bodyPr/>
        <a:lstStyle/>
        <a:p>
          <a:endParaRPr lang="en-US"/>
        </a:p>
      </dgm:t>
    </dgm:pt>
    <dgm:pt modelId="{2499C515-EF46-4C9A-A1DA-C937CBB6FB43}">
      <dgm:prSet phldrT="[Text]"/>
      <dgm:spPr/>
      <dgm:t>
        <a:bodyPr/>
        <a:lstStyle/>
        <a:p>
          <a:r>
            <a:rPr lang="en-US" dirty="0"/>
            <a:t>Emphasized the significance of experience in education.</a:t>
          </a:r>
        </a:p>
      </dgm:t>
    </dgm:pt>
    <dgm:pt modelId="{1A81A90F-3416-4E95-AAAE-DAAB602D56A1}" type="parTrans" cxnId="{1570970D-84D9-43B3-B5B7-1D4C29C54021}">
      <dgm:prSet/>
      <dgm:spPr/>
      <dgm:t>
        <a:bodyPr/>
        <a:lstStyle/>
        <a:p>
          <a:endParaRPr lang="en-US"/>
        </a:p>
      </dgm:t>
    </dgm:pt>
    <dgm:pt modelId="{6B86D427-3F6D-4DAF-8ECA-ADA4ADD04ED9}" type="sibTrans" cxnId="{1570970D-84D9-43B3-B5B7-1D4C29C54021}">
      <dgm:prSet/>
      <dgm:spPr/>
      <dgm:t>
        <a:bodyPr/>
        <a:lstStyle/>
        <a:p>
          <a:endParaRPr lang="en-US"/>
        </a:p>
      </dgm:t>
    </dgm:pt>
    <dgm:pt modelId="{8A7E2EA0-EDF2-486C-A012-BDE21685E534}">
      <dgm:prSet phldrT="[Text]"/>
      <dgm:spPr/>
      <dgm:t>
        <a:bodyPr/>
        <a:lstStyle/>
        <a:p>
          <a:r>
            <a:rPr lang="en-US" dirty="0"/>
            <a:t>Len Vygotsky</a:t>
          </a:r>
        </a:p>
      </dgm:t>
    </dgm:pt>
    <dgm:pt modelId="{E451CFF8-E505-45F8-97C6-6F3ECD8DCA16}" type="parTrans" cxnId="{87372C6B-3DF9-4688-8828-8B8AD15962B6}">
      <dgm:prSet/>
      <dgm:spPr/>
      <dgm:t>
        <a:bodyPr/>
        <a:lstStyle/>
        <a:p>
          <a:endParaRPr lang="en-US"/>
        </a:p>
      </dgm:t>
    </dgm:pt>
    <dgm:pt modelId="{79A39DD0-C8BA-412D-A4CA-1D5F48BAD3BB}" type="sibTrans" cxnId="{87372C6B-3DF9-4688-8828-8B8AD15962B6}">
      <dgm:prSet/>
      <dgm:spPr/>
      <dgm:t>
        <a:bodyPr/>
        <a:lstStyle/>
        <a:p>
          <a:endParaRPr lang="en-US"/>
        </a:p>
      </dgm:t>
    </dgm:pt>
    <dgm:pt modelId="{592AD570-BC48-426D-AA53-7A720C5A1535}">
      <dgm:prSet phldrT="[Text]"/>
      <dgm:spPr/>
      <dgm:t>
        <a:bodyPr/>
        <a:lstStyle/>
        <a:p>
          <a:r>
            <a:rPr lang="en-US" dirty="0"/>
            <a:t>Most significant theorists for social constructivism.</a:t>
          </a:r>
        </a:p>
      </dgm:t>
    </dgm:pt>
    <dgm:pt modelId="{3BC766DD-17AA-4D48-B755-E2BDCEB44625}" type="parTrans" cxnId="{E7AA4D69-D680-4E1D-9B1F-1E445A22455A}">
      <dgm:prSet/>
      <dgm:spPr/>
      <dgm:t>
        <a:bodyPr/>
        <a:lstStyle/>
        <a:p>
          <a:endParaRPr lang="en-US"/>
        </a:p>
      </dgm:t>
    </dgm:pt>
    <dgm:pt modelId="{22F54120-3E82-4FA9-B28B-84827F4DC20C}" type="sibTrans" cxnId="{E7AA4D69-D680-4E1D-9B1F-1E445A22455A}">
      <dgm:prSet/>
      <dgm:spPr/>
      <dgm:t>
        <a:bodyPr/>
        <a:lstStyle/>
        <a:p>
          <a:endParaRPr lang="en-US"/>
        </a:p>
      </dgm:t>
    </dgm:pt>
    <dgm:pt modelId="{919168DE-B6A0-4829-B326-DC5567D1543E}">
      <dgm:prSet phldrT="[Text]"/>
      <dgm:spPr/>
      <dgm:t>
        <a:bodyPr/>
        <a:lstStyle/>
        <a:p>
          <a:r>
            <a:rPr lang="en-US" dirty="0"/>
            <a:t>Observed that children rarely did as well when performing alone than they did when working collaboratively with an adult.</a:t>
          </a:r>
        </a:p>
      </dgm:t>
    </dgm:pt>
    <dgm:pt modelId="{F61D19B8-153C-475E-8819-A42E8B31412D}" type="parTrans" cxnId="{B990E574-AB25-4C9C-8FE3-FC3E8E5420F2}">
      <dgm:prSet/>
      <dgm:spPr/>
      <dgm:t>
        <a:bodyPr/>
        <a:lstStyle/>
        <a:p>
          <a:endParaRPr lang="en-US"/>
        </a:p>
      </dgm:t>
    </dgm:pt>
    <dgm:pt modelId="{622A1DB3-0585-4A0D-AA75-4BAE11E5EB17}" type="sibTrans" cxnId="{B990E574-AB25-4C9C-8FE3-FC3E8E5420F2}">
      <dgm:prSet/>
      <dgm:spPr/>
      <dgm:t>
        <a:bodyPr/>
        <a:lstStyle/>
        <a:p>
          <a:endParaRPr lang="en-US"/>
        </a:p>
      </dgm:t>
    </dgm:pt>
    <dgm:pt modelId="{D557BF65-C543-4D56-A6CE-D2A83740AD9F}" type="pres">
      <dgm:prSet presAssocID="{D8366EC4-2137-44E8-A4B3-1AE01BD77D1D}" presName="Name0" presStyleCnt="0">
        <dgm:presLayoutVars>
          <dgm:dir/>
          <dgm:animLvl val="lvl"/>
          <dgm:resizeHandles val="exact"/>
        </dgm:presLayoutVars>
      </dgm:prSet>
      <dgm:spPr/>
    </dgm:pt>
    <dgm:pt modelId="{12FC6CFC-DB29-4582-A29D-4B955490422D}" type="pres">
      <dgm:prSet presAssocID="{0D077E2A-E80F-452F-8A26-24F51B82A285}" presName="linNode" presStyleCnt="0"/>
      <dgm:spPr/>
    </dgm:pt>
    <dgm:pt modelId="{F1B25004-6316-41C3-B222-977A5B7BB32C}" type="pres">
      <dgm:prSet presAssocID="{0D077E2A-E80F-452F-8A26-24F51B82A285}" presName="parentText" presStyleLbl="node1" presStyleIdx="0" presStyleCnt="3">
        <dgm:presLayoutVars>
          <dgm:chMax val="1"/>
          <dgm:bulletEnabled val="1"/>
        </dgm:presLayoutVars>
      </dgm:prSet>
      <dgm:spPr/>
    </dgm:pt>
    <dgm:pt modelId="{CDE97A99-7D46-4C71-8257-D293DBEB305F}" type="pres">
      <dgm:prSet presAssocID="{0D077E2A-E80F-452F-8A26-24F51B82A285}" presName="descendantText" presStyleLbl="alignAccFollowNode1" presStyleIdx="0" presStyleCnt="3" custScaleY="124964">
        <dgm:presLayoutVars>
          <dgm:bulletEnabled val="1"/>
        </dgm:presLayoutVars>
      </dgm:prSet>
      <dgm:spPr/>
    </dgm:pt>
    <dgm:pt modelId="{4673ACBC-F604-421A-81B7-D4D9B1A1A1FF}" type="pres">
      <dgm:prSet presAssocID="{9988A6E0-775D-4122-86DE-877967767389}" presName="sp" presStyleCnt="0"/>
      <dgm:spPr/>
    </dgm:pt>
    <dgm:pt modelId="{E0C4D8A5-DC8D-414B-AA5E-F6C0D7275F16}" type="pres">
      <dgm:prSet presAssocID="{5B6E65F7-F59C-451E-BB4A-871A4190A690}" presName="linNode" presStyleCnt="0"/>
      <dgm:spPr/>
    </dgm:pt>
    <dgm:pt modelId="{42CCB7F6-F058-48C1-AA33-A44D0450DB24}" type="pres">
      <dgm:prSet presAssocID="{5B6E65F7-F59C-451E-BB4A-871A4190A690}" presName="parentText" presStyleLbl="node1" presStyleIdx="1" presStyleCnt="3" custLinFactNeighborY="6004">
        <dgm:presLayoutVars>
          <dgm:chMax val="1"/>
          <dgm:bulletEnabled val="1"/>
        </dgm:presLayoutVars>
      </dgm:prSet>
      <dgm:spPr/>
    </dgm:pt>
    <dgm:pt modelId="{7D1A1791-EC84-4DE7-A08D-B63CBD1EF114}" type="pres">
      <dgm:prSet presAssocID="{5B6E65F7-F59C-451E-BB4A-871A4190A690}" presName="descendantText" presStyleLbl="alignAccFollowNode1" presStyleIdx="1" presStyleCnt="3" custLinFactNeighborX="-2263" custLinFactNeighborY="-4865">
        <dgm:presLayoutVars>
          <dgm:bulletEnabled val="1"/>
        </dgm:presLayoutVars>
      </dgm:prSet>
      <dgm:spPr/>
    </dgm:pt>
    <dgm:pt modelId="{78309676-0F87-49C5-A303-5CD95940F551}" type="pres">
      <dgm:prSet presAssocID="{F87E90B8-9B8E-4800-916D-EFC18686CC29}" presName="sp" presStyleCnt="0"/>
      <dgm:spPr/>
    </dgm:pt>
    <dgm:pt modelId="{A0D33709-545C-456D-83E9-73AE8DF7476D}" type="pres">
      <dgm:prSet presAssocID="{8A7E2EA0-EDF2-486C-A012-BDE21685E534}" presName="linNode" presStyleCnt="0"/>
      <dgm:spPr/>
    </dgm:pt>
    <dgm:pt modelId="{882A8315-1B7A-4473-8F53-056A58E50053}" type="pres">
      <dgm:prSet presAssocID="{8A7E2EA0-EDF2-486C-A012-BDE21685E534}" presName="parentText" presStyleLbl="node1" presStyleIdx="2" presStyleCnt="3" custLinFactNeighborY="2294">
        <dgm:presLayoutVars>
          <dgm:chMax val="1"/>
          <dgm:bulletEnabled val="1"/>
        </dgm:presLayoutVars>
      </dgm:prSet>
      <dgm:spPr/>
    </dgm:pt>
    <dgm:pt modelId="{86625DD8-51B7-4502-BFF7-FBA79745736A}" type="pres">
      <dgm:prSet presAssocID="{8A7E2EA0-EDF2-486C-A012-BDE21685E534}" presName="descendantText" presStyleLbl="alignAccFollowNode1" presStyleIdx="2" presStyleCnt="3" custScaleY="163151">
        <dgm:presLayoutVars>
          <dgm:bulletEnabled val="1"/>
        </dgm:presLayoutVars>
      </dgm:prSet>
      <dgm:spPr/>
    </dgm:pt>
  </dgm:ptLst>
  <dgm:cxnLst>
    <dgm:cxn modelId="{1570970D-84D9-43B3-B5B7-1D4C29C54021}" srcId="{5B6E65F7-F59C-451E-BB4A-871A4190A690}" destId="{2499C515-EF46-4C9A-A1DA-C937CBB6FB43}" srcOrd="0" destOrd="0" parTransId="{1A81A90F-3416-4E95-AAAE-DAAB602D56A1}" sibTransId="{6B86D427-3F6D-4DAF-8ECA-ADA4ADD04ED9}"/>
    <dgm:cxn modelId="{CD418C0E-E592-481C-ABB3-038FDCFD8A19}" srcId="{0D077E2A-E80F-452F-8A26-24F51B82A285}" destId="{94D571F2-8DE0-4ACF-915A-BD9AA0751629}" srcOrd="0" destOrd="0" parTransId="{EE5A3E79-E148-4ABF-B175-AA3EC1480CFA}" sibTransId="{70C93158-CB02-49A1-89B6-74C30DC01712}"/>
    <dgm:cxn modelId="{08F0DD13-0D7F-4475-A542-54CA75BE057B}" type="presOf" srcId="{94D571F2-8DE0-4ACF-915A-BD9AA0751629}" destId="{CDE97A99-7D46-4C71-8257-D293DBEB305F}" srcOrd="0" destOrd="0" presId="urn:microsoft.com/office/officeart/2005/8/layout/vList5"/>
    <dgm:cxn modelId="{E9ABF817-F315-4EC4-BD01-1B5CB5050E8C}" type="presOf" srcId="{D8366EC4-2137-44E8-A4B3-1AE01BD77D1D}" destId="{D557BF65-C543-4D56-A6CE-D2A83740AD9F}" srcOrd="0" destOrd="0" presId="urn:microsoft.com/office/officeart/2005/8/layout/vList5"/>
    <dgm:cxn modelId="{00354319-7DC7-412B-B92E-99C6D4141D45}" type="presOf" srcId="{2499C515-EF46-4C9A-A1DA-C937CBB6FB43}" destId="{7D1A1791-EC84-4DE7-A08D-B63CBD1EF114}" srcOrd="0" destOrd="0" presId="urn:microsoft.com/office/officeart/2005/8/layout/vList5"/>
    <dgm:cxn modelId="{95E58525-1D38-4EA2-A7E8-9CFDFD8FF4E1}" srcId="{D8366EC4-2137-44E8-A4B3-1AE01BD77D1D}" destId="{0D077E2A-E80F-452F-8A26-24F51B82A285}" srcOrd="0" destOrd="0" parTransId="{67779A8E-3AB1-48E7-B5B9-4549E6A38B58}" sibTransId="{9988A6E0-775D-4122-86DE-877967767389}"/>
    <dgm:cxn modelId="{B5DB302A-EA64-4E2A-BDD5-B5605371C75E}" type="presOf" srcId="{5B6E65F7-F59C-451E-BB4A-871A4190A690}" destId="{42CCB7F6-F058-48C1-AA33-A44D0450DB24}" srcOrd="0" destOrd="0" presId="urn:microsoft.com/office/officeart/2005/8/layout/vList5"/>
    <dgm:cxn modelId="{E7AA4D69-D680-4E1D-9B1F-1E445A22455A}" srcId="{8A7E2EA0-EDF2-486C-A012-BDE21685E534}" destId="{592AD570-BC48-426D-AA53-7A720C5A1535}" srcOrd="0" destOrd="0" parTransId="{3BC766DD-17AA-4D48-B755-E2BDCEB44625}" sibTransId="{22F54120-3E82-4FA9-B28B-84827F4DC20C}"/>
    <dgm:cxn modelId="{87372C6B-3DF9-4688-8828-8B8AD15962B6}" srcId="{D8366EC4-2137-44E8-A4B3-1AE01BD77D1D}" destId="{8A7E2EA0-EDF2-486C-A012-BDE21685E534}" srcOrd="2" destOrd="0" parTransId="{E451CFF8-E505-45F8-97C6-6F3ECD8DCA16}" sibTransId="{79A39DD0-C8BA-412D-A4CA-1D5F48BAD3BB}"/>
    <dgm:cxn modelId="{562DB54D-4456-42EF-B090-ED295AC838A7}" type="presOf" srcId="{592AD570-BC48-426D-AA53-7A720C5A1535}" destId="{86625DD8-51B7-4502-BFF7-FBA79745736A}" srcOrd="0" destOrd="0" presId="urn:microsoft.com/office/officeart/2005/8/layout/vList5"/>
    <dgm:cxn modelId="{7D7E5770-B710-43E6-BA06-0073506EE561}" type="presOf" srcId="{919168DE-B6A0-4829-B326-DC5567D1543E}" destId="{86625DD8-51B7-4502-BFF7-FBA79745736A}" srcOrd="0" destOrd="1" presId="urn:microsoft.com/office/officeart/2005/8/layout/vList5"/>
    <dgm:cxn modelId="{B990E574-AB25-4C9C-8FE3-FC3E8E5420F2}" srcId="{8A7E2EA0-EDF2-486C-A012-BDE21685E534}" destId="{919168DE-B6A0-4829-B326-DC5567D1543E}" srcOrd="1" destOrd="0" parTransId="{F61D19B8-153C-475E-8819-A42E8B31412D}" sibTransId="{622A1DB3-0585-4A0D-AA75-4BAE11E5EB17}"/>
    <dgm:cxn modelId="{B63ACE83-5F2C-48D9-9350-DA17D5341CB3}" type="presOf" srcId="{8A7E2EA0-EDF2-486C-A012-BDE21685E534}" destId="{882A8315-1B7A-4473-8F53-056A58E50053}" srcOrd="0" destOrd="0" presId="urn:microsoft.com/office/officeart/2005/8/layout/vList5"/>
    <dgm:cxn modelId="{C93DCEA9-5E56-4B0F-A18E-F77872C7CB03}" type="presOf" srcId="{0D077E2A-E80F-452F-8A26-24F51B82A285}" destId="{F1B25004-6316-41C3-B222-977A5B7BB32C}" srcOrd="0" destOrd="0" presId="urn:microsoft.com/office/officeart/2005/8/layout/vList5"/>
    <dgm:cxn modelId="{380185ED-7792-485C-9AC3-E8F550D5AFEF}" srcId="{D8366EC4-2137-44E8-A4B3-1AE01BD77D1D}" destId="{5B6E65F7-F59C-451E-BB4A-871A4190A690}" srcOrd="1" destOrd="0" parTransId="{70E8C7D0-8005-40BC-BCD3-02E6B9730B94}" sibTransId="{F87E90B8-9B8E-4800-916D-EFC18686CC29}"/>
    <dgm:cxn modelId="{22BD10AD-A687-4E82-A1E9-FD5194672AA3}" type="presParOf" srcId="{D557BF65-C543-4D56-A6CE-D2A83740AD9F}" destId="{12FC6CFC-DB29-4582-A29D-4B955490422D}" srcOrd="0" destOrd="0" presId="urn:microsoft.com/office/officeart/2005/8/layout/vList5"/>
    <dgm:cxn modelId="{267EF50F-44DB-448C-B458-A1073CA27CAB}" type="presParOf" srcId="{12FC6CFC-DB29-4582-A29D-4B955490422D}" destId="{F1B25004-6316-41C3-B222-977A5B7BB32C}" srcOrd="0" destOrd="0" presId="urn:microsoft.com/office/officeart/2005/8/layout/vList5"/>
    <dgm:cxn modelId="{911383C7-02FB-42D3-A514-AD3CF09A938F}" type="presParOf" srcId="{12FC6CFC-DB29-4582-A29D-4B955490422D}" destId="{CDE97A99-7D46-4C71-8257-D293DBEB305F}" srcOrd="1" destOrd="0" presId="urn:microsoft.com/office/officeart/2005/8/layout/vList5"/>
    <dgm:cxn modelId="{827D8763-4A25-46EC-B6E4-859E83C3F1F7}" type="presParOf" srcId="{D557BF65-C543-4D56-A6CE-D2A83740AD9F}" destId="{4673ACBC-F604-421A-81B7-D4D9B1A1A1FF}" srcOrd="1" destOrd="0" presId="urn:microsoft.com/office/officeart/2005/8/layout/vList5"/>
    <dgm:cxn modelId="{F8C13BA0-37DA-44C1-B5E0-C68C18A7D8A4}" type="presParOf" srcId="{D557BF65-C543-4D56-A6CE-D2A83740AD9F}" destId="{E0C4D8A5-DC8D-414B-AA5E-F6C0D7275F16}" srcOrd="2" destOrd="0" presId="urn:microsoft.com/office/officeart/2005/8/layout/vList5"/>
    <dgm:cxn modelId="{38442FCA-1F64-4FCD-A24A-8F355F0A971A}" type="presParOf" srcId="{E0C4D8A5-DC8D-414B-AA5E-F6C0D7275F16}" destId="{42CCB7F6-F058-48C1-AA33-A44D0450DB24}" srcOrd="0" destOrd="0" presId="urn:microsoft.com/office/officeart/2005/8/layout/vList5"/>
    <dgm:cxn modelId="{7B391EB9-F855-48F4-9339-4B6D1DA4B6DC}" type="presParOf" srcId="{E0C4D8A5-DC8D-414B-AA5E-F6C0D7275F16}" destId="{7D1A1791-EC84-4DE7-A08D-B63CBD1EF114}" srcOrd="1" destOrd="0" presId="urn:microsoft.com/office/officeart/2005/8/layout/vList5"/>
    <dgm:cxn modelId="{A3599AD5-FF9F-46BC-A6D4-5009F9C91A04}" type="presParOf" srcId="{D557BF65-C543-4D56-A6CE-D2A83740AD9F}" destId="{78309676-0F87-49C5-A303-5CD95940F551}" srcOrd="3" destOrd="0" presId="urn:microsoft.com/office/officeart/2005/8/layout/vList5"/>
    <dgm:cxn modelId="{70765BC9-F92F-4DDF-B1EC-A16E27BF25E6}" type="presParOf" srcId="{D557BF65-C543-4D56-A6CE-D2A83740AD9F}" destId="{A0D33709-545C-456D-83E9-73AE8DF7476D}" srcOrd="4" destOrd="0" presId="urn:microsoft.com/office/officeart/2005/8/layout/vList5"/>
    <dgm:cxn modelId="{5A3A30E3-46EF-498E-A4E3-2BF4AF004762}" type="presParOf" srcId="{A0D33709-545C-456D-83E9-73AE8DF7476D}" destId="{882A8315-1B7A-4473-8F53-056A58E50053}" srcOrd="0" destOrd="0" presId="urn:microsoft.com/office/officeart/2005/8/layout/vList5"/>
    <dgm:cxn modelId="{F5DB18DB-9544-4FC8-8A8D-2A3314CFB64D}" type="presParOf" srcId="{A0D33709-545C-456D-83E9-73AE8DF7476D}" destId="{86625DD8-51B7-4502-BFF7-FBA79745736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97A99-7D46-4C71-8257-D293DBEB305F}">
      <dsp:nvSpPr>
        <dsp:cNvPr id="0" name=""/>
        <dsp:cNvSpPr/>
      </dsp:nvSpPr>
      <dsp:spPr>
        <a:xfrm rot="5400000">
          <a:off x="4876343" y="-1911719"/>
          <a:ext cx="1439568" cy="5266944"/>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Demonstrated that children’s minds were not empty, but were constantly processing the material they were presented.</a:t>
          </a:r>
        </a:p>
      </dsp:txBody>
      <dsp:txXfrm rot="-5400000">
        <a:off x="2962655" y="72243"/>
        <a:ext cx="5196670" cy="1299020"/>
      </dsp:txXfrm>
    </dsp:sp>
    <dsp:sp modelId="{F1B25004-6316-41C3-B222-977A5B7BB32C}">
      <dsp:nvSpPr>
        <dsp:cNvPr id="0" name=""/>
        <dsp:cNvSpPr/>
      </dsp:nvSpPr>
      <dsp:spPr>
        <a:xfrm>
          <a:off x="0" y="1761"/>
          <a:ext cx="2962656" cy="143998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Jean Piaget</a:t>
          </a:r>
        </a:p>
      </dsp:txBody>
      <dsp:txXfrm>
        <a:off x="70294" y="72055"/>
        <a:ext cx="2822068" cy="1299394"/>
      </dsp:txXfrm>
    </dsp:sp>
    <dsp:sp modelId="{7D1A1791-EC84-4DE7-A08D-B63CBD1EF114}">
      <dsp:nvSpPr>
        <dsp:cNvPr id="0" name=""/>
        <dsp:cNvSpPr/>
      </dsp:nvSpPr>
      <dsp:spPr>
        <a:xfrm rot="5400000">
          <a:off x="4953089" y="-455781"/>
          <a:ext cx="1151986" cy="5266944"/>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Emphasized the significance of experience in education.</a:t>
          </a:r>
        </a:p>
      </dsp:txBody>
      <dsp:txXfrm rot="-5400000">
        <a:off x="2895611" y="1657932"/>
        <a:ext cx="5210709" cy="1039516"/>
      </dsp:txXfrm>
    </dsp:sp>
    <dsp:sp modelId="{42CCB7F6-F058-48C1-AA33-A44D0450DB24}">
      <dsp:nvSpPr>
        <dsp:cNvPr id="0" name=""/>
        <dsp:cNvSpPr/>
      </dsp:nvSpPr>
      <dsp:spPr>
        <a:xfrm>
          <a:off x="0" y="1600199"/>
          <a:ext cx="2962656" cy="143998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John Dewey </a:t>
          </a:r>
        </a:p>
      </dsp:txBody>
      <dsp:txXfrm>
        <a:off x="70294" y="1670493"/>
        <a:ext cx="2822068" cy="1299394"/>
      </dsp:txXfrm>
    </dsp:sp>
    <dsp:sp modelId="{86625DD8-51B7-4502-BFF7-FBA79745736A}">
      <dsp:nvSpPr>
        <dsp:cNvPr id="0" name=""/>
        <dsp:cNvSpPr/>
      </dsp:nvSpPr>
      <dsp:spPr>
        <a:xfrm rot="5400000">
          <a:off x="4650924" y="1334563"/>
          <a:ext cx="1879477" cy="526180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Most significant theorists for social constructivism.</a:t>
          </a:r>
        </a:p>
        <a:p>
          <a:pPr marL="228600" lvl="1" indent="-228600" algn="l" defTabSz="933450">
            <a:lnSpc>
              <a:spcPct val="90000"/>
            </a:lnSpc>
            <a:spcBef>
              <a:spcPct val="0"/>
            </a:spcBef>
            <a:spcAft>
              <a:spcPct val="15000"/>
            </a:spcAft>
            <a:buChar char="•"/>
          </a:pPr>
          <a:r>
            <a:rPr lang="en-US" sz="2100" kern="1200" dirty="0"/>
            <a:t>Observed that children rarely did as well when performing alone than they did when working collaboratively with an adult.</a:t>
          </a:r>
        </a:p>
      </dsp:txBody>
      <dsp:txXfrm rot="-5400000">
        <a:off x="2959763" y="3117474"/>
        <a:ext cx="5170051" cy="1695979"/>
      </dsp:txXfrm>
    </dsp:sp>
    <dsp:sp modelId="{882A8315-1B7A-4473-8F53-056A58E50053}">
      <dsp:nvSpPr>
        <dsp:cNvPr id="0" name=""/>
        <dsp:cNvSpPr/>
      </dsp:nvSpPr>
      <dsp:spPr>
        <a:xfrm>
          <a:off x="0" y="3278505"/>
          <a:ext cx="2959762" cy="143998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Len Vygotsky</a:t>
          </a:r>
        </a:p>
      </dsp:txBody>
      <dsp:txXfrm>
        <a:off x="70294" y="3348799"/>
        <a:ext cx="2819174" cy="129939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D49FB8-EAA8-4F4B-8907-751CB77CB243}" type="datetimeFigureOut">
              <a:rPr lang="en-US" smtClean="0"/>
              <a:t>4/21/2020</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C32532ED-186F-4DF1-95A2-56B980D6C56D}"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5945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D49FB8-EAA8-4F4B-8907-751CB77CB24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2532ED-186F-4DF1-95A2-56B980D6C56D}"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0860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D49FB8-EAA8-4F4B-8907-751CB77CB24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2532ED-186F-4DF1-95A2-56B980D6C56D}"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51254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D49FB8-EAA8-4F4B-8907-751CB77CB24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2532ED-186F-4DF1-95A2-56B980D6C56D}"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421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D49FB8-EAA8-4F4B-8907-751CB77CB243}"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2532ED-186F-4DF1-95A2-56B980D6C56D}"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77895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D49FB8-EAA8-4F4B-8907-751CB77CB24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2532ED-186F-4DF1-95A2-56B980D6C56D}"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79155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D49FB8-EAA8-4F4B-8907-751CB77CB243}"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2532ED-186F-4DF1-95A2-56B980D6C56D}"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75923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D49FB8-EAA8-4F4B-8907-751CB77CB243}"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2532ED-186F-4DF1-95A2-56B980D6C56D}"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3721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D49FB8-EAA8-4F4B-8907-751CB77CB243}"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2532ED-186F-4DF1-95A2-56B980D6C56D}" type="slidenum">
              <a:rPr lang="en-US" smtClean="0"/>
              <a:t>‹#›</a:t>
            </a:fld>
            <a:endParaRPr lang="en-US"/>
          </a:p>
        </p:txBody>
      </p:sp>
    </p:spTree>
    <p:extLst>
      <p:ext uri="{BB962C8B-B14F-4D97-AF65-F5344CB8AC3E}">
        <p14:creationId xmlns:p14="http://schemas.microsoft.com/office/powerpoint/2010/main" val="3438736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D49FB8-EAA8-4F4B-8907-751CB77CB243}"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2532ED-186F-4DF1-95A2-56B980D6C56D}"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7917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FD49FB8-EAA8-4F4B-8907-751CB77CB243}" type="datetimeFigureOut">
              <a:rPr lang="en-US" smtClean="0"/>
              <a:t>4/21/2020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C32532ED-186F-4DF1-95A2-56B980D6C56D}"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790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FD49FB8-EAA8-4F4B-8907-751CB77CB243}" type="datetimeFigureOut">
              <a:rPr lang="en-US" smtClean="0"/>
              <a:t>4/21/2020</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C32532ED-186F-4DF1-95A2-56B980D6C56D}"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898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2B9A-4E6D-4B96-A008-91017BDBB5AD}"/>
              </a:ext>
            </a:extLst>
          </p:cNvPr>
          <p:cNvSpPr>
            <a:spLocks noGrp="1"/>
          </p:cNvSpPr>
          <p:nvPr>
            <p:ph type="ctrTitle"/>
          </p:nvPr>
        </p:nvSpPr>
        <p:spPr/>
        <p:txBody>
          <a:bodyPr>
            <a:noAutofit/>
          </a:bodyPr>
          <a:lstStyle/>
          <a:p>
            <a:r>
              <a:rPr lang="en-US" sz="2400" b="1" dirty="0"/>
              <a:t>Course Title:</a:t>
            </a:r>
            <a:br>
              <a:rPr lang="en-US" sz="3600" b="1" dirty="0"/>
            </a:br>
            <a:r>
              <a:rPr lang="en-US" sz="3600" b="1" dirty="0"/>
              <a:t>Early Childhood Education</a:t>
            </a:r>
            <a:br>
              <a:rPr lang="en-US" sz="3600" b="1" dirty="0"/>
            </a:br>
            <a:br>
              <a:rPr lang="en-US" sz="3600" b="1" dirty="0"/>
            </a:br>
            <a:r>
              <a:rPr lang="en-US" sz="2400" b="1" dirty="0"/>
              <a:t>unit:1 </a:t>
            </a:r>
            <a:br>
              <a:rPr lang="en-US" sz="2400" b="1" dirty="0"/>
            </a:br>
            <a:r>
              <a:rPr lang="en-US" sz="2400" b="1" dirty="0"/>
              <a:t>part:2</a:t>
            </a:r>
            <a:br>
              <a:rPr lang="en-US" sz="3600" b="1" dirty="0"/>
            </a:br>
            <a:r>
              <a:rPr lang="en-US" sz="3600" b="1" dirty="0"/>
              <a:t>theories of development</a:t>
            </a:r>
            <a:endParaRPr lang="en-US" sz="3600" dirty="0"/>
          </a:p>
        </p:txBody>
      </p:sp>
      <p:sp>
        <p:nvSpPr>
          <p:cNvPr id="3" name="Subtitle 2">
            <a:extLst>
              <a:ext uri="{FF2B5EF4-FFF2-40B4-BE49-F238E27FC236}">
                <a16:creationId xmlns:a16="http://schemas.microsoft.com/office/drawing/2014/main" id="{F5461A46-6CF9-4C8D-AB6D-344DC0716C15}"/>
              </a:ext>
            </a:extLst>
          </p:cNvPr>
          <p:cNvSpPr>
            <a:spLocks noGrp="1"/>
          </p:cNvSpPr>
          <p:nvPr>
            <p:ph type="subTitle" idx="1"/>
          </p:nvPr>
        </p:nvSpPr>
        <p:spPr>
          <a:xfrm>
            <a:off x="2417780" y="3531204"/>
            <a:ext cx="8637072" cy="3108135"/>
          </a:xfrm>
        </p:spPr>
        <p:txBody>
          <a:bodyPr>
            <a:normAutofit/>
          </a:bodyPr>
          <a:lstStyle/>
          <a:p>
            <a:pPr algn="r"/>
            <a:r>
              <a:rPr lang="en-US" sz="2000" b="1" dirty="0" err="1"/>
              <a:t>Ms.Iqra</a:t>
            </a:r>
            <a:r>
              <a:rPr lang="en-US" sz="2000" b="1" dirty="0"/>
              <a:t> Asim</a:t>
            </a:r>
          </a:p>
          <a:p>
            <a:pPr algn="r"/>
            <a:r>
              <a:rPr lang="en-US" sz="2000" b="1" dirty="0" err="1"/>
              <a:t>B.Ed</a:t>
            </a:r>
            <a:r>
              <a:rPr lang="en-US" sz="2000" b="1" dirty="0"/>
              <a:t> (Hons)</a:t>
            </a:r>
          </a:p>
          <a:p>
            <a:pPr algn="r"/>
            <a:r>
              <a:rPr lang="en-US" sz="2000" b="1" dirty="0"/>
              <a:t>Spring, 2020</a:t>
            </a:r>
          </a:p>
          <a:p>
            <a:endParaRPr lang="en-US" sz="2000" dirty="0"/>
          </a:p>
        </p:txBody>
      </p:sp>
      <p:pic>
        <p:nvPicPr>
          <p:cNvPr id="4" name="Audio 3">
            <a:hlinkClick r:id="" action="ppaction://media"/>
            <a:extLst>
              <a:ext uri="{FF2B5EF4-FFF2-40B4-BE49-F238E27FC236}">
                <a16:creationId xmlns:a16="http://schemas.microsoft.com/office/drawing/2014/main" id="{B1979FDC-7874-4029-8E16-75914ED6C6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2760380"/>
      </p:ext>
    </p:extLst>
  </p:cSld>
  <p:clrMapOvr>
    <a:masterClrMapping/>
  </p:clrMapOvr>
  <mc:AlternateContent xmlns:mc="http://schemas.openxmlformats.org/markup-compatibility/2006">
    <mc:Choice xmlns:p14="http://schemas.microsoft.com/office/powerpoint/2010/main" Requires="p14">
      <p:transition spd="slow" p14:dur="2000" advTm="30585"/>
    </mc:Choice>
    <mc:Fallback>
      <p:transition spd="slow" advTm="30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Zone of Proximal Development (ZPD)</a:t>
            </a:r>
          </a:p>
        </p:txBody>
      </p:sp>
      <p:sp>
        <p:nvSpPr>
          <p:cNvPr id="3" name="Content Placeholder 2"/>
          <p:cNvSpPr>
            <a:spLocks noGrp="1"/>
          </p:cNvSpPr>
          <p:nvPr>
            <p:ph idx="1"/>
          </p:nvPr>
        </p:nvSpPr>
        <p:spPr>
          <a:xfrm>
            <a:off x="1905001" y="1981200"/>
            <a:ext cx="8381999" cy="4267200"/>
          </a:xfrm>
        </p:spPr>
        <p:txBody>
          <a:bodyPr>
            <a:normAutofit/>
          </a:bodyPr>
          <a:lstStyle/>
          <a:p>
            <a:r>
              <a:rPr lang="en-US" sz="2400" dirty="0"/>
              <a:t>This is an important concept that relates to the difference between what a child can achieve independently and what a child can achieve with guidance and encouragement from a skilled partner.</a:t>
            </a:r>
          </a:p>
          <a:p>
            <a:r>
              <a:rPr lang="en-US" sz="2400" dirty="0"/>
              <a:t>According to Vygotsky learning occurs here. Vygotsky sees the ZPD as the area where the most sensitive instruction or guidance should be given, allowing the child to develop skills they will then use on their own, developing higher mental functions. </a:t>
            </a:r>
          </a:p>
        </p:txBody>
      </p:sp>
      <p:pic>
        <p:nvPicPr>
          <p:cNvPr id="4" name="Audio 3">
            <a:hlinkClick r:id="" action="ppaction://media"/>
            <a:extLst>
              <a:ext uri="{FF2B5EF4-FFF2-40B4-BE49-F238E27FC236}">
                <a16:creationId xmlns:a16="http://schemas.microsoft.com/office/drawing/2014/main" id="{30485E7F-B1A4-4477-B08A-5524CCE95E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7065"/>
    </mc:Choice>
    <mc:Fallback>
      <p:transition spd="slow" advTm="147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normAutofit fontScale="90000"/>
          </a:bodyPr>
          <a:lstStyle/>
          <a:p>
            <a:pPr algn="ctr"/>
            <a:br>
              <a:rPr lang="en-US" b="1" dirty="0"/>
            </a:br>
            <a:br>
              <a:rPr lang="en-US" b="1" dirty="0"/>
            </a:br>
            <a:r>
              <a:rPr lang="en-US" b="1" dirty="0"/>
              <a:t>Scaffolding</a:t>
            </a:r>
          </a:p>
        </p:txBody>
      </p:sp>
      <p:sp>
        <p:nvSpPr>
          <p:cNvPr id="3" name="Content Placeholder 2"/>
          <p:cNvSpPr>
            <a:spLocks noGrp="1"/>
          </p:cNvSpPr>
          <p:nvPr>
            <p:ph idx="1"/>
          </p:nvPr>
        </p:nvSpPr>
        <p:spPr>
          <a:xfrm>
            <a:off x="1981200" y="1828801"/>
            <a:ext cx="8229600" cy="1219201"/>
          </a:xfrm>
        </p:spPr>
        <p:txBody>
          <a:bodyPr>
            <a:normAutofit/>
          </a:bodyPr>
          <a:lstStyle/>
          <a:p>
            <a:r>
              <a:rPr lang="en-US" dirty="0"/>
              <a:t>"Vygotsky scaffolding" is a teaching method that helps students learn more by working with a teacher or a more advanced student to achieve their learning goals.</a:t>
            </a:r>
          </a:p>
        </p:txBody>
      </p:sp>
      <p:pic>
        <p:nvPicPr>
          <p:cNvPr id="2051" name="Picture 3" descr="C:\Users\chaudhary\Desktop\Downloads\vygotskys-sociocultural-theory-of-development-12-638.jpg"/>
          <p:cNvPicPr>
            <a:picLocks noChangeAspect="1" noChangeArrowheads="1"/>
          </p:cNvPicPr>
          <p:nvPr/>
        </p:nvPicPr>
        <p:blipFill>
          <a:blip r:embed="rId4"/>
          <a:srcRect/>
          <a:stretch>
            <a:fillRect/>
          </a:stretch>
        </p:blipFill>
        <p:spPr bwMode="auto">
          <a:xfrm>
            <a:off x="2514600" y="3048001"/>
            <a:ext cx="7239000" cy="3657599"/>
          </a:xfrm>
          <a:prstGeom prst="rect">
            <a:avLst/>
          </a:prstGeom>
          <a:noFill/>
        </p:spPr>
      </p:pic>
      <p:pic>
        <p:nvPicPr>
          <p:cNvPr id="4" name="Audio 3">
            <a:hlinkClick r:id="" action="ppaction://media"/>
            <a:extLst>
              <a:ext uri="{FF2B5EF4-FFF2-40B4-BE49-F238E27FC236}">
                <a16:creationId xmlns:a16="http://schemas.microsoft.com/office/drawing/2014/main" id="{BF552269-9266-42BA-BAD9-4BD24B3FD4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7952"/>
    </mc:Choice>
    <mc:Fallback>
      <p:transition spd="slow" advTm="167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0F4831-ED6C-48BE-9600-9AE463697144}"/>
              </a:ext>
            </a:extLst>
          </p:cNvPr>
          <p:cNvSpPr>
            <a:spLocks noGrp="1"/>
          </p:cNvSpPr>
          <p:nvPr>
            <p:ph idx="1"/>
          </p:nvPr>
        </p:nvSpPr>
        <p:spPr/>
        <p:txBody>
          <a:bodyPr>
            <a:normAutofit/>
          </a:bodyPr>
          <a:lstStyle/>
          <a:p>
            <a:pPr marL="0" indent="0">
              <a:buNone/>
            </a:pPr>
            <a:r>
              <a:rPr lang="en-US" sz="9600" b="1" dirty="0"/>
              <a:t>Thank You</a:t>
            </a:r>
          </a:p>
        </p:txBody>
      </p:sp>
      <p:pic>
        <p:nvPicPr>
          <p:cNvPr id="2" name="Audio 1">
            <a:hlinkClick r:id="" action="ppaction://media"/>
            <a:extLst>
              <a:ext uri="{FF2B5EF4-FFF2-40B4-BE49-F238E27FC236}">
                <a16:creationId xmlns:a16="http://schemas.microsoft.com/office/drawing/2014/main" id="{5D2B5B16-B18F-461C-9C6D-8ADE4F5A75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4932361"/>
      </p:ext>
    </p:extLst>
  </p:cSld>
  <p:clrMapOvr>
    <a:masterClrMapping/>
  </p:clrMapOvr>
  <mc:AlternateContent xmlns:mc="http://schemas.openxmlformats.org/markup-compatibility/2006">
    <mc:Choice xmlns:p14="http://schemas.microsoft.com/office/powerpoint/2010/main" Requires="p14">
      <p:transition spd="slow" p14:dur="2000" advTm="30239"/>
    </mc:Choice>
    <mc:Fallback>
      <p:transition spd="slow" advTm="30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Constructivist Theory</a:t>
            </a:r>
          </a:p>
        </p:txBody>
      </p:sp>
      <p:sp>
        <p:nvSpPr>
          <p:cNvPr id="3" name="Content Placeholder 2"/>
          <p:cNvSpPr>
            <a:spLocks noGrp="1"/>
          </p:cNvSpPr>
          <p:nvPr>
            <p:ph idx="1"/>
          </p:nvPr>
        </p:nvSpPr>
        <p:spPr>
          <a:xfrm>
            <a:off x="2436245" y="2057400"/>
            <a:ext cx="7633834" cy="4114800"/>
          </a:xfrm>
        </p:spPr>
        <p:txBody>
          <a:bodyPr>
            <a:normAutofit/>
          </a:bodyPr>
          <a:lstStyle/>
          <a:p>
            <a:r>
              <a:rPr lang="en-US" sz="2400" dirty="0"/>
              <a:t>A theory that emphasizes active learning, such as: Group activities. Constructing knowledge rather than acquiring it.</a:t>
            </a:r>
          </a:p>
          <a:p>
            <a:r>
              <a:rPr lang="en-US" sz="2400" dirty="0"/>
              <a:t>Children learn by doing.</a:t>
            </a:r>
          </a:p>
          <a:p>
            <a:r>
              <a:rPr lang="en-US" sz="2400" dirty="0"/>
              <a:t> Children understand by reflecting on their experiences.</a:t>
            </a:r>
          </a:p>
          <a:p>
            <a:r>
              <a:rPr lang="en-US" sz="2400" dirty="0"/>
              <a:t>Children construct their own understanding of a topic or problem when they actively participate in the learning process by using critical thinking skills to analyze a problem.</a:t>
            </a:r>
          </a:p>
        </p:txBody>
      </p:sp>
      <p:pic>
        <p:nvPicPr>
          <p:cNvPr id="4" name="Audio 3">
            <a:hlinkClick r:id="" action="ppaction://media"/>
            <a:extLst>
              <a:ext uri="{FF2B5EF4-FFF2-40B4-BE49-F238E27FC236}">
                <a16:creationId xmlns:a16="http://schemas.microsoft.com/office/drawing/2014/main" id="{6CA94327-1B54-4A12-A55F-A443703996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694"/>
    </mc:Choice>
    <mc:Fallback>
      <p:transition spd="slow" advTm="93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7492" y="152401"/>
            <a:ext cx="6571343"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800" b="1" dirty="0"/>
              <a:t>Constructivist Theorists </a:t>
            </a:r>
            <a:endParaRPr lang="en-US" sz="2800" dirty="0"/>
          </a:p>
        </p:txBody>
      </p:sp>
      <p:graphicFrame>
        <p:nvGraphicFramePr>
          <p:cNvPr id="5" name="Content Placeholder 4"/>
          <p:cNvGraphicFramePr>
            <a:graphicFrameLocks noGrp="1"/>
          </p:cNvGraphicFramePr>
          <p:nvPr>
            <p:ph idx="1"/>
          </p:nvPr>
        </p:nvGraphicFramePr>
        <p:xfrm>
          <a:off x="1981200" y="1371601"/>
          <a:ext cx="8229600"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a:extLst>
              <a:ext uri="{FF2B5EF4-FFF2-40B4-BE49-F238E27FC236}">
                <a16:creationId xmlns:a16="http://schemas.microsoft.com/office/drawing/2014/main" id="{0045B3DE-E056-4DAB-92DB-87326D986E6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351"/>
    </mc:Choice>
    <mc:Fallback>
      <p:transition spd="slow" advTm="73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audhary\Desktop\Downloads\constructivist-theories_concept-map.png"/>
          <p:cNvPicPr>
            <a:picLocks noGrp="1" noChangeAspect="1" noChangeArrowheads="1"/>
          </p:cNvPicPr>
          <p:nvPr>
            <p:ph idx="1"/>
          </p:nvPr>
        </p:nvPicPr>
        <p:blipFill>
          <a:blip r:embed="rId4"/>
          <a:srcRect/>
          <a:stretch>
            <a:fillRect/>
          </a:stretch>
        </p:blipFill>
        <p:spPr bwMode="auto">
          <a:xfrm>
            <a:off x="1828800" y="304800"/>
            <a:ext cx="8610600" cy="5791200"/>
          </a:xfrm>
          <a:prstGeom prst="rect">
            <a:avLst/>
          </a:prstGeom>
          <a:noFill/>
        </p:spPr>
      </p:pic>
      <p:pic>
        <p:nvPicPr>
          <p:cNvPr id="2" name="Audio 1">
            <a:hlinkClick r:id="" action="ppaction://media"/>
            <a:extLst>
              <a:ext uri="{FF2B5EF4-FFF2-40B4-BE49-F238E27FC236}">
                <a16:creationId xmlns:a16="http://schemas.microsoft.com/office/drawing/2014/main" id="{6FD5FFBE-D090-4C4B-9947-EC50531E14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3243"/>
    </mc:Choice>
    <mc:Fallback>
      <p:transition spd="slow" advTm="243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492" y="304801"/>
            <a:ext cx="6571343" cy="1219200"/>
          </a:xfrm>
        </p:spPr>
        <p:txBody>
          <a:bodyPr>
            <a:normAutofit/>
          </a:bodyPr>
          <a:lstStyle/>
          <a:p>
            <a:pPr algn="ctr"/>
            <a:r>
              <a:rPr lang="en-US" sz="2800" b="1" dirty="0"/>
              <a:t>Cognitive Constructivism</a:t>
            </a:r>
          </a:p>
        </p:txBody>
      </p:sp>
      <p:sp>
        <p:nvSpPr>
          <p:cNvPr id="3" name="Content Placeholder 2"/>
          <p:cNvSpPr>
            <a:spLocks noGrp="1"/>
          </p:cNvSpPr>
          <p:nvPr>
            <p:ph idx="1"/>
          </p:nvPr>
        </p:nvSpPr>
        <p:spPr>
          <a:xfrm>
            <a:off x="2133601" y="1219201"/>
            <a:ext cx="8381999" cy="5105400"/>
          </a:xfrm>
        </p:spPr>
        <p:txBody>
          <a:bodyPr>
            <a:normAutofit fontScale="92500" lnSpcReduction="10000"/>
          </a:bodyPr>
          <a:lstStyle/>
          <a:p>
            <a:r>
              <a:rPr lang="en-US" sz="1800" dirty="0"/>
              <a:t>Piaget's theory of constructivism argues that people produce knowledge and form meaning based upon their experiences.</a:t>
            </a:r>
          </a:p>
          <a:p>
            <a:endParaRPr lang="en-US" sz="1800" dirty="0"/>
          </a:p>
          <a:p>
            <a:r>
              <a:rPr lang="en-US" sz="1800" dirty="0"/>
              <a:t>Two of the key components which create the construction of an individual's new knowledge are accommodation and assimilation. </a:t>
            </a:r>
          </a:p>
          <a:p>
            <a:endParaRPr lang="en-US" sz="1800" dirty="0"/>
          </a:p>
          <a:p>
            <a:r>
              <a:rPr lang="en-US" sz="1800" dirty="0"/>
              <a:t>Assimilating causes an individual to incorporate new experiences into the old experiences. This causes the individual to develop new outlooks, rethink what were once misunderstandings, and evaluate what is important, ultimately altering their perceptions. </a:t>
            </a:r>
          </a:p>
          <a:p>
            <a:endParaRPr lang="en-US" sz="1800" dirty="0"/>
          </a:p>
          <a:p>
            <a:r>
              <a:rPr lang="en-US" sz="1800" dirty="0"/>
              <a:t>Accommodation, on the other hand, is reframing the world and new experiences into the mental capacity already present. Individuals conceive a particular fashion in which the world operates. When things do not operate within that context, they must accommodate and reframing the expectations with the outcomes.</a:t>
            </a:r>
          </a:p>
        </p:txBody>
      </p:sp>
      <p:pic>
        <p:nvPicPr>
          <p:cNvPr id="4" name="Audio 3">
            <a:hlinkClick r:id="" action="ppaction://media"/>
            <a:extLst>
              <a:ext uri="{FF2B5EF4-FFF2-40B4-BE49-F238E27FC236}">
                <a16:creationId xmlns:a16="http://schemas.microsoft.com/office/drawing/2014/main" id="{0B326665-AF87-4CC8-B328-E27CF27B9C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451"/>
    </mc:Choice>
    <mc:Fallback>
      <p:transition spd="slow" advTm="56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1" y="486397"/>
            <a:ext cx="6571343" cy="490880"/>
          </a:xfrm>
        </p:spPr>
        <p:txBody>
          <a:bodyPr>
            <a:normAutofit fontScale="90000"/>
          </a:bodyPr>
          <a:lstStyle/>
          <a:p>
            <a:r>
              <a:rPr lang="en-US" b="1" dirty="0"/>
              <a:t>Cont…</a:t>
            </a:r>
          </a:p>
        </p:txBody>
      </p:sp>
      <p:sp>
        <p:nvSpPr>
          <p:cNvPr id="3" name="Content Placeholder 2"/>
          <p:cNvSpPr>
            <a:spLocks noGrp="1"/>
          </p:cNvSpPr>
          <p:nvPr>
            <p:ph idx="1"/>
          </p:nvPr>
        </p:nvSpPr>
        <p:spPr>
          <a:xfrm>
            <a:off x="1981200" y="1828800"/>
            <a:ext cx="8229600" cy="4419600"/>
          </a:xfrm>
        </p:spPr>
        <p:txBody>
          <a:bodyPr>
            <a:normAutofit/>
          </a:bodyPr>
          <a:lstStyle/>
          <a:p>
            <a:r>
              <a:rPr lang="en-US" dirty="0"/>
              <a:t>According to Piaget, people organize their experience into schemes that help them make sense of their experiences and achieve equilibrium (</a:t>
            </a:r>
            <a:r>
              <a:rPr lang="en-US" dirty="0" err="1"/>
              <a:t>Eggen</a:t>
            </a:r>
            <a:r>
              <a:rPr lang="en-US" dirty="0"/>
              <a:t> &amp; </a:t>
            </a:r>
            <a:r>
              <a:rPr lang="en-US" dirty="0" err="1"/>
              <a:t>Kauchak</a:t>
            </a:r>
            <a:r>
              <a:rPr lang="en-US" dirty="0"/>
              <a:t>, 2013). </a:t>
            </a:r>
          </a:p>
          <a:p>
            <a:endParaRPr lang="en-US" dirty="0"/>
          </a:p>
          <a:p>
            <a:r>
              <a:rPr lang="en-US" dirty="0"/>
              <a:t>New experiences are assimilated if they can be explained with existing schemes (</a:t>
            </a:r>
            <a:r>
              <a:rPr lang="en-US" dirty="0" err="1"/>
              <a:t>Eggen</a:t>
            </a:r>
            <a:r>
              <a:rPr lang="en-US" dirty="0"/>
              <a:t> &amp; </a:t>
            </a:r>
            <a:r>
              <a:rPr lang="en-US" dirty="0" err="1"/>
              <a:t>Kauchak</a:t>
            </a:r>
            <a:r>
              <a:rPr lang="en-US" dirty="0"/>
              <a:t>, 2013). </a:t>
            </a:r>
          </a:p>
          <a:p>
            <a:endParaRPr lang="en-US" dirty="0"/>
          </a:p>
          <a:p>
            <a:r>
              <a:rPr lang="en-US" dirty="0"/>
              <a:t>Accommodation and a change in thinking are required if new experiences can’t be explained with existing schemes</a:t>
            </a:r>
          </a:p>
        </p:txBody>
      </p:sp>
      <p:pic>
        <p:nvPicPr>
          <p:cNvPr id="4" name="Audio 3">
            <a:hlinkClick r:id="" action="ppaction://media"/>
            <a:extLst>
              <a:ext uri="{FF2B5EF4-FFF2-40B4-BE49-F238E27FC236}">
                <a16:creationId xmlns:a16="http://schemas.microsoft.com/office/drawing/2014/main" id="{3A5B56A5-A930-4872-847A-C0861788B7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531"/>
    </mc:Choice>
    <mc:Fallback>
      <p:transition spd="slow" advTm="142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492" y="804521"/>
            <a:ext cx="6571343" cy="948080"/>
          </a:xfrm>
        </p:spPr>
        <p:txBody>
          <a:bodyPr>
            <a:normAutofit/>
          </a:bodyPr>
          <a:lstStyle/>
          <a:p>
            <a:pPr algn="ctr"/>
            <a:r>
              <a:rPr lang="en-US" sz="2800" b="1" dirty="0"/>
              <a:t>Social Constructivism</a:t>
            </a:r>
            <a:endParaRPr lang="en-US" sz="2800" dirty="0"/>
          </a:p>
        </p:txBody>
      </p:sp>
      <p:sp>
        <p:nvSpPr>
          <p:cNvPr id="3" name="Content Placeholder 2"/>
          <p:cNvSpPr>
            <a:spLocks noGrp="1"/>
          </p:cNvSpPr>
          <p:nvPr>
            <p:ph idx="1"/>
          </p:nvPr>
        </p:nvSpPr>
        <p:spPr>
          <a:xfrm>
            <a:off x="2133601" y="2015733"/>
            <a:ext cx="7924799" cy="4037746"/>
          </a:xfrm>
        </p:spPr>
        <p:txBody>
          <a:bodyPr>
            <a:normAutofit fontScale="92500" lnSpcReduction="10000"/>
          </a:bodyPr>
          <a:lstStyle/>
          <a:p>
            <a:r>
              <a:rPr lang="en-US" sz="2400" dirty="0"/>
              <a:t>Vygotsky describes cognitive development as the interaction between social interaction, language, and culture (</a:t>
            </a:r>
            <a:r>
              <a:rPr lang="en-US" sz="2400" dirty="0" err="1"/>
              <a:t>Eggen</a:t>
            </a:r>
            <a:r>
              <a:rPr lang="en-US" sz="2400" dirty="0"/>
              <a:t> &amp; </a:t>
            </a:r>
            <a:r>
              <a:rPr lang="en-US" sz="2400" dirty="0" err="1"/>
              <a:t>Kauchak</a:t>
            </a:r>
            <a:r>
              <a:rPr lang="en-US" sz="2400" dirty="0"/>
              <a:t>, 2013).</a:t>
            </a:r>
          </a:p>
          <a:p>
            <a:r>
              <a:rPr lang="en-US" sz="2400" dirty="0"/>
              <a:t>Culture gives the child the cognitive tools needed for development. </a:t>
            </a:r>
          </a:p>
          <a:p>
            <a:r>
              <a:rPr lang="en-US" sz="2400" dirty="0"/>
              <a:t>Adults such as parents and teachers are conduits for the tools of the culture, including language. </a:t>
            </a:r>
          </a:p>
          <a:p>
            <a:r>
              <a:rPr lang="en-US" sz="2400" dirty="0"/>
              <a:t>The tools culture provides a child include cultural history, social context, and language. </a:t>
            </a:r>
          </a:p>
        </p:txBody>
      </p:sp>
      <p:pic>
        <p:nvPicPr>
          <p:cNvPr id="4" name="Audio 3">
            <a:hlinkClick r:id="" action="ppaction://media"/>
            <a:extLst>
              <a:ext uri="{FF2B5EF4-FFF2-40B4-BE49-F238E27FC236}">
                <a16:creationId xmlns:a16="http://schemas.microsoft.com/office/drawing/2014/main" id="{90F0EC6F-D627-467F-894B-B9346CABC8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9762"/>
    </mc:Choice>
    <mc:Fallback>
      <p:transition spd="slow" advTm="22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492" y="804521"/>
            <a:ext cx="6571343" cy="948080"/>
          </a:xfrm>
        </p:spPr>
        <p:txBody>
          <a:bodyPr>
            <a:normAutofit/>
          </a:bodyPr>
          <a:lstStyle/>
          <a:p>
            <a:pPr algn="ctr"/>
            <a:r>
              <a:rPr lang="en-US" sz="2400" b="1" dirty="0"/>
              <a:t>Key component: Social Interaction</a:t>
            </a:r>
          </a:p>
        </p:txBody>
      </p:sp>
      <p:sp>
        <p:nvSpPr>
          <p:cNvPr id="3" name="Content Placeholder 2"/>
          <p:cNvSpPr>
            <a:spLocks noGrp="1"/>
          </p:cNvSpPr>
          <p:nvPr>
            <p:ph idx="1"/>
          </p:nvPr>
        </p:nvSpPr>
        <p:spPr>
          <a:xfrm>
            <a:off x="2362201" y="2015733"/>
            <a:ext cx="7696199" cy="4037746"/>
          </a:xfrm>
        </p:spPr>
        <p:txBody>
          <a:bodyPr>
            <a:normAutofit fontScale="92500"/>
          </a:bodyPr>
          <a:lstStyle/>
          <a:p>
            <a:r>
              <a:rPr lang="en-US" sz="2400" dirty="0"/>
              <a:t>Vygotsky felt social learning anticipates development. He states: “Every function in the child’s cultural development appears twice: first, on the social level, and later, on the individual level; </a:t>
            </a:r>
          </a:p>
          <a:p>
            <a:r>
              <a:rPr lang="en-US" sz="2400" dirty="0"/>
              <a:t>first, between people (inter psychological)</a:t>
            </a:r>
          </a:p>
          <a:p>
            <a:r>
              <a:rPr lang="en-US" sz="2400" dirty="0"/>
              <a:t> and then inside the child(intra psychological).”</a:t>
            </a:r>
          </a:p>
          <a:p>
            <a:r>
              <a:rPr lang="en-US" sz="2400" dirty="0"/>
              <a:t>He believes that young children are curious and actively involved in their own learning and the discovery and development of new understandings. </a:t>
            </a:r>
          </a:p>
        </p:txBody>
      </p:sp>
      <p:pic>
        <p:nvPicPr>
          <p:cNvPr id="4" name="Audio 3">
            <a:hlinkClick r:id="" action="ppaction://media"/>
            <a:extLst>
              <a:ext uri="{FF2B5EF4-FFF2-40B4-BE49-F238E27FC236}">
                <a16:creationId xmlns:a16="http://schemas.microsoft.com/office/drawing/2014/main" id="{589C4757-2408-4418-9122-CE465766EC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2919"/>
    </mc:Choice>
    <mc:Fallback>
      <p:transition spd="slow" advTm="172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More Knowledgeable Other(MKO)</a:t>
            </a:r>
          </a:p>
        </p:txBody>
      </p:sp>
      <p:sp>
        <p:nvSpPr>
          <p:cNvPr id="3" name="Content Placeholder 2"/>
          <p:cNvSpPr>
            <a:spLocks noGrp="1"/>
          </p:cNvSpPr>
          <p:nvPr>
            <p:ph idx="1"/>
          </p:nvPr>
        </p:nvSpPr>
        <p:spPr>
          <a:xfrm>
            <a:off x="2209801" y="2015734"/>
            <a:ext cx="7619999" cy="4385067"/>
          </a:xfrm>
        </p:spPr>
        <p:txBody>
          <a:bodyPr>
            <a:normAutofit/>
          </a:bodyPr>
          <a:lstStyle/>
          <a:p>
            <a:r>
              <a:rPr lang="en-US" dirty="0"/>
              <a:t>The MKO refers to someone who has a better understanding or a higher ability level than the learner, with respect to a particular task, process, or concept. </a:t>
            </a:r>
          </a:p>
          <a:p>
            <a:r>
              <a:rPr lang="en-US" dirty="0"/>
              <a:t>For example: Teachers, Other adults, Advanced students, sometimes even computers. </a:t>
            </a:r>
          </a:p>
          <a:p>
            <a:r>
              <a:rPr lang="en-US" dirty="0"/>
              <a:t>Many times, a child's peers or an adults children may be the individuals with more knowledge or experience. </a:t>
            </a:r>
          </a:p>
        </p:txBody>
      </p:sp>
      <p:pic>
        <p:nvPicPr>
          <p:cNvPr id="4" name="Audio 3">
            <a:hlinkClick r:id="" action="ppaction://media"/>
            <a:extLst>
              <a:ext uri="{FF2B5EF4-FFF2-40B4-BE49-F238E27FC236}">
                <a16:creationId xmlns:a16="http://schemas.microsoft.com/office/drawing/2014/main" id="{DE9218F2-8AFD-4C9A-BFFC-F98B1CB14E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613"/>
    </mc:Choice>
    <mc:Fallback>
      <p:transition spd="slow" advTm="5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144</TotalTime>
  <Words>693</Words>
  <Application>Microsoft Office PowerPoint</Application>
  <PresentationFormat>Widescreen</PresentationFormat>
  <Paragraphs>51</Paragraphs>
  <Slides>12</Slides>
  <Notes>0</Notes>
  <HiddenSlides>0</HiddenSlides>
  <MMClips>12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Gill Sans MT</vt:lpstr>
      <vt:lpstr>Gallery</vt:lpstr>
      <vt:lpstr>Course Title: Early Childhood Education  unit:1  part:2 theories of development</vt:lpstr>
      <vt:lpstr>Constructivist Theory</vt:lpstr>
      <vt:lpstr>Constructivist Theorists </vt:lpstr>
      <vt:lpstr>PowerPoint Presentation</vt:lpstr>
      <vt:lpstr>Cognitive Constructivism</vt:lpstr>
      <vt:lpstr>Cont…</vt:lpstr>
      <vt:lpstr>Social Constructivism</vt:lpstr>
      <vt:lpstr>Key component: Social Interaction</vt:lpstr>
      <vt:lpstr>More Knowledgeable Other(MKO)</vt:lpstr>
      <vt:lpstr>Zone of Proximal Development (ZPD)</vt:lpstr>
      <vt:lpstr>  Scaffolding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murtaza</dc:creator>
  <cp:lastModifiedBy>ali murtaza</cp:lastModifiedBy>
  <cp:revision>8</cp:revision>
  <dcterms:created xsi:type="dcterms:W3CDTF">2020-04-21T08:59:00Z</dcterms:created>
  <dcterms:modified xsi:type="dcterms:W3CDTF">2020-04-21T13:07:47Z</dcterms:modified>
</cp:coreProperties>
</file>