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57" r:id="rId3"/>
    <p:sldId id="268" r:id="rId4"/>
    <p:sldId id="271" r:id="rId5"/>
    <p:sldId id="272" r:id="rId6"/>
    <p:sldId id="269" r:id="rId7"/>
    <p:sldId id="270" r:id="rId8"/>
    <p:sldId id="28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3A6F-40D5-42B5-ADA1-2631B0EFB25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AD45F0C-25B0-47B0-8CC7-7EA8936F5A5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44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3A6F-40D5-42B5-ADA1-2631B0EFB25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5F0C-25B0-47B0-8CC7-7EA8936F5A52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15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3A6F-40D5-42B5-ADA1-2631B0EFB25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5F0C-25B0-47B0-8CC7-7EA8936F5A5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23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3A6F-40D5-42B5-ADA1-2631B0EFB25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5F0C-25B0-47B0-8CC7-7EA8936F5A52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17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3A6F-40D5-42B5-ADA1-2631B0EFB25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5F0C-25B0-47B0-8CC7-7EA8936F5A5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48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3A6F-40D5-42B5-ADA1-2631B0EFB25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5F0C-25B0-47B0-8CC7-7EA8936F5A52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64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3A6F-40D5-42B5-ADA1-2631B0EFB25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5F0C-25B0-47B0-8CC7-7EA8936F5A52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59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3A6F-40D5-42B5-ADA1-2631B0EFB25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5F0C-25B0-47B0-8CC7-7EA8936F5A52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91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3A6F-40D5-42B5-ADA1-2631B0EFB25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5F0C-25B0-47B0-8CC7-7EA8936F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7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3A6F-40D5-42B5-ADA1-2631B0EFB25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5F0C-25B0-47B0-8CC7-7EA8936F5A52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20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DD53A6F-40D5-42B5-ADA1-2631B0EFB25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5F0C-25B0-47B0-8CC7-7EA8936F5A52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196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53A6F-40D5-42B5-ADA1-2631B0EFB25D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AD45F0C-25B0-47B0-8CC7-7EA8936F5A5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33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0320" y="802299"/>
            <a:ext cx="5618515" cy="2524496"/>
          </a:xfrm>
        </p:spPr>
        <p:txBody>
          <a:bodyPr>
            <a:normAutofit/>
          </a:bodyPr>
          <a:lstStyle/>
          <a:p>
            <a:r>
              <a:rPr lang="en-US" sz="2000" b="1" dirty="0"/>
              <a:t>Course Title:</a:t>
            </a:r>
            <a:br>
              <a:rPr lang="en-US" sz="2400" b="1" dirty="0"/>
            </a:br>
            <a:r>
              <a:rPr lang="en-US" sz="2400" b="1" dirty="0"/>
              <a:t>Early Childhood Education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000" b="1" dirty="0"/>
              <a:t>unit:1 </a:t>
            </a:r>
            <a:br>
              <a:rPr lang="en-US" sz="2000" b="1" dirty="0"/>
            </a:br>
            <a:r>
              <a:rPr lang="en-US" sz="2000" b="1" dirty="0"/>
              <a:t>part:I.2</a:t>
            </a:r>
            <a:br>
              <a:rPr lang="en-US" sz="2200" b="1" dirty="0"/>
            </a:br>
            <a:r>
              <a:rPr lang="en-US" sz="2200" b="1" dirty="0"/>
              <a:t>theories of development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0320" y="3531206"/>
            <a:ext cx="5618515" cy="2259995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/>
              <a:t>Ms.Iqra Asim</a:t>
            </a:r>
          </a:p>
          <a:p>
            <a:pPr algn="r"/>
            <a:r>
              <a:rPr lang="en-US" sz="2000" b="1" dirty="0"/>
              <a:t>B.Ed (Hons)</a:t>
            </a:r>
          </a:p>
          <a:p>
            <a:pPr algn="r"/>
            <a:r>
              <a:rPr lang="en-US" sz="2000" b="1" dirty="0"/>
              <a:t>Spring, 2020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7035C2-F0A4-4382-8CC7-4567D6868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7"/>
    </mc:Choice>
    <mc:Fallback xmlns="">
      <p:transition spd="slow" advTm="30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After completing this chapter, Students will be able to:</a:t>
            </a:r>
          </a:p>
          <a:p>
            <a:r>
              <a:rPr lang="en-US" b="1" dirty="0"/>
              <a:t>Understand the characteristics of developmental stages according to different theories.</a:t>
            </a:r>
          </a:p>
          <a:p>
            <a:r>
              <a:rPr lang="en-US" b="1" dirty="0"/>
              <a:t>Compare the views of different theories.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918C2D-B1C0-4371-A620-B3421329D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6"/>
    </mc:Choice>
    <mc:Fallback xmlns="">
      <p:transition spd="slow" advTm="2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B.F. Skinner’s Operant Conditioning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1" y="2015734"/>
            <a:ext cx="7024234" cy="438506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Operant Conditioning - is the type of learning in which behaviors are emitted to earn rewards or avoid punishment. “ Instrumental Learning”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Example of Operant Conditioning in classroom?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17CCD0-89A7-465B-B719-693F8291A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22"/>
    </mc:Choice>
    <mc:Fallback xmlns="">
      <p:transition spd="slow" advTm="98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447801"/>
            <a:ext cx="8229599" cy="487680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Skinner identified three types of responses, or operant, that can follow behavior.</a:t>
            </a:r>
          </a:p>
          <a:p>
            <a:r>
              <a:rPr lang="en-US" sz="2400" dirty="0"/>
              <a:t>• </a:t>
            </a:r>
            <a:r>
              <a:rPr lang="en-US" sz="2400" b="1" dirty="0"/>
              <a:t>Neutral </a:t>
            </a:r>
            <a:r>
              <a:rPr lang="en-US" sz="2400" b="1" dirty="0" err="1"/>
              <a:t>operants</a:t>
            </a:r>
            <a:r>
              <a:rPr lang="en-US" sz="2400" dirty="0"/>
              <a:t>: responses from the environment that neither increase nor decrease the probability of a behavior being repeated.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• </a:t>
            </a:r>
            <a:r>
              <a:rPr lang="en-US" sz="2400" b="1" dirty="0" err="1"/>
              <a:t>Reinforcers</a:t>
            </a:r>
            <a:r>
              <a:rPr lang="en-US" sz="2400" dirty="0"/>
              <a:t>: Responses from the environment that increase the probability of a behavior being repeated. </a:t>
            </a:r>
            <a:r>
              <a:rPr lang="en-US" sz="2400" dirty="0" err="1"/>
              <a:t>Reinforcers</a:t>
            </a:r>
            <a:r>
              <a:rPr lang="en-US" sz="2400" dirty="0"/>
              <a:t> can be either positive or negative.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• </a:t>
            </a:r>
            <a:r>
              <a:rPr lang="en-US" sz="2400" b="1" dirty="0"/>
              <a:t>Punishers</a:t>
            </a:r>
            <a:r>
              <a:rPr lang="en-US" sz="2400" dirty="0"/>
              <a:t>: Responses from the environment that decrease the likelihood of a behavior being repeated. Punishment weakens behavior.</a:t>
            </a:r>
          </a:p>
          <a:p>
            <a:endParaRPr lang="en-US" sz="2400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773E08-752A-41AC-B8C0-921595C63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937"/>
    </mc:Choice>
    <mc:Fallback xmlns="">
      <p:transition spd="slow" advTm="224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audhary\Desktop\Downloads\BF-Skinner-Operant-Conditioning-Theory.png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52600" y="381000"/>
            <a:ext cx="8610600" cy="60960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563CB7-549E-41D8-A538-E45A044F5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26"/>
    </mc:Choice>
    <mc:Fallback xmlns="">
      <p:transition spd="slow" advTm="59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1" y="333997"/>
            <a:ext cx="6571343" cy="79568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Key points of Operant Conditioning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754563"/>
          </a:xfrm>
        </p:spPr>
        <p:txBody>
          <a:bodyPr>
            <a:normAutofit/>
          </a:bodyPr>
          <a:lstStyle/>
          <a:p>
            <a:r>
              <a:rPr lang="en-US" b="1" dirty="0"/>
              <a:t>Positive reinforcement</a:t>
            </a:r>
            <a:r>
              <a:rPr lang="en-US" dirty="0"/>
              <a:t>, an element that acts as a reward, usually meets some basic needs or generates a pleasurable response.</a:t>
            </a:r>
          </a:p>
          <a:p>
            <a:endParaRPr lang="en-US" dirty="0"/>
          </a:p>
          <a:p>
            <a:r>
              <a:rPr lang="en-US" b="1" dirty="0"/>
              <a:t>Negative reinforcement</a:t>
            </a:r>
            <a:r>
              <a:rPr lang="en-US" dirty="0"/>
              <a:t>, an element that generates a response of pain, displeasure or discomfort, acts as a punishment.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AE19B4-32AD-4C04-9C63-D63F50E73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88"/>
    </mc:Choice>
    <mc:Fallback xmlns="">
      <p:transition spd="slow" advTm="9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Conti..</a:t>
            </a:r>
          </a:p>
        </p:txBody>
      </p:sp>
      <p:pic>
        <p:nvPicPr>
          <p:cNvPr id="4098" name="Picture 2" descr="C:\Users\chaudhary\Desktop\Downloads\operantconditioningpowerpoint-150911204258-lva1-app6891-thumbnail-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05000" y="172330"/>
            <a:ext cx="8458200" cy="63246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73D3C1-3704-455E-B32C-8245DEFFF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99"/>
    </mc:Choice>
    <mc:Fallback xmlns="">
      <p:transition spd="slow" advTm="6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F4831-ED6C-48BE-9600-9AE463697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/>
              <a:t>Thank You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C2FD0D-4735-44F3-A550-E32F5A75C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3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9"/>
    </mc:Choice>
    <mc:Fallback xmlns="">
      <p:transition spd="slow" advTm="21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</TotalTime>
  <Words>242</Words>
  <Application>Microsoft Office PowerPoint</Application>
  <PresentationFormat>Widescreen</PresentationFormat>
  <Paragraphs>23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Gallery</vt:lpstr>
      <vt:lpstr>Course Title: Early Childhood Education  unit:1  part:I.2 theories of development</vt:lpstr>
      <vt:lpstr>LEARNING OUTCOMES</vt:lpstr>
      <vt:lpstr>B.F. Skinner’s Operant Conditioning</vt:lpstr>
      <vt:lpstr>Cont..</vt:lpstr>
      <vt:lpstr>PowerPoint Presentation</vt:lpstr>
      <vt:lpstr>Key points of Operant Conditioning</vt:lpstr>
      <vt:lpstr>Conti..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Title: Early Childhood Education  unit:1  part:I.2 theories of development</dc:title>
  <dc:creator>ali murtaza</dc:creator>
  <cp:lastModifiedBy>ali murtaza</cp:lastModifiedBy>
  <cp:revision>1</cp:revision>
  <dcterms:created xsi:type="dcterms:W3CDTF">2020-04-26T11:33:10Z</dcterms:created>
  <dcterms:modified xsi:type="dcterms:W3CDTF">2020-04-26T11:38:20Z</dcterms:modified>
</cp:coreProperties>
</file>