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56" r:id="rId3"/>
    <p:sldId id="257" r:id="rId4"/>
    <p:sldId id="289" r:id="rId5"/>
    <p:sldId id="258" r:id="rId6"/>
    <p:sldId id="259" r:id="rId7"/>
    <p:sldId id="260" r:id="rId8"/>
    <p:sldId id="261" r:id="rId9"/>
    <p:sldId id="262" r:id="rId10"/>
    <p:sldId id="263" r:id="rId11"/>
    <p:sldId id="264" r:id="rId12"/>
    <p:sldId id="266" r:id="rId13"/>
    <p:sldId id="267" r:id="rId14"/>
    <p:sldId id="272" r:id="rId15"/>
    <p:sldId id="273" r:id="rId16"/>
    <p:sldId id="290" r:id="rId17"/>
    <p:sldId id="274" r:id="rId18"/>
    <p:sldId id="275" r:id="rId19"/>
    <p:sldId id="276" r:id="rId20"/>
    <p:sldId id="277" r:id="rId21"/>
    <p:sldId id="278" r:id="rId22"/>
    <p:sldId id="279" r:id="rId23"/>
    <p:sldId id="280" r:id="rId24"/>
    <p:sldId id="281" r:id="rId25"/>
    <p:sldId id="282" r:id="rId26"/>
    <p:sldId id="291" r:id="rId27"/>
    <p:sldId id="283" r:id="rId28"/>
    <p:sldId id="284" r:id="rId29"/>
    <p:sldId id="285" r:id="rId30"/>
    <p:sldId id="286" r:id="rId31"/>
    <p:sldId id="287"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C2A99-AFA5-4BE0-AA6A-9A07B89863EA}"/>
              </a:ext>
            </a:extLst>
          </p:cNvPr>
          <p:cNvSpPr>
            <a:spLocks noGrp="1"/>
          </p:cNvSpPr>
          <p:nvPr>
            <p:ph type="ctrTitle"/>
          </p:nvPr>
        </p:nvSpPr>
        <p:spPr>
          <a:xfrm>
            <a:off x="685800" y="990601"/>
            <a:ext cx="7772400" cy="2609850"/>
          </a:xfrm>
        </p:spPr>
        <p:txBody>
          <a:bodyPr>
            <a:normAutofit fontScale="90000"/>
          </a:bodyPr>
          <a:lstStyle/>
          <a:p>
            <a:r>
              <a:rPr lang="en-US" b="1" dirty="0">
                <a:latin typeface="Times New Roman" panose="02020603050405020304" pitchFamily="18" charset="0"/>
                <a:cs typeface="Times New Roman" panose="02020603050405020304" pitchFamily="18" charset="0"/>
              </a:rPr>
              <a:t>COMPARATIVE EDUCATION</a:t>
            </a:r>
            <a:br>
              <a:rPr lang="en-US" b="1"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Maj/B.Eds-416</a:t>
            </a:r>
            <a:br>
              <a:rPr lang="en-US" b="1" dirty="0">
                <a:latin typeface="Times New Roman" panose="02020603050405020304" pitchFamily="18" charset="0"/>
                <a:cs typeface="Times New Roman" panose="02020603050405020304" pitchFamily="18" charset="0"/>
              </a:rPr>
            </a:b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246519E4-1645-4785-9C67-0E64D9914D52}"/>
              </a:ext>
            </a:extLst>
          </p:cNvPr>
          <p:cNvSpPr>
            <a:spLocks noGrp="1"/>
          </p:cNvSpPr>
          <p:nvPr>
            <p:ph type="subTitle" idx="1"/>
          </p:nvPr>
        </p:nvSpPr>
        <p:spPr/>
        <p:txBody>
          <a:bodyPr/>
          <a:lstStyle/>
          <a:p>
            <a:pPr algn="r"/>
            <a:r>
              <a:rPr lang="en-US" b="1" dirty="0">
                <a:latin typeface="Times New Roman" panose="02020603050405020304" pitchFamily="18" charset="0"/>
                <a:cs typeface="Times New Roman" panose="02020603050405020304" pitchFamily="18" charset="0"/>
              </a:rPr>
              <a:t>Ms. </a:t>
            </a:r>
            <a:r>
              <a:rPr lang="en-US" b="1" dirty="0" err="1">
                <a:latin typeface="Times New Roman" panose="02020603050405020304" pitchFamily="18" charset="0"/>
                <a:cs typeface="Times New Roman" panose="02020603050405020304" pitchFamily="18" charset="0"/>
              </a:rPr>
              <a:t>Shazia</a:t>
            </a:r>
            <a:r>
              <a:rPr lang="en-US" b="1" dirty="0">
                <a:latin typeface="Times New Roman" panose="02020603050405020304" pitchFamily="18" charset="0"/>
                <a:cs typeface="Times New Roman" panose="02020603050405020304" pitchFamily="18" charset="0"/>
              </a:rPr>
              <a:t> Ejaz</a:t>
            </a:r>
          </a:p>
          <a:p>
            <a:pPr algn="r"/>
            <a:r>
              <a:rPr lang="en-US" b="1" dirty="0" err="1">
                <a:latin typeface="Times New Roman" panose="02020603050405020304" pitchFamily="18" charset="0"/>
                <a:cs typeface="Times New Roman" panose="02020603050405020304" pitchFamily="18" charset="0"/>
              </a:rPr>
              <a:t>B.Ed</a:t>
            </a:r>
            <a:r>
              <a:rPr lang="en-US" b="1" dirty="0">
                <a:latin typeface="Times New Roman" panose="02020603050405020304" pitchFamily="18" charset="0"/>
                <a:cs typeface="Times New Roman" panose="02020603050405020304" pitchFamily="18" charset="0"/>
              </a:rPr>
              <a:t> Secondary</a:t>
            </a:r>
          </a:p>
          <a:p>
            <a:pPr algn="r"/>
            <a:r>
              <a:rPr lang="en-US" b="1" dirty="0">
                <a:latin typeface="Times New Roman" panose="02020603050405020304" pitchFamily="18" charset="0"/>
                <a:cs typeface="Times New Roman" panose="02020603050405020304" pitchFamily="18" charset="0"/>
              </a:rPr>
              <a:t>Spring (2020)</a:t>
            </a:r>
          </a:p>
          <a:p>
            <a:endParaRPr lang="en-US" dirty="0"/>
          </a:p>
        </p:txBody>
      </p:sp>
    </p:spTree>
    <p:extLst>
      <p:ext uri="{BB962C8B-B14F-4D97-AF65-F5344CB8AC3E}">
        <p14:creationId xmlns:p14="http://schemas.microsoft.com/office/powerpoint/2010/main" val="1035656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a:t>
            </a:r>
          </a:p>
        </p:txBody>
      </p:sp>
      <p:sp>
        <p:nvSpPr>
          <p:cNvPr id="3" name="Content Placeholder 2"/>
          <p:cNvSpPr>
            <a:spLocks noGrp="1"/>
          </p:cNvSpPr>
          <p:nvPr>
            <p:ph idx="1"/>
          </p:nvPr>
        </p:nvSpPr>
        <p:spPr/>
        <p:txBody>
          <a:bodyPr/>
          <a:lstStyle/>
          <a:p>
            <a:r>
              <a:rPr lang="en-US" b="1" dirty="0"/>
              <a:t> J. King (2002), </a:t>
            </a:r>
            <a:r>
              <a:rPr lang="en-US" dirty="0"/>
              <a:t>in his book Comparative Studies and Educational Decision expresses the view that Comparative Education is a discipline, which arranges our observations and conclusions in relation to the shaping of the future.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a:t>
            </a:r>
          </a:p>
        </p:txBody>
      </p:sp>
      <p:sp>
        <p:nvSpPr>
          <p:cNvPr id="3" name="Content Placeholder 2"/>
          <p:cNvSpPr>
            <a:spLocks noGrp="1"/>
          </p:cNvSpPr>
          <p:nvPr>
            <p:ph idx="1"/>
          </p:nvPr>
        </p:nvSpPr>
        <p:spPr/>
        <p:txBody>
          <a:bodyPr/>
          <a:lstStyle/>
          <a:p>
            <a:r>
              <a:rPr lang="en-US" dirty="0"/>
              <a:t>Comparative Education according to </a:t>
            </a:r>
            <a:r>
              <a:rPr lang="en-US" b="1" dirty="0"/>
              <a:t>Good (1962) </a:t>
            </a:r>
            <a:r>
              <a:rPr lang="en-US" dirty="0"/>
              <a:t>is a field of study dealing with the comparison of current educational theory and practice in different countries for the purpose of increase and extending understanding of educational problems beyond the boundaries of one's own country.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Purpose of Comparative Education</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analytical study of these factors from historical perspective and the comparison of attempted solution of subsequent problems are the main purpose of comparative education. </a:t>
            </a:r>
          </a:p>
          <a:p>
            <a:r>
              <a:rPr lang="en-US" dirty="0"/>
              <a:t>To become familiar with what is being done in some countries ... and why it is done, is a compulsory part of the training of all students of educational issues of the day. </a:t>
            </a:r>
          </a:p>
          <a:p>
            <a:r>
              <a:rPr lang="en-US" dirty="0"/>
              <a:t>The purpose of Comparative Education is to perfect national systems with modifications and changes which the circumstances and local conditions would demand.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Methods of Comparative Education</a:t>
            </a:r>
          </a:p>
        </p:txBody>
      </p:sp>
      <p:sp>
        <p:nvSpPr>
          <p:cNvPr id="3" name="Content Placeholder 2"/>
          <p:cNvSpPr>
            <a:spLocks noGrp="1"/>
          </p:cNvSpPr>
          <p:nvPr>
            <p:ph idx="1"/>
          </p:nvPr>
        </p:nvSpPr>
        <p:spPr/>
        <p:txBody>
          <a:bodyPr>
            <a:normAutofit fontScale="92500" lnSpcReduction="20000"/>
          </a:bodyPr>
          <a:lstStyle/>
          <a:p>
            <a:r>
              <a:rPr lang="en-US" dirty="0"/>
              <a:t>There are a number of working approaches used by researchers in their approach to the study of comparative education.</a:t>
            </a:r>
          </a:p>
          <a:p>
            <a:r>
              <a:rPr lang="en-US" dirty="0"/>
              <a:t>  It is important to note that methodology in comparative education, as in other educational disciplines, is determined by the purpose of the study.  </a:t>
            </a:r>
          </a:p>
          <a:p>
            <a:r>
              <a:rPr lang="en-US" dirty="0"/>
              <a:t>Like other social sciences, comparative education has been studied at different times of its development with different methodological approaches.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Descriptive Method</a:t>
            </a:r>
            <a:endParaRPr lang="en-US" dirty="0"/>
          </a:p>
        </p:txBody>
      </p:sp>
      <p:sp>
        <p:nvSpPr>
          <p:cNvPr id="3" name="Content Placeholder 2"/>
          <p:cNvSpPr>
            <a:spLocks noGrp="1"/>
          </p:cNvSpPr>
          <p:nvPr>
            <p:ph idx="1"/>
          </p:nvPr>
        </p:nvSpPr>
        <p:spPr/>
        <p:txBody>
          <a:bodyPr/>
          <a:lstStyle/>
          <a:p>
            <a:r>
              <a:rPr lang="en-US" dirty="0"/>
              <a:t>This method was used in the 19</a:t>
            </a:r>
            <a:r>
              <a:rPr lang="en-US" baseline="30000" dirty="0"/>
              <a:t>th</a:t>
            </a:r>
            <a:r>
              <a:rPr lang="en-US" dirty="0"/>
              <a:t> century because the main purpose then in comparative education was to incorporate the good points of another country.  </a:t>
            </a:r>
          </a:p>
          <a:p>
            <a:r>
              <a:rPr lang="en-US" dirty="0"/>
              <a:t>This approach therefore called for a detailed description of educational affairs of another country.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Historical Method Approach:</a:t>
            </a:r>
            <a:endParaRPr lang="en-US" dirty="0"/>
          </a:p>
        </p:txBody>
      </p:sp>
      <p:sp>
        <p:nvSpPr>
          <p:cNvPr id="3" name="Content Placeholder 2"/>
          <p:cNvSpPr>
            <a:spLocks noGrp="1"/>
          </p:cNvSpPr>
          <p:nvPr>
            <p:ph idx="1"/>
          </p:nvPr>
        </p:nvSpPr>
        <p:spPr/>
        <p:txBody>
          <a:bodyPr>
            <a:normAutofit/>
          </a:bodyPr>
          <a:lstStyle/>
          <a:p>
            <a:r>
              <a:rPr lang="en-US" dirty="0"/>
              <a:t>In this approach we study the modern educational problems. The method reveals the basis on which the modern education system is based. </a:t>
            </a:r>
          </a:p>
          <a:p>
            <a:r>
              <a:rPr lang="en-US" dirty="0"/>
              <a:t>Knowledge gained at this point may help us in removing undesirable elements in the system and further strengthening of the desirable ones.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7F5079-4F16-4813-B081-FED7F0FE15AC}"/>
              </a:ext>
            </a:extLst>
          </p:cNvPr>
          <p:cNvSpPr>
            <a:spLocks noGrp="1"/>
          </p:cNvSpPr>
          <p:nvPr>
            <p:ph idx="1"/>
          </p:nvPr>
        </p:nvSpPr>
        <p:spPr>
          <a:xfrm>
            <a:off x="457200" y="685800"/>
            <a:ext cx="8229600" cy="5440363"/>
          </a:xfrm>
        </p:spPr>
        <p:txBody>
          <a:bodyPr>
            <a:normAutofit/>
          </a:bodyPr>
          <a:lstStyle/>
          <a:p>
            <a:r>
              <a:rPr lang="en-US" dirty="0">
                <a:latin typeface="Times New Roman" panose="02020603050405020304" pitchFamily="18" charset="0"/>
                <a:cs typeface="Times New Roman" panose="02020603050405020304" pitchFamily="18" charset="0"/>
              </a:rPr>
              <a:t>In this approach we also try to understand all those geographical, social, political, religious and linguistic factors which influence the educational system of a country.</a:t>
            </a:r>
          </a:p>
        </p:txBody>
      </p:sp>
    </p:spTree>
    <p:extLst>
      <p:ext uri="{BB962C8B-B14F-4D97-AF65-F5344CB8AC3E}">
        <p14:creationId xmlns:p14="http://schemas.microsoft.com/office/powerpoint/2010/main" val="3297951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Shortcomings of the method</a:t>
            </a:r>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br>
              <a:rPr lang="en-US" sz="3300" dirty="0">
                <a:latin typeface="Times New Roman" panose="02020603050405020304" pitchFamily="18" charset="0"/>
                <a:cs typeface="Times New Roman" panose="02020603050405020304" pitchFamily="18" charset="0"/>
              </a:rPr>
            </a:br>
            <a:r>
              <a:rPr lang="en-US" sz="3300" dirty="0">
                <a:latin typeface="Times New Roman" panose="02020603050405020304" pitchFamily="18" charset="0"/>
                <a:cs typeface="Times New Roman" panose="02020603050405020304" pitchFamily="18" charset="0"/>
              </a:rPr>
              <a:t>The data on which we base one study may not be reliable because in the collection of the same, due care is often not observed. As such the conclusions derived may not be very useful.</a:t>
            </a:r>
          </a:p>
          <a:p>
            <a:r>
              <a:rPr lang="en-US" sz="3300" dirty="0">
                <a:latin typeface="Times New Roman" panose="02020603050405020304" pitchFamily="18" charset="0"/>
                <a:cs typeface="Times New Roman" panose="02020603050405020304" pitchFamily="18" charset="0"/>
              </a:rPr>
              <a:t> One should therefore keep in mind that historical materials about education systems of various countries are usually not very reliable. This in turn limits the utility of historical data. it suggests the need for more research do make the data more reliable.</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a:t>
            </a:r>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The other shortcoming is that, historians are usually not impartial in their accounts. In most cases they want to conceal undesirable elements about the history of their own country and look on facts relating to other countries with some perceived bias.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a:t>
            </a:r>
          </a:p>
        </p:txBody>
      </p:sp>
      <p:sp>
        <p:nvSpPr>
          <p:cNvPr id="3" name="Content Placeholder 2"/>
          <p:cNvSpPr>
            <a:spLocks noGrp="1"/>
          </p:cNvSpPr>
          <p:nvPr>
            <p:ph idx="1"/>
          </p:nvPr>
        </p:nvSpPr>
        <p:spPr/>
        <p:txBody>
          <a:bodyPr>
            <a:normAutofit/>
          </a:bodyPr>
          <a:lstStyle/>
          <a:p>
            <a:r>
              <a:rPr lang="en-US" dirty="0">
                <a:latin typeface="Times New Roman" panose="02020603050405020304" pitchFamily="18" charset="0"/>
                <a:cs typeface="Times New Roman" panose="02020603050405020304" pitchFamily="18" charset="0"/>
              </a:rPr>
              <a:t>In this scenario the truth is not known. Consequently we cannot reach the right conclusions using this approach.</a:t>
            </a:r>
          </a:p>
          <a:p>
            <a:r>
              <a:rPr lang="en-US" dirty="0">
                <a:latin typeface="Times New Roman" panose="02020603050405020304" pitchFamily="18" charset="0"/>
                <a:cs typeface="Times New Roman" panose="02020603050405020304" pitchFamily="18" charset="0"/>
              </a:rPr>
              <a:t>The third limitation of this approach is that, the past is excessively emphasized. Consequently the study of comparative education can be said to be unbalanced.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UNIT 1</a:t>
            </a:r>
          </a:p>
        </p:txBody>
      </p:sp>
      <p:sp>
        <p:nvSpPr>
          <p:cNvPr id="3" name="Subtitle 2"/>
          <p:cNvSpPr>
            <a:spLocks noGrp="1"/>
          </p:cNvSpPr>
          <p:nvPr>
            <p:ph type="subTitle" idx="1"/>
          </p:nvPr>
        </p:nvSpPr>
        <p:spPr/>
        <p:txBody>
          <a:bodyPr/>
          <a:lstStyle/>
          <a:p>
            <a:r>
              <a:rPr lang="en-US" b="1" dirty="0">
                <a:latin typeface="Times New Roman" panose="02020603050405020304" pitchFamily="18" charset="0"/>
                <a:cs typeface="Times New Roman" panose="02020603050405020304" pitchFamily="18" charset="0"/>
              </a:rPr>
              <a:t>Introduction to Comparative Education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Analytical Method Approach</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This approach brings together the relationship that exists between the educational system of a country and its social, political and economical conditions. In any comparative study we have to use analysis. </a:t>
            </a:r>
          </a:p>
          <a:p>
            <a:r>
              <a:rPr lang="en-US" dirty="0"/>
              <a:t>This is because through analysis one can separate the various elements and understand the importance of each self-</a:t>
            </a:r>
            <a:r>
              <a:rPr lang="en-US" dirty="0" err="1"/>
              <a:t>sufficientlys</a:t>
            </a:r>
            <a:r>
              <a:rPr lang="en-US" dirty="0"/>
              <a:t>. The analytical method is considered useful only when the social and educational organizations are compared.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a:t>
            </a:r>
          </a:p>
        </p:txBody>
      </p:sp>
      <p:sp>
        <p:nvSpPr>
          <p:cNvPr id="3" name="Content Placeholder 2"/>
          <p:cNvSpPr>
            <a:spLocks noGrp="1"/>
          </p:cNvSpPr>
          <p:nvPr>
            <p:ph idx="1"/>
          </p:nvPr>
        </p:nvSpPr>
        <p:spPr/>
        <p:txBody>
          <a:bodyPr>
            <a:normAutofit fontScale="92500" lnSpcReduction="20000"/>
          </a:bodyPr>
          <a:lstStyle/>
          <a:p>
            <a:r>
              <a:rPr lang="en-US" dirty="0">
                <a:latin typeface="Times New Roman" panose="02020603050405020304" pitchFamily="18" charset="0"/>
                <a:cs typeface="Times New Roman" panose="02020603050405020304" pitchFamily="18" charset="0"/>
              </a:rPr>
              <a:t>The analytical method therefore follows the four main aspects of analysis.</a:t>
            </a:r>
            <a:br>
              <a:rPr lang="en-US" dirty="0">
                <a:latin typeface="Times New Roman" panose="02020603050405020304" pitchFamily="18" charset="0"/>
                <a:cs typeface="Times New Roman" panose="02020603050405020304" pitchFamily="18" charset="0"/>
              </a:rPr>
            </a:br>
            <a:r>
              <a:rPr lang="en-US" b="1" dirty="0" err="1">
                <a:latin typeface="Times New Roman" panose="02020603050405020304" pitchFamily="18" charset="0"/>
                <a:cs typeface="Times New Roman" panose="02020603050405020304" pitchFamily="18" charset="0"/>
              </a:rPr>
              <a:t>i</a:t>
            </a:r>
            <a:r>
              <a:rPr lang="en-US" b="1" dirty="0">
                <a:latin typeface="Times New Roman" panose="02020603050405020304" pitchFamily="18" charset="0"/>
                <a:cs typeface="Times New Roman" panose="02020603050405020304" pitchFamily="18" charset="0"/>
              </a:rPr>
              <a:t>) Collect Educational Data: -</a:t>
            </a:r>
            <a:r>
              <a:rPr lang="en-US" dirty="0">
                <a:latin typeface="Times New Roman" panose="02020603050405020304" pitchFamily="18" charset="0"/>
                <a:cs typeface="Times New Roman" panose="02020603050405020304" pitchFamily="18" charset="0"/>
              </a:rPr>
              <a:t>This is where all educational information is gathered through descriptive and statistical methods and this forms the basis for the analytical method.</a:t>
            </a:r>
            <a:br>
              <a:rPr lang="en-US" dirty="0">
                <a:latin typeface="Times New Roman" panose="02020603050405020304" pitchFamily="18" charset="0"/>
                <a:cs typeface="Times New Roman" panose="02020603050405020304" pitchFamily="18" charset="0"/>
              </a:rPr>
            </a:br>
            <a:r>
              <a:rPr lang="en-US" b="1" dirty="0">
                <a:latin typeface="Times New Roman" panose="02020603050405020304" pitchFamily="18" charset="0"/>
                <a:cs typeface="Times New Roman" panose="02020603050405020304" pitchFamily="18" charset="0"/>
              </a:rPr>
              <a:t>ii) Interpretation of related data: - </a:t>
            </a:r>
            <a:r>
              <a:rPr lang="en-US" dirty="0">
                <a:latin typeface="Times New Roman" panose="02020603050405020304" pitchFamily="18" charset="0"/>
                <a:cs typeface="Times New Roman" panose="02020603050405020304" pitchFamily="18" charset="0"/>
              </a:rPr>
              <a:t>This involves interpreting social, political, economic and historical data which is compulsory in order to understand similarities and differences found in the educational systems of various countries.</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a:t>
            </a:r>
          </a:p>
        </p:txBody>
      </p:sp>
      <p:sp>
        <p:nvSpPr>
          <p:cNvPr id="3" name="Content Placeholder 2"/>
          <p:cNvSpPr>
            <a:spLocks noGrp="1"/>
          </p:cNvSpPr>
          <p:nvPr>
            <p:ph idx="1"/>
          </p:nvPr>
        </p:nvSpPr>
        <p:spPr/>
        <p:txBody>
          <a:bodyPr/>
          <a:lstStyle/>
          <a:p>
            <a:r>
              <a:rPr lang="en-US" dirty="0"/>
              <a:t>iii) Determining standard for comparison: -In order for us to compare the educational systems fairly, we need to do so by having a certain standard. </a:t>
            </a:r>
          </a:p>
          <a:p>
            <a:r>
              <a:rPr lang="en-US" dirty="0"/>
              <a:t>This standard will help us compare the similarities and differences of the various educational systems. The analytical method often formulates these standards.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a:t>
            </a:r>
          </a:p>
        </p:txBody>
      </p:sp>
      <p:sp>
        <p:nvSpPr>
          <p:cNvPr id="3" name="Content Placeholder 2"/>
          <p:cNvSpPr>
            <a:spLocks noGrp="1"/>
          </p:cNvSpPr>
          <p:nvPr>
            <p:ph idx="1"/>
          </p:nvPr>
        </p:nvSpPr>
        <p:spPr/>
        <p:txBody>
          <a:bodyPr/>
          <a:lstStyle/>
          <a:p>
            <a:r>
              <a:rPr lang="en-US" b="1" dirty="0"/>
              <a:t>iv) Interpretation and conclusion:</a:t>
            </a:r>
          </a:p>
          <a:p>
            <a:r>
              <a:rPr lang="en-US" dirty="0"/>
              <a:t>From the above three aspects of analysis, we are able to interpret the collected data and make certain conclusions on the basis of comparison of the various educational systems of various countries.</a:t>
            </a:r>
          </a:p>
          <a:p>
            <a:pPr>
              <a:buNone/>
            </a:pPr>
            <a:br>
              <a:rPr lang="en-US" dirty="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Shortcomings of the method</a:t>
            </a:r>
          </a:p>
        </p:txBody>
      </p:sp>
      <p:sp>
        <p:nvSpPr>
          <p:cNvPr id="3" name="Content Placeholder 2"/>
          <p:cNvSpPr>
            <a:spLocks noGrp="1"/>
          </p:cNvSpPr>
          <p:nvPr>
            <p:ph idx="1"/>
          </p:nvPr>
        </p:nvSpPr>
        <p:spPr/>
        <p:txBody>
          <a:bodyPr>
            <a:normAutofit lnSpcReduction="10000"/>
          </a:bodyPr>
          <a:lstStyle/>
          <a:p>
            <a:r>
              <a:rPr lang="en-US" dirty="0"/>
              <a:t>However, the analytical method approach is also faced with the following two limitations;</a:t>
            </a:r>
            <a:br>
              <a:rPr lang="en-US" dirty="0"/>
            </a:br>
            <a:r>
              <a:rPr lang="en-US" dirty="0" err="1"/>
              <a:t>i</a:t>
            </a:r>
            <a:r>
              <a:rPr lang="en-US" dirty="0"/>
              <a:t>) This method does not pay adequate attention to the totality of the educational systems.</a:t>
            </a:r>
            <a:br>
              <a:rPr lang="en-US" dirty="0"/>
            </a:br>
            <a:r>
              <a:rPr lang="en-US" dirty="0"/>
              <a:t>ii)The method is also disposed to to ignoring the inherent similarity, which exists in educational systems in spite of the differences in educational systems of the various countries.</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Synthesis Method Approach</a:t>
            </a:r>
            <a:endParaRPr lang="en-US" dirty="0"/>
          </a:p>
        </p:txBody>
      </p:sp>
      <p:sp>
        <p:nvSpPr>
          <p:cNvPr id="3" name="Content Placeholder 2"/>
          <p:cNvSpPr>
            <a:spLocks noGrp="1"/>
          </p:cNvSpPr>
          <p:nvPr>
            <p:ph idx="1"/>
          </p:nvPr>
        </p:nvSpPr>
        <p:spPr/>
        <p:txBody>
          <a:bodyPr>
            <a:normAutofit lnSpcReduction="10000"/>
          </a:bodyPr>
          <a:lstStyle/>
          <a:p>
            <a:r>
              <a:rPr lang="en-US" dirty="0"/>
              <a:t>This method has been largely supported  by  </a:t>
            </a:r>
            <a:r>
              <a:rPr lang="en-US" dirty="0" err="1"/>
              <a:t>J.King</a:t>
            </a:r>
            <a:r>
              <a:rPr lang="en-US" dirty="0"/>
              <a:t> a famous comparative educationist in his look "World Perspective in Education‘’.</a:t>
            </a:r>
          </a:p>
          <a:p>
            <a:r>
              <a:rPr lang="en-US" dirty="0"/>
              <a:t> In this approach, the study of comparative education from an international point of view is considered to be of great significance. In this approach the problems of education are considered and studied on an international frame.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2A3022-C429-4664-8EF7-4DABB76DA68C}"/>
              </a:ext>
            </a:extLst>
          </p:cNvPr>
          <p:cNvSpPr>
            <a:spLocks noGrp="1"/>
          </p:cNvSpPr>
          <p:nvPr>
            <p:ph idx="1"/>
          </p:nvPr>
        </p:nvSpPr>
        <p:spPr/>
        <p:txBody>
          <a:bodyPr/>
          <a:lstStyle/>
          <a:p>
            <a:r>
              <a:rPr lang="en-US" dirty="0"/>
              <a:t>This is evidenced by the fact that, when we study the problems of education in various countries, we find some universal truths in their inherent differences the main reason being that, there is much similarities in the needs and aspirations of the people of the globe. </a:t>
            </a:r>
          </a:p>
        </p:txBody>
      </p:sp>
    </p:spTree>
    <p:extLst>
      <p:ext uri="{BB962C8B-B14F-4D97-AF65-F5344CB8AC3E}">
        <p14:creationId xmlns:p14="http://schemas.microsoft.com/office/powerpoint/2010/main" val="5879829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Scientific Method Approach</a:t>
            </a:r>
            <a:endParaRPr lang="en-US" dirty="0"/>
          </a:p>
        </p:txBody>
      </p:sp>
      <p:sp>
        <p:nvSpPr>
          <p:cNvPr id="3" name="Content Placeholder 2"/>
          <p:cNvSpPr>
            <a:spLocks noGrp="1"/>
          </p:cNvSpPr>
          <p:nvPr>
            <p:ph idx="1"/>
          </p:nvPr>
        </p:nvSpPr>
        <p:spPr/>
        <p:txBody>
          <a:bodyPr>
            <a:normAutofit fontScale="92500"/>
          </a:bodyPr>
          <a:lstStyle/>
          <a:p>
            <a:r>
              <a:rPr lang="en-US" dirty="0"/>
              <a:t>This method was developed and population by Harold Noah in 1960, when he wrote a book entitled "Toward, a Science of Comparative Education".</a:t>
            </a:r>
          </a:p>
          <a:p>
            <a:r>
              <a:rPr lang="en-US" dirty="0"/>
              <a:t> In this approach, he recommended the following procedure;</a:t>
            </a:r>
          </a:p>
          <a:p>
            <a:r>
              <a:rPr lang="en-US" dirty="0" err="1"/>
              <a:t>i</a:t>
            </a:r>
            <a:r>
              <a:rPr lang="en-US" dirty="0"/>
              <a:t>) Problem identification and review of literature</a:t>
            </a:r>
            <a:br>
              <a:rPr lang="en-US" dirty="0"/>
            </a:br>
            <a:r>
              <a:rPr lang="en-US" dirty="0"/>
              <a:t>ii) Definitions of central concepts, terms and indicators</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a:t>
            </a:r>
          </a:p>
        </p:txBody>
      </p:sp>
      <p:sp>
        <p:nvSpPr>
          <p:cNvPr id="3" name="Content Placeholder 2"/>
          <p:cNvSpPr>
            <a:spLocks noGrp="1"/>
          </p:cNvSpPr>
          <p:nvPr>
            <p:ph idx="1"/>
          </p:nvPr>
        </p:nvSpPr>
        <p:spPr/>
        <p:txBody>
          <a:bodyPr>
            <a:normAutofit fontScale="92500" lnSpcReduction="10000"/>
          </a:bodyPr>
          <a:lstStyle/>
          <a:p>
            <a:r>
              <a:rPr lang="en-US" dirty="0"/>
              <a:t>iii) </a:t>
            </a:r>
            <a:r>
              <a:rPr lang="en-US" sz="3000" dirty="0">
                <a:latin typeface="Times New Roman" panose="02020603050405020304" pitchFamily="18" charset="0"/>
                <a:cs typeface="Times New Roman" panose="02020603050405020304" pitchFamily="18" charset="0"/>
              </a:rPr>
              <a:t>Selection/sampling of units of study or cases or be studied</a:t>
            </a:r>
          </a:p>
          <a:p>
            <a:pPr>
              <a:buNone/>
            </a:pPr>
            <a:br>
              <a:rPr lang="en-US" sz="3000" dirty="0">
                <a:latin typeface="Times New Roman" panose="02020603050405020304" pitchFamily="18" charset="0"/>
                <a:cs typeface="Times New Roman" panose="02020603050405020304" pitchFamily="18" charset="0"/>
              </a:rPr>
            </a:br>
            <a:r>
              <a:rPr lang="en-US" sz="3000" dirty="0">
                <a:latin typeface="Times New Roman" panose="02020603050405020304" pitchFamily="18" charset="0"/>
                <a:cs typeface="Times New Roman" panose="02020603050405020304" pitchFamily="18" charset="0"/>
              </a:rPr>
              <a:t>iv) Data collection</a:t>
            </a:r>
          </a:p>
          <a:p>
            <a:pPr>
              <a:buNone/>
            </a:pPr>
            <a:br>
              <a:rPr lang="en-US" sz="3000" dirty="0">
                <a:latin typeface="Times New Roman" panose="02020603050405020304" pitchFamily="18" charset="0"/>
                <a:cs typeface="Times New Roman" panose="02020603050405020304" pitchFamily="18" charset="0"/>
              </a:rPr>
            </a:br>
            <a:r>
              <a:rPr lang="en-US" sz="3000" dirty="0">
                <a:latin typeface="Times New Roman" panose="02020603050405020304" pitchFamily="18" charset="0"/>
                <a:cs typeface="Times New Roman" panose="02020603050405020304" pitchFamily="18" charset="0"/>
              </a:rPr>
              <a:t>v) Data Analysis and manipulation</a:t>
            </a:r>
          </a:p>
          <a:p>
            <a:pPr>
              <a:buNone/>
            </a:pPr>
            <a:br>
              <a:rPr lang="en-US" sz="3000" dirty="0">
                <a:latin typeface="Times New Roman" panose="02020603050405020304" pitchFamily="18" charset="0"/>
                <a:cs typeface="Times New Roman" panose="02020603050405020304" pitchFamily="18" charset="0"/>
              </a:rPr>
            </a:br>
            <a:r>
              <a:rPr lang="en-US" sz="3000" dirty="0">
                <a:latin typeface="Times New Roman" panose="02020603050405020304" pitchFamily="18" charset="0"/>
                <a:cs typeface="Times New Roman" panose="02020603050405020304" pitchFamily="18" charset="0"/>
              </a:rPr>
              <a:t>vi) Interpretation of data -finding &amp; results</a:t>
            </a:r>
          </a:p>
          <a:p>
            <a:pPr>
              <a:buNone/>
            </a:pPr>
            <a:br>
              <a:rPr lang="en-US" sz="3000" dirty="0">
                <a:latin typeface="Times New Roman" panose="02020603050405020304" pitchFamily="18" charset="0"/>
                <a:cs typeface="Times New Roman" panose="02020603050405020304" pitchFamily="18" charset="0"/>
              </a:rPr>
            </a:br>
            <a:r>
              <a:rPr lang="en-US" sz="3000" dirty="0">
                <a:latin typeface="Times New Roman" panose="02020603050405020304" pitchFamily="18" charset="0"/>
                <a:cs typeface="Times New Roman" panose="02020603050405020304" pitchFamily="18" charset="0"/>
              </a:rPr>
              <a:t>vii) Drawing of conclusions and recommendations</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The Problem Solving Method Approach.</a:t>
            </a:r>
            <a:endParaRPr lang="en-US" dirty="0"/>
          </a:p>
        </p:txBody>
      </p:sp>
      <p:sp>
        <p:nvSpPr>
          <p:cNvPr id="3" name="Content Placeholder 2"/>
          <p:cNvSpPr>
            <a:spLocks noGrp="1"/>
          </p:cNvSpPr>
          <p:nvPr>
            <p:ph idx="1"/>
          </p:nvPr>
        </p:nvSpPr>
        <p:spPr/>
        <p:txBody>
          <a:bodyPr/>
          <a:lstStyle/>
          <a:p>
            <a:r>
              <a:rPr lang="en-US" dirty="0"/>
              <a:t>This method was developed and popularized by Brian Holmes in (1964) in his look entitled "Problems in Education: A comparative Approach". He hired the ideas of John Dewey ( a famous American Educator) based on the five stages of reflective or critical thinking which Brian applied to the study of comparative education to solve educational problems. The stages are;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Concept of Comparative Education</a:t>
            </a:r>
          </a:p>
        </p:txBody>
      </p:sp>
      <p:sp>
        <p:nvSpPr>
          <p:cNvPr id="3" name="Content Placeholder 2"/>
          <p:cNvSpPr>
            <a:spLocks noGrp="1"/>
          </p:cNvSpPr>
          <p:nvPr>
            <p:ph idx="1"/>
          </p:nvPr>
        </p:nvSpPr>
        <p:spPr/>
        <p:txBody>
          <a:bodyPr>
            <a:normAutofit/>
          </a:bodyPr>
          <a:lstStyle/>
          <a:p>
            <a:r>
              <a:rPr lang="en-US" sz="2800" dirty="0">
                <a:latin typeface="Times New Roman" panose="02020603050405020304" pitchFamily="18" charset="0"/>
                <a:cs typeface="Times New Roman" panose="02020603050405020304" pitchFamily="18" charset="0"/>
              </a:rPr>
              <a:t>Comparative education is the comparative study of educational theories and practices in various countries. Comparative education attempts to use cross-national data to test propositions about the relationship between education and society and between teaching practices and learning outcomes</a:t>
            </a:r>
          </a:p>
          <a:p>
            <a:r>
              <a:rPr lang="en-US" sz="2800" dirty="0">
                <a:latin typeface="Times New Roman" panose="02020603050405020304" pitchFamily="18" charset="0"/>
                <a:cs typeface="Times New Roman" panose="02020603050405020304" pitchFamily="18" charset="0"/>
              </a:rPr>
              <a:t>. Comparative education considers the implications of comparative studies for the formation and implementation of policies in education, social, national and international development.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a:t>
            </a:r>
          </a:p>
        </p:txBody>
      </p:sp>
      <p:sp>
        <p:nvSpPr>
          <p:cNvPr id="3" name="Content Placeholder 2"/>
          <p:cNvSpPr>
            <a:spLocks noGrp="1"/>
          </p:cNvSpPr>
          <p:nvPr>
            <p:ph idx="1"/>
          </p:nvPr>
        </p:nvSpPr>
        <p:spPr/>
        <p:txBody>
          <a:bodyPr>
            <a:normAutofit fontScale="70000" lnSpcReduction="20000"/>
          </a:bodyPr>
          <a:lstStyle/>
          <a:p>
            <a:r>
              <a:rPr lang="en-US" dirty="0" err="1"/>
              <a:t>i</a:t>
            </a:r>
            <a:r>
              <a:rPr lang="en-US" sz="3600" dirty="0">
                <a:latin typeface="Times New Roman" panose="02020603050405020304" pitchFamily="18" charset="0"/>
                <a:cs typeface="Times New Roman" panose="02020603050405020304" pitchFamily="18" charset="0"/>
              </a:rPr>
              <a:t>) Problem Identification</a:t>
            </a:r>
          </a:p>
          <a:p>
            <a:pPr>
              <a:buNone/>
            </a:pP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ii) Problem Analysis</a:t>
            </a:r>
          </a:p>
          <a:p>
            <a:pPr>
              <a:buNone/>
            </a:pP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iii) Proposed problem solutions</a:t>
            </a:r>
          </a:p>
          <a:p>
            <a:pPr>
              <a:buNone/>
            </a:pP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iv) Specification of the context - this involves looking at the factors, and conditions that are likely to influence the outcomes of the proposed solution; such as, conservative mental states like traditions, morals and beliefs. Also it involves prediction of anticipated results - i.e. making informed guesses about expected outcomes.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a:t>CONT</a:t>
            </a:r>
            <a:endParaRPr lang="en-US" dirty="0"/>
          </a:p>
        </p:txBody>
      </p:sp>
      <p:sp>
        <p:nvSpPr>
          <p:cNvPr id="3" name="Content Placeholder 2"/>
          <p:cNvSpPr>
            <a:spLocks noGrp="1"/>
          </p:cNvSpPr>
          <p:nvPr>
            <p:ph idx="1"/>
          </p:nvPr>
        </p:nvSpPr>
        <p:spPr/>
        <p:txBody>
          <a:bodyPr>
            <a:normAutofit lnSpcReduction="10000"/>
          </a:bodyPr>
          <a:lstStyle/>
          <a:p>
            <a:r>
              <a:rPr lang="en-US" dirty="0"/>
              <a:t>v) Comparison and conclusion; - This involves comparing the predicted outcomes (based on the proposed policy solutions) with the actual observable practices. </a:t>
            </a:r>
          </a:p>
          <a:p>
            <a:r>
              <a:rPr lang="en-US" dirty="0"/>
              <a:t>It is more of an evaluation stage (i.e. have things worked out as anticipated?). It also involves making recommendations and conclusions from the observations, and then new lines of action are made.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7899D6-C253-45A2-9685-0E4FA8B587D5}"/>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Comparative education invites contributions from associated disciplines in the fields of government, administration, sociology, and technology and communications which affect educational research and policy decisions</a:t>
            </a:r>
            <a:endParaRPr lang="en-US" dirty="0"/>
          </a:p>
        </p:txBody>
      </p:sp>
    </p:spTree>
    <p:extLst>
      <p:ext uri="{BB962C8B-B14F-4D97-AF65-F5344CB8AC3E}">
        <p14:creationId xmlns:p14="http://schemas.microsoft.com/office/powerpoint/2010/main" val="3080971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a:t>Comparative education aims at: </a:t>
            </a:r>
          </a:p>
          <a:p>
            <a:pPr>
              <a:buNone/>
            </a:pPr>
            <a:r>
              <a:rPr lang="en-US" dirty="0"/>
              <a:t>1. Explaining educational systems, processes, or outcomes; </a:t>
            </a:r>
          </a:p>
          <a:p>
            <a:pPr>
              <a:buNone/>
            </a:pPr>
            <a:r>
              <a:rPr lang="en-US" dirty="0"/>
              <a:t>2. Helping the development of educational institutions and practices; </a:t>
            </a:r>
          </a:p>
          <a:p>
            <a:pPr>
              <a:buNone/>
            </a:pPr>
            <a:r>
              <a:rPr lang="en-US" dirty="0"/>
              <a:t>3. Emphasizing the relationships between education and society; </a:t>
            </a:r>
          </a:p>
          <a:p>
            <a:pPr>
              <a:buNone/>
            </a:pPr>
            <a:r>
              <a:rPr lang="en-US" dirty="0"/>
              <a:t>4. Forming generalized statements about education relevant in more than one country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Scope of Comparative Education</a:t>
            </a:r>
          </a:p>
        </p:txBody>
      </p:sp>
      <p:sp>
        <p:nvSpPr>
          <p:cNvPr id="3" name="Content Placeholder 2"/>
          <p:cNvSpPr>
            <a:spLocks noGrp="1"/>
          </p:cNvSpPr>
          <p:nvPr>
            <p:ph idx="1"/>
          </p:nvPr>
        </p:nvSpPr>
        <p:spPr/>
        <p:txBody>
          <a:bodyPr>
            <a:normAutofit fontScale="92500"/>
          </a:bodyPr>
          <a:lstStyle/>
          <a:p>
            <a:r>
              <a:rPr lang="en-US" dirty="0">
                <a:latin typeface="Times New Roman" panose="02020603050405020304" pitchFamily="18" charset="0"/>
                <a:cs typeface="Times New Roman" panose="02020603050405020304" pitchFamily="18" charset="0"/>
              </a:rPr>
              <a:t>There are five perspectives that capture the scope of comparative education. These are; </a:t>
            </a:r>
          </a:p>
          <a:p>
            <a:pPr>
              <a:buNone/>
            </a:pPr>
            <a:r>
              <a:rPr lang="en-US" dirty="0">
                <a:latin typeface="Times New Roman" panose="02020603050405020304" pitchFamily="18" charset="0"/>
                <a:cs typeface="Times New Roman" panose="02020603050405020304" pitchFamily="18" charset="0"/>
              </a:rPr>
              <a:t>1. </a:t>
            </a:r>
            <a:r>
              <a:rPr lang="en-US" b="1" dirty="0">
                <a:latin typeface="Times New Roman" panose="02020603050405020304" pitchFamily="18" charset="0"/>
                <a:cs typeface="Times New Roman" panose="02020603050405020304" pitchFamily="18" charset="0"/>
              </a:rPr>
              <a:t>The subject matter and content; </a:t>
            </a:r>
            <a:r>
              <a:rPr lang="en-US" dirty="0">
                <a:latin typeface="Times New Roman" panose="02020603050405020304" pitchFamily="18" charset="0"/>
                <a:cs typeface="Times New Roman" panose="02020603050405020304" pitchFamily="18" charset="0"/>
              </a:rPr>
              <a:t>this covers the essential components of educational systems such as structure, aims, content or curriculum, administration, financing, teacher education. </a:t>
            </a:r>
          </a:p>
          <a:p>
            <a:pPr>
              <a:buNone/>
            </a:pPr>
            <a:r>
              <a:rPr lang="en-US" dirty="0">
                <a:latin typeface="Times New Roman" panose="02020603050405020304" pitchFamily="18" charset="0"/>
                <a:cs typeface="Times New Roman" panose="02020603050405020304" pitchFamily="18" charset="0"/>
              </a:rPr>
              <a:t>2. </a:t>
            </a:r>
            <a:r>
              <a:rPr lang="en-US" b="1" dirty="0">
                <a:latin typeface="Times New Roman" panose="02020603050405020304" pitchFamily="18" charset="0"/>
                <a:cs typeface="Times New Roman" panose="02020603050405020304" pitchFamily="18" charset="0"/>
              </a:rPr>
              <a:t>Geographical units of study; </a:t>
            </a:r>
            <a:r>
              <a:rPr lang="en-US" dirty="0">
                <a:latin typeface="Times New Roman" panose="02020603050405020304" pitchFamily="18" charset="0"/>
                <a:cs typeface="Times New Roman" panose="02020603050405020304" pitchFamily="18" charset="0"/>
              </a:rPr>
              <a:t>these comprises intra-national, international, regional, continental and global or world systems studies and analysis.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a:t>
            </a:r>
          </a:p>
        </p:txBody>
      </p:sp>
      <p:sp>
        <p:nvSpPr>
          <p:cNvPr id="3" name="Content Placeholder 2"/>
          <p:cNvSpPr>
            <a:spLocks noGrp="1"/>
          </p:cNvSpPr>
          <p:nvPr>
            <p:ph idx="1"/>
          </p:nvPr>
        </p:nvSpPr>
        <p:spPr>
          <a:xfrm>
            <a:off x="457200" y="1371600"/>
            <a:ext cx="8229600" cy="5105400"/>
          </a:xfrm>
        </p:spPr>
        <p:txBody>
          <a:bodyPr>
            <a:normAutofit fontScale="92500" lnSpcReduction="10000"/>
          </a:bodyPr>
          <a:lstStyle/>
          <a:p>
            <a:pPr>
              <a:buNone/>
            </a:pPr>
            <a:r>
              <a:rPr lang="en-US" dirty="0"/>
              <a:t>3. </a:t>
            </a:r>
            <a:r>
              <a:rPr lang="en-US" b="1" dirty="0">
                <a:latin typeface="Times New Roman" panose="02020603050405020304" pitchFamily="18" charset="0"/>
                <a:cs typeface="Times New Roman" panose="02020603050405020304" pitchFamily="18" charset="0"/>
              </a:rPr>
              <a:t>Ideological scope; </a:t>
            </a:r>
            <a:r>
              <a:rPr lang="en-US" dirty="0">
                <a:latin typeface="Times New Roman" panose="02020603050405020304" pitchFamily="18" charset="0"/>
                <a:cs typeface="Times New Roman" panose="02020603050405020304" pitchFamily="18" charset="0"/>
              </a:rPr>
              <a:t>this compares countries' educational systems on the basis of different political, social and economic ideologies. For example, democratic, communism, socialist, capitalist, free market and mixed economies.</a:t>
            </a:r>
          </a:p>
          <a:p>
            <a:pPr>
              <a:buNone/>
            </a:pPr>
            <a:r>
              <a:rPr lang="en-US" dirty="0">
                <a:latin typeface="Times New Roman" panose="02020603050405020304" pitchFamily="18" charset="0"/>
                <a:cs typeface="Times New Roman" panose="02020603050405020304" pitchFamily="18" charset="0"/>
              </a:rPr>
              <a:t>4. </a:t>
            </a:r>
            <a:r>
              <a:rPr lang="en-US" b="1" dirty="0">
                <a:latin typeface="Times New Roman" panose="02020603050405020304" pitchFamily="18" charset="0"/>
                <a:cs typeface="Times New Roman" panose="02020603050405020304" pitchFamily="18" charset="0"/>
              </a:rPr>
              <a:t>Thematic scope; </a:t>
            </a:r>
            <a:r>
              <a:rPr lang="en-US" dirty="0">
                <a:latin typeface="Times New Roman" panose="02020603050405020304" pitchFamily="18" charset="0"/>
                <a:cs typeface="Times New Roman" panose="02020603050405020304" pitchFamily="18" charset="0"/>
              </a:rPr>
              <a:t>this scope focuses on educational themes, topical issues or problems and compares them within one or more geographical units. For example free primary and secondary education, universal primary education, education for all and universal higher education.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CONT</a:t>
            </a:r>
          </a:p>
        </p:txBody>
      </p:sp>
      <p:sp>
        <p:nvSpPr>
          <p:cNvPr id="3" name="Content Placeholder 2"/>
          <p:cNvSpPr>
            <a:spLocks noGrp="1"/>
          </p:cNvSpPr>
          <p:nvPr>
            <p:ph idx="1"/>
          </p:nvPr>
        </p:nvSpPr>
        <p:spPr/>
        <p:txBody>
          <a:bodyPr/>
          <a:lstStyle/>
          <a:p>
            <a:pPr>
              <a:buNone/>
            </a:pPr>
            <a:r>
              <a:rPr lang="en-US" b="1" dirty="0"/>
              <a:t>5. </a:t>
            </a:r>
            <a:r>
              <a:rPr lang="en-US" b="1" dirty="0">
                <a:latin typeface="Times New Roman" panose="02020603050405020304" pitchFamily="18" charset="0"/>
                <a:cs typeface="Times New Roman" panose="02020603050405020304" pitchFamily="18" charset="0"/>
              </a:rPr>
              <a:t>The historical  scope</a:t>
            </a:r>
            <a:r>
              <a:rPr lang="en-US" b="1" dirty="0"/>
              <a:t>; </a:t>
            </a:r>
            <a:r>
              <a:rPr lang="en-US" dirty="0"/>
              <a:t>this deals with the study of the historical development of the discipline from the earliest (pre-historic) phase known as the period of Travelers' Tales to the modern phase known as the period of social science perspectives.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Definition of Comparative Education</a:t>
            </a:r>
          </a:p>
        </p:txBody>
      </p:sp>
      <p:sp>
        <p:nvSpPr>
          <p:cNvPr id="3" name="Content Placeholder 2"/>
          <p:cNvSpPr>
            <a:spLocks noGrp="1"/>
          </p:cNvSpPr>
          <p:nvPr>
            <p:ph idx="1"/>
          </p:nvPr>
        </p:nvSpPr>
        <p:spPr/>
        <p:txBody>
          <a:bodyPr>
            <a:normAutofit fontScale="92500"/>
          </a:bodyPr>
          <a:lstStyle/>
          <a:p>
            <a:r>
              <a:rPr lang="en-US" dirty="0"/>
              <a:t>Comparative education has been defined in different ways by various authors but what is common in the definitions is the emphasis on the use of data from another educational system. </a:t>
            </a:r>
          </a:p>
          <a:p>
            <a:r>
              <a:rPr lang="en-US" b="1" dirty="0" err="1"/>
              <a:t>Getao</a:t>
            </a:r>
            <a:r>
              <a:rPr lang="en-US" b="1" dirty="0"/>
              <a:t> (1996) </a:t>
            </a:r>
            <a:r>
              <a:rPr lang="en-US" dirty="0"/>
              <a:t>defined Comparative Education as a discipline, the study of educational systems in which one seeks to understand the similarities and differences among educational systems.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TotalTime>
  <Words>1771</Words>
  <Application>Microsoft Office PowerPoint</Application>
  <PresentationFormat>On-screen Show (4:3)</PresentationFormat>
  <Paragraphs>92</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Times New Roman</vt:lpstr>
      <vt:lpstr>Office Theme</vt:lpstr>
      <vt:lpstr>COMPARATIVE EDUCATION Maj/B.Eds-416  </vt:lpstr>
      <vt:lpstr>UNIT 1</vt:lpstr>
      <vt:lpstr>Concept of Comparative Education</vt:lpstr>
      <vt:lpstr>PowerPoint Presentation</vt:lpstr>
      <vt:lpstr>PowerPoint Presentation</vt:lpstr>
      <vt:lpstr>The Scope of Comparative Education</vt:lpstr>
      <vt:lpstr>CONT</vt:lpstr>
      <vt:lpstr>CONT</vt:lpstr>
      <vt:lpstr>Definition of Comparative Education</vt:lpstr>
      <vt:lpstr>CONT</vt:lpstr>
      <vt:lpstr>CONT</vt:lpstr>
      <vt:lpstr>The Purpose of Comparative Education</vt:lpstr>
      <vt:lpstr>Methods of Comparative Education</vt:lpstr>
      <vt:lpstr>Descriptive Method</vt:lpstr>
      <vt:lpstr>The Historical Method Approach:</vt:lpstr>
      <vt:lpstr>PowerPoint Presentation</vt:lpstr>
      <vt:lpstr>Shortcomings of the method</vt:lpstr>
      <vt:lpstr>CONT</vt:lpstr>
      <vt:lpstr>CONT</vt:lpstr>
      <vt:lpstr>The Analytical Method Approach</vt:lpstr>
      <vt:lpstr>CONT</vt:lpstr>
      <vt:lpstr>CONT</vt:lpstr>
      <vt:lpstr>CONT</vt:lpstr>
      <vt:lpstr>Shortcomings of the method</vt:lpstr>
      <vt:lpstr>The Synthesis Method Approach</vt:lpstr>
      <vt:lpstr>PowerPoint Presentation</vt:lpstr>
      <vt:lpstr>The Scientific Method Approach</vt:lpstr>
      <vt:lpstr>CONT</vt:lpstr>
      <vt:lpstr>The Problem Solving Method Approach.</vt:lpstr>
      <vt:lpstr>CONT</vt:lpstr>
      <vt:lpstr>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dc:title>
  <dc:creator>PC</dc:creator>
  <cp:lastModifiedBy>Lenovo</cp:lastModifiedBy>
  <cp:revision>40</cp:revision>
  <dcterms:created xsi:type="dcterms:W3CDTF">2006-08-16T00:00:00Z</dcterms:created>
  <dcterms:modified xsi:type="dcterms:W3CDTF">2020-05-21T02:48:12Z</dcterms:modified>
</cp:coreProperties>
</file>