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1" r:id="rId5"/>
    <p:sldId id="258"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104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3F210D-6EED-498C-BA3F-64A0F0E5D74B}" type="datetimeFigureOut">
              <a:rPr lang="en-US" smtClean="0"/>
              <a:t>4/25/2020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1F6A028-CE6D-4AB9-9405-67D6F8F5786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6144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3F210D-6EED-498C-BA3F-64A0F0E5D74B}"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6A028-CE6D-4AB9-9405-67D6F8F5786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001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3F210D-6EED-498C-BA3F-64A0F0E5D74B}"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6A028-CE6D-4AB9-9405-67D6F8F5786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0933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3F210D-6EED-498C-BA3F-64A0F0E5D74B}"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6A028-CE6D-4AB9-9405-67D6F8F5786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42178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3F210D-6EED-498C-BA3F-64A0F0E5D74B}"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6A028-CE6D-4AB9-9405-67D6F8F5786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586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3F210D-6EED-498C-BA3F-64A0F0E5D74B}"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6A028-CE6D-4AB9-9405-67D6F8F5786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8888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3F210D-6EED-498C-BA3F-64A0F0E5D74B}"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6A028-CE6D-4AB9-9405-67D6F8F5786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5872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3F210D-6EED-498C-BA3F-64A0F0E5D74B}"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6A028-CE6D-4AB9-9405-67D6F8F5786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102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F210D-6EED-498C-BA3F-64A0F0E5D74B}"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F6A028-CE6D-4AB9-9405-67D6F8F5786B}" type="slidenum">
              <a:rPr lang="en-US" smtClean="0"/>
              <a:t>‹#›</a:t>
            </a:fld>
            <a:endParaRPr lang="en-US"/>
          </a:p>
        </p:txBody>
      </p:sp>
    </p:spTree>
    <p:extLst>
      <p:ext uri="{BB962C8B-B14F-4D97-AF65-F5344CB8AC3E}">
        <p14:creationId xmlns:p14="http://schemas.microsoft.com/office/powerpoint/2010/main" val="369829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3F210D-6EED-498C-BA3F-64A0F0E5D74B}"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6A028-CE6D-4AB9-9405-67D6F8F5786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7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53F210D-6EED-498C-BA3F-64A0F0E5D74B}" type="datetimeFigureOut">
              <a:rPr lang="en-US" smtClean="0"/>
              <a:t>4/25/2020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1F6A028-CE6D-4AB9-9405-67D6F8F5786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2933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53F210D-6EED-498C-BA3F-64A0F0E5D74B}" type="datetimeFigureOut">
              <a:rPr lang="en-US" smtClean="0"/>
              <a:t>4/25/2020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1F6A028-CE6D-4AB9-9405-67D6F8F5786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113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8C40C-E45F-4B66-80D6-21B3DEDC2BE2}"/>
              </a:ext>
            </a:extLst>
          </p:cNvPr>
          <p:cNvSpPr>
            <a:spLocks noGrp="1"/>
          </p:cNvSpPr>
          <p:nvPr>
            <p:ph type="ctrTitle"/>
          </p:nvPr>
        </p:nvSpPr>
        <p:spPr/>
        <p:txBody>
          <a:bodyPr/>
          <a:lstStyle/>
          <a:p>
            <a:r>
              <a:rPr lang="en-US"/>
              <a:t>Unit 6 Lesson Plan</a:t>
            </a:r>
            <a:endParaRPr lang="en-US" dirty="0"/>
          </a:p>
        </p:txBody>
      </p:sp>
      <p:sp>
        <p:nvSpPr>
          <p:cNvPr id="3" name="Subtitle 2">
            <a:extLst>
              <a:ext uri="{FF2B5EF4-FFF2-40B4-BE49-F238E27FC236}">
                <a16:creationId xmlns:a16="http://schemas.microsoft.com/office/drawing/2014/main" id="{4F55B3D8-00ED-4DAA-A803-29C4B2E1DC4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55721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0734E-008D-4C47-B07F-19F43D3860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82C0D2-63F6-4694-8472-549007E515A3}"/>
              </a:ext>
            </a:extLst>
          </p:cNvPr>
          <p:cNvSpPr>
            <a:spLocks noGrp="1"/>
          </p:cNvSpPr>
          <p:nvPr>
            <p:ph idx="1"/>
          </p:nvPr>
        </p:nvSpPr>
        <p:spPr/>
        <p:txBody>
          <a:bodyPr/>
          <a:lstStyle/>
          <a:p>
            <a:r>
              <a:rPr lang="en-US" dirty="0"/>
              <a:t>6) Important examples should be included in lesson planning. 7) Inspirational or motivational methods should be experimented in lesson planning. 8) In lesson planning, the time for each topic should appropriately be pre determined. 9) In lesson planning, the techniques and supportive materials of education like charts, maps and other audio-visual materials and its utilization should be written.</a:t>
            </a:r>
          </a:p>
        </p:txBody>
      </p:sp>
    </p:spTree>
    <p:extLst>
      <p:ext uri="{BB962C8B-B14F-4D97-AF65-F5344CB8AC3E}">
        <p14:creationId xmlns:p14="http://schemas.microsoft.com/office/powerpoint/2010/main" val="1824943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69D2-2D6E-4128-B95B-9CE559B001CC}"/>
              </a:ext>
            </a:extLst>
          </p:cNvPr>
          <p:cNvSpPr>
            <a:spLocks noGrp="1"/>
          </p:cNvSpPr>
          <p:nvPr>
            <p:ph type="title"/>
          </p:nvPr>
        </p:nvSpPr>
        <p:spPr/>
        <p:txBody>
          <a:bodyPr/>
          <a:lstStyle/>
          <a:p>
            <a:r>
              <a:rPr lang="en-US" dirty="0"/>
              <a:t>HERBARTIAN APPROACH</a:t>
            </a:r>
          </a:p>
        </p:txBody>
      </p:sp>
      <p:sp>
        <p:nvSpPr>
          <p:cNvPr id="3" name="Content Placeholder 2">
            <a:extLst>
              <a:ext uri="{FF2B5EF4-FFF2-40B4-BE49-F238E27FC236}">
                <a16:creationId xmlns:a16="http://schemas.microsoft.com/office/drawing/2014/main" id="{5B0E3FA7-AB0F-41F6-9952-7C79C851256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50547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527A6-098D-4F33-BD84-428D5861F75A}"/>
              </a:ext>
            </a:extLst>
          </p:cNvPr>
          <p:cNvSpPr>
            <a:spLocks noGrp="1"/>
          </p:cNvSpPr>
          <p:nvPr>
            <p:ph type="title"/>
          </p:nvPr>
        </p:nvSpPr>
        <p:spPr/>
        <p:txBody>
          <a:bodyPr/>
          <a:lstStyle/>
          <a:p>
            <a:r>
              <a:rPr lang="en-US" dirty="0"/>
              <a:t>Preparation/Introduction </a:t>
            </a:r>
          </a:p>
        </p:txBody>
      </p:sp>
      <p:sp>
        <p:nvSpPr>
          <p:cNvPr id="3" name="Content Placeholder 2">
            <a:extLst>
              <a:ext uri="{FF2B5EF4-FFF2-40B4-BE49-F238E27FC236}">
                <a16:creationId xmlns:a16="http://schemas.microsoft.com/office/drawing/2014/main" id="{04C066EE-21FB-46B7-8300-6D3D81FD5732}"/>
              </a:ext>
            </a:extLst>
          </p:cNvPr>
          <p:cNvSpPr>
            <a:spLocks noGrp="1"/>
          </p:cNvSpPr>
          <p:nvPr>
            <p:ph idx="1"/>
          </p:nvPr>
        </p:nvSpPr>
        <p:spPr/>
        <p:txBody>
          <a:bodyPr/>
          <a:lstStyle/>
          <a:p>
            <a:r>
              <a:rPr lang="en-US" dirty="0"/>
              <a:t>Some questions are asked from the pupils in order to test their previous knowledge so that curiosity may arouse in them for learning of new knowledge. By testing their previous experiences pupils are prepared for acquiring new knowledge.</a:t>
            </a:r>
          </a:p>
        </p:txBody>
      </p:sp>
    </p:spTree>
    <p:extLst>
      <p:ext uri="{BB962C8B-B14F-4D97-AF65-F5344CB8AC3E}">
        <p14:creationId xmlns:p14="http://schemas.microsoft.com/office/powerpoint/2010/main" val="487873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F2E95-206F-4A2F-985C-1B2C0D36C55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DF41829-6ABC-4803-B7D5-776791CB77A4}"/>
              </a:ext>
            </a:extLst>
          </p:cNvPr>
          <p:cNvSpPr>
            <a:spLocks noGrp="1"/>
          </p:cNvSpPr>
          <p:nvPr>
            <p:ph idx="1"/>
          </p:nvPr>
        </p:nvSpPr>
        <p:spPr/>
        <p:txBody>
          <a:bodyPr/>
          <a:lstStyle/>
          <a:p>
            <a:r>
              <a:rPr lang="en-US" dirty="0"/>
              <a:t>Statement of aim Here, the topic becomes clear to the pupils and the teacher himself is supposed to write the topic on black- board in clear words.</a:t>
            </a:r>
          </a:p>
        </p:txBody>
      </p:sp>
    </p:spTree>
    <p:extLst>
      <p:ext uri="{BB962C8B-B14F-4D97-AF65-F5344CB8AC3E}">
        <p14:creationId xmlns:p14="http://schemas.microsoft.com/office/powerpoint/2010/main" val="1874361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69240-3BB0-4666-83FA-9C35C7F79F3B}"/>
              </a:ext>
            </a:extLst>
          </p:cNvPr>
          <p:cNvSpPr>
            <a:spLocks noGrp="1"/>
          </p:cNvSpPr>
          <p:nvPr>
            <p:ph type="title"/>
          </p:nvPr>
        </p:nvSpPr>
        <p:spPr/>
        <p:txBody>
          <a:bodyPr/>
          <a:lstStyle/>
          <a:p>
            <a:r>
              <a:rPr lang="en-US" dirty="0"/>
              <a:t>Presentation </a:t>
            </a:r>
          </a:p>
        </p:txBody>
      </p:sp>
      <p:sp>
        <p:nvSpPr>
          <p:cNvPr id="3" name="Content Placeholder 2">
            <a:extLst>
              <a:ext uri="{FF2B5EF4-FFF2-40B4-BE49-F238E27FC236}">
                <a16:creationId xmlns:a16="http://schemas.microsoft.com/office/drawing/2014/main" id="{FF76DE4F-CB69-421B-AEDB-A0F31B59C5CD}"/>
              </a:ext>
            </a:extLst>
          </p:cNvPr>
          <p:cNvSpPr>
            <a:spLocks noGrp="1"/>
          </p:cNvSpPr>
          <p:nvPr>
            <p:ph idx="1"/>
          </p:nvPr>
        </p:nvSpPr>
        <p:spPr/>
        <p:txBody>
          <a:bodyPr/>
          <a:lstStyle/>
          <a:p>
            <a:r>
              <a:rPr lang="en-US" dirty="0"/>
              <a:t>The lesson is developed with the cooperation of the pupils. Opportunities are provided to pupils to learn themselves by stimulating their mental activity. The teacher tries to receive most of the point from the pupils by questioning so that the new knowledge may get related to the previous knowledge.</a:t>
            </a:r>
          </a:p>
        </p:txBody>
      </p:sp>
    </p:spTree>
    <p:extLst>
      <p:ext uri="{BB962C8B-B14F-4D97-AF65-F5344CB8AC3E}">
        <p14:creationId xmlns:p14="http://schemas.microsoft.com/office/powerpoint/2010/main" val="4085903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06755-9CCC-4700-A017-7BC8BF1832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9D4F8C-F358-4A27-A500-5C1338FC3DE4}"/>
              </a:ext>
            </a:extLst>
          </p:cNvPr>
          <p:cNvSpPr>
            <a:spLocks noGrp="1"/>
          </p:cNvSpPr>
          <p:nvPr>
            <p:ph idx="1"/>
          </p:nvPr>
        </p:nvSpPr>
        <p:spPr/>
        <p:txBody>
          <a:bodyPr/>
          <a:lstStyle/>
          <a:p>
            <a:r>
              <a:rPr lang="en-US" dirty="0"/>
              <a:t>Comparison and Association In this, the facts, events and application taught are related mutually by comparison to enable the pupils to understand the taught material. The teacher establishes a relationship between two subjects and also between the facts and events of one subject and the facts and events of other subject. The compares them so that the new knowledge may get stabilized and clarified in the minds of the pupils.</a:t>
            </a:r>
          </a:p>
        </p:txBody>
      </p:sp>
    </p:spTree>
    <p:extLst>
      <p:ext uri="{BB962C8B-B14F-4D97-AF65-F5344CB8AC3E}">
        <p14:creationId xmlns:p14="http://schemas.microsoft.com/office/powerpoint/2010/main" val="3568759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9BD54-5811-449F-AF33-1D70586FC9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8FE34A-C4B2-4A20-989B-F0A2C9999914}"/>
              </a:ext>
            </a:extLst>
          </p:cNvPr>
          <p:cNvSpPr>
            <a:spLocks noGrp="1"/>
          </p:cNvSpPr>
          <p:nvPr>
            <p:ph idx="1"/>
          </p:nvPr>
        </p:nvSpPr>
        <p:spPr/>
        <p:txBody>
          <a:bodyPr/>
          <a:lstStyle/>
          <a:p>
            <a:r>
              <a:rPr lang="en-US" dirty="0"/>
              <a:t>Generalization Herbart termed this step as ‘system’. After explaining the main lesson, the pupils are provided with opportunities to think. They formulate such principles and rules which may be used in various situations of the future life. </a:t>
            </a:r>
          </a:p>
        </p:txBody>
      </p:sp>
    </p:spTree>
    <p:extLst>
      <p:ext uri="{BB962C8B-B14F-4D97-AF65-F5344CB8AC3E}">
        <p14:creationId xmlns:p14="http://schemas.microsoft.com/office/powerpoint/2010/main" val="3186164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2F185-7F12-4865-A174-43DB1741A0EB}"/>
              </a:ext>
            </a:extLst>
          </p:cNvPr>
          <p:cNvSpPr>
            <a:spLocks noGrp="1"/>
          </p:cNvSpPr>
          <p:nvPr>
            <p:ph type="title"/>
          </p:nvPr>
        </p:nvSpPr>
        <p:spPr/>
        <p:txBody>
          <a:bodyPr/>
          <a:lstStyle/>
          <a:p>
            <a:r>
              <a:rPr lang="en-US" dirty="0"/>
              <a:t>Application </a:t>
            </a:r>
          </a:p>
        </p:txBody>
      </p:sp>
      <p:sp>
        <p:nvSpPr>
          <p:cNvPr id="3" name="Content Placeholder 2">
            <a:extLst>
              <a:ext uri="{FF2B5EF4-FFF2-40B4-BE49-F238E27FC236}">
                <a16:creationId xmlns:a16="http://schemas.microsoft.com/office/drawing/2014/main" id="{4CBDC2B6-CCFB-4B67-B546-74438355D9DF}"/>
              </a:ext>
            </a:extLst>
          </p:cNvPr>
          <p:cNvSpPr>
            <a:spLocks noGrp="1"/>
          </p:cNvSpPr>
          <p:nvPr>
            <p:ph idx="1"/>
          </p:nvPr>
        </p:nvSpPr>
        <p:spPr/>
        <p:txBody>
          <a:bodyPr/>
          <a:lstStyle/>
          <a:p>
            <a:r>
              <a:rPr lang="en-US" dirty="0"/>
              <a:t>In Application it is observed whether the acquired knowledge may be applied to the new situations. The teacher verifies this by asking recapitulate question or by providing opportunities to apply the acquired knowledge in the new situations. This stabilizes the new knowledge and validity of the rules may also be proved.</a:t>
            </a:r>
          </a:p>
        </p:txBody>
      </p:sp>
    </p:spTree>
    <p:extLst>
      <p:ext uri="{BB962C8B-B14F-4D97-AF65-F5344CB8AC3E}">
        <p14:creationId xmlns:p14="http://schemas.microsoft.com/office/powerpoint/2010/main" val="299619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CC43-EABA-434A-9DC6-56D0837D79AE}"/>
              </a:ext>
            </a:extLst>
          </p:cNvPr>
          <p:cNvSpPr>
            <a:spLocks noGrp="1"/>
          </p:cNvSpPr>
          <p:nvPr>
            <p:ph type="title"/>
          </p:nvPr>
        </p:nvSpPr>
        <p:spPr/>
        <p:txBody>
          <a:bodyPr/>
          <a:lstStyle/>
          <a:p>
            <a:r>
              <a:rPr lang="en-US" dirty="0"/>
              <a:t>HERBARTIAN LESSON PLAN MODEL</a:t>
            </a:r>
          </a:p>
        </p:txBody>
      </p:sp>
      <p:sp>
        <p:nvSpPr>
          <p:cNvPr id="3" name="Content Placeholder 2">
            <a:extLst>
              <a:ext uri="{FF2B5EF4-FFF2-40B4-BE49-F238E27FC236}">
                <a16:creationId xmlns:a16="http://schemas.microsoft.com/office/drawing/2014/main" id="{FA2DBA2D-A179-43E2-BDAF-9BD59C0BC7F8}"/>
              </a:ext>
            </a:extLst>
          </p:cNvPr>
          <p:cNvSpPr>
            <a:spLocks noGrp="1"/>
          </p:cNvSpPr>
          <p:nvPr>
            <p:ph idx="1"/>
          </p:nvPr>
        </p:nvSpPr>
        <p:spPr/>
        <p:txBody>
          <a:bodyPr/>
          <a:lstStyle/>
          <a:p>
            <a:r>
              <a:rPr lang="en-US" dirty="0"/>
              <a:t>Date…………….. Class…………………… Period…………………… Subject……</a:t>
            </a:r>
          </a:p>
          <a:p>
            <a:r>
              <a:rPr lang="en-US" dirty="0"/>
              <a:t>…………………… Topic…………………………..</a:t>
            </a:r>
          </a:p>
          <a:p>
            <a:r>
              <a:rPr lang="en-US" dirty="0"/>
              <a:t>1.General Objectives These objectives are formulated by the teacher in his subject keeping in view the entering behaviors of the learners. For example: 1. to develop the knowledge of grammar among the students.</a:t>
            </a:r>
          </a:p>
        </p:txBody>
      </p:sp>
    </p:spTree>
    <p:extLst>
      <p:ext uri="{BB962C8B-B14F-4D97-AF65-F5344CB8AC3E}">
        <p14:creationId xmlns:p14="http://schemas.microsoft.com/office/powerpoint/2010/main" val="3699410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19706-F9F1-4EF1-BF8A-D2B53F4483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CB9783-9F30-4059-B76E-2363BC1DB39C}"/>
              </a:ext>
            </a:extLst>
          </p:cNvPr>
          <p:cNvSpPr>
            <a:spLocks noGrp="1"/>
          </p:cNvSpPr>
          <p:nvPr>
            <p:ph idx="1"/>
          </p:nvPr>
        </p:nvSpPr>
        <p:spPr/>
        <p:txBody>
          <a:bodyPr/>
          <a:lstStyle/>
          <a:p>
            <a:r>
              <a:rPr lang="en-US" dirty="0"/>
              <a:t>2.Specific Objective These objectives are formulated on the basis of general objectives and considering the nature of the topic and level of students. These are specified in terms of knowledge, skill or appreciation. These objectives are written in behavioral terms. For Example:(</a:t>
            </a:r>
            <a:r>
              <a:rPr lang="en-US" dirty="0" err="1"/>
              <a:t>i</a:t>
            </a:r>
            <a:r>
              <a:rPr lang="en-US" dirty="0"/>
              <a:t>) Students will be able to recall the definition of noun. (ii) Students will be able to enumerate the examples of noun.</a:t>
            </a:r>
          </a:p>
        </p:txBody>
      </p:sp>
    </p:spTree>
    <p:extLst>
      <p:ext uri="{BB962C8B-B14F-4D97-AF65-F5344CB8AC3E}">
        <p14:creationId xmlns:p14="http://schemas.microsoft.com/office/powerpoint/2010/main" val="1274883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D0700-5E76-48E5-8081-BC3B334DE38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331CC4B1-1619-4ADD-9B2C-B11C40C65649}"/>
              </a:ext>
            </a:extLst>
          </p:cNvPr>
          <p:cNvSpPr>
            <a:spLocks noGrp="1"/>
          </p:cNvSpPr>
          <p:nvPr>
            <p:ph idx="1"/>
          </p:nvPr>
        </p:nvSpPr>
        <p:spPr/>
        <p:txBody>
          <a:bodyPr/>
          <a:lstStyle/>
          <a:p>
            <a:r>
              <a:rPr lang="en-US" dirty="0"/>
              <a:t>Teaching is a complex activity, it needs proper preparation and planning.</a:t>
            </a:r>
          </a:p>
          <a:p>
            <a:pPr marL="0" indent="0" algn="ctr">
              <a:buNone/>
            </a:pPr>
            <a:r>
              <a:rPr lang="en-US" dirty="0"/>
              <a:t> “</a:t>
            </a:r>
            <a:r>
              <a:rPr lang="en-US" b="1" dirty="0"/>
              <a:t>A lesson plan is a teacher’s daily guide for what students need to learn, how it will be taught, and how learning will be measured. </a:t>
            </a:r>
            <a:r>
              <a:rPr lang="en-US" dirty="0"/>
              <a:t>Lesson plan is a blue print of teaching activities undertaken in the classroom”</a:t>
            </a:r>
          </a:p>
          <a:p>
            <a:r>
              <a:rPr lang="en-US" dirty="0"/>
              <a:t>Every teacher tries to plan the content in his own style so that he can teach systematically and effectively. This ensures every bit of class time is spent teaching new concepts and having meaningful discussions</a:t>
            </a:r>
          </a:p>
        </p:txBody>
      </p:sp>
    </p:spTree>
    <p:extLst>
      <p:ext uri="{BB962C8B-B14F-4D97-AF65-F5344CB8AC3E}">
        <p14:creationId xmlns:p14="http://schemas.microsoft.com/office/powerpoint/2010/main" val="2225702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2979A-A6F9-480D-9939-B1BCB247B4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14B067-57A5-4FB7-8029-8B7BD67717E6}"/>
              </a:ext>
            </a:extLst>
          </p:cNvPr>
          <p:cNvSpPr>
            <a:spLocks noGrp="1"/>
          </p:cNvSpPr>
          <p:nvPr>
            <p:ph idx="1"/>
          </p:nvPr>
        </p:nvSpPr>
        <p:spPr/>
        <p:txBody>
          <a:bodyPr/>
          <a:lstStyle/>
          <a:p>
            <a:r>
              <a:rPr lang="en-US" dirty="0"/>
              <a:t>3.Introduction. Here, the teacher employs his insight and experiences for liking new knowledge with the previous knowledge of the students. The topic is not introduced directly but it is usually emitted by the students’ responses by asking introductory questions.</a:t>
            </a:r>
          </a:p>
        </p:txBody>
      </p:sp>
    </p:spTree>
    <p:extLst>
      <p:ext uri="{BB962C8B-B14F-4D97-AF65-F5344CB8AC3E}">
        <p14:creationId xmlns:p14="http://schemas.microsoft.com/office/powerpoint/2010/main" val="1272894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1B66B-14E7-4D78-92F9-FA5A443B90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78F197-5A86-4894-870B-0D9F4BF129FC}"/>
              </a:ext>
            </a:extLst>
          </p:cNvPr>
          <p:cNvSpPr>
            <a:spLocks noGrp="1"/>
          </p:cNvSpPr>
          <p:nvPr>
            <p:ph idx="1"/>
          </p:nvPr>
        </p:nvSpPr>
        <p:spPr/>
        <p:txBody>
          <a:bodyPr/>
          <a:lstStyle/>
          <a:p>
            <a:r>
              <a:rPr lang="en-US" dirty="0"/>
              <a:t>4.Teaching Aids Audio-visual aids are selected according to the proposed topic. 5.Previous knowledge Students’ previous knowledge is mentioned. For example: Students are familiar with figure of speech. They know that nouns are naming words.</a:t>
            </a:r>
          </a:p>
        </p:txBody>
      </p:sp>
    </p:spTree>
    <p:extLst>
      <p:ext uri="{BB962C8B-B14F-4D97-AF65-F5344CB8AC3E}">
        <p14:creationId xmlns:p14="http://schemas.microsoft.com/office/powerpoint/2010/main" val="561672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B2485-B141-4F0B-898C-C9E8FB3885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857D59-0EBA-4ADA-B9AC-D7C68ABE7B08}"/>
              </a:ext>
            </a:extLst>
          </p:cNvPr>
          <p:cNvSpPr>
            <a:spLocks noGrp="1"/>
          </p:cNvSpPr>
          <p:nvPr>
            <p:ph idx="1"/>
          </p:nvPr>
        </p:nvSpPr>
        <p:spPr/>
        <p:txBody>
          <a:bodyPr/>
          <a:lstStyle/>
          <a:p>
            <a:r>
              <a:rPr lang="en-US" dirty="0"/>
              <a:t>6.Statement of Aim The teacher gives his statement of teaching topic by incorporating the students’ responses. For Example: “Today, we will study about the noun and its kinds.” 7.Presentation The teacher prepares the developing questions after introducing the topic. The question are arranged in logical sequence, i.e., from simple to complex, considering the structure of the topic.</a:t>
            </a:r>
          </a:p>
        </p:txBody>
      </p:sp>
    </p:spTree>
    <p:extLst>
      <p:ext uri="{BB962C8B-B14F-4D97-AF65-F5344CB8AC3E}">
        <p14:creationId xmlns:p14="http://schemas.microsoft.com/office/powerpoint/2010/main" val="1089099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C809A-4E8A-4370-842F-B84F515614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9061E7-78CE-49E8-B10C-3D80D5B71A36}"/>
              </a:ext>
            </a:extLst>
          </p:cNvPr>
          <p:cNvSpPr>
            <a:spLocks noGrp="1"/>
          </p:cNvSpPr>
          <p:nvPr>
            <p:ph idx="1"/>
          </p:nvPr>
        </p:nvSpPr>
        <p:spPr/>
        <p:txBody>
          <a:bodyPr/>
          <a:lstStyle/>
          <a:p>
            <a:r>
              <a:rPr lang="en-US" dirty="0"/>
              <a:t>8.Explanation The teacher is supposed to explain the answers of the given developing question. As whole of the content-matter is in the question-answer form. 9. Black board Summary The teacher has to prepare the black-board summary of his teaching point and explanations.</a:t>
            </a:r>
          </a:p>
        </p:txBody>
      </p:sp>
    </p:spTree>
    <p:extLst>
      <p:ext uri="{BB962C8B-B14F-4D97-AF65-F5344CB8AC3E}">
        <p14:creationId xmlns:p14="http://schemas.microsoft.com/office/powerpoint/2010/main" val="3707851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89213-4B6A-4B90-AAFD-E9672360E5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A5A852-2634-4FC0-94BF-5ADCBEC664F2}"/>
              </a:ext>
            </a:extLst>
          </p:cNvPr>
          <p:cNvSpPr>
            <a:spLocks noGrp="1"/>
          </p:cNvSpPr>
          <p:nvPr>
            <p:ph idx="1"/>
          </p:nvPr>
        </p:nvSpPr>
        <p:spPr/>
        <p:txBody>
          <a:bodyPr/>
          <a:lstStyle/>
          <a:p>
            <a:r>
              <a:rPr lang="en-US" dirty="0"/>
              <a:t>10.Review Questions The purpose of these questions is to practice the students’ learning and to evaluate their performance whether they have comprehended the teaching unit or not. These review questions are asked only after rubbing the black-board summary. For example: Q.1.What is the definition of Noun? Q.2. Give some examples of Noun….. 11.Home assignments At the end of the lesson plan, home assignment is given to the students on the same teaching unit. The purpose of home work is to practice, to organize and to study the topic for better understanding and retention.</a:t>
            </a:r>
          </a:p>
        </p:txBody>
      </p:sp>
    </p:spTree>
    <p:extLst>
      <p:ext uri="{BB962C8B-B14F-4D97-AF65-F5344CB8AC3E}">
        <p14:creationId xmlns:p14="http://schemas.microsoft.com/office/powerpoint/2010/main" val="146363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CF6C3-E0C7-43C8-B180-C9CF71176B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06E85D-F6A7-43D2-8C66-763B962B2039}"/>
              </a:ext>
            </a:extLst>
          </p:cNvPr>
          <p:cNvSpPr>
            <a:spLocks noGrp="1"/>
          </p:cNvSpPr>
          <p:nvPr>
            <p:ph idx="1"/>
          </p:nvPr>
        </p:nvSpPr>
        <p:spPr/>
        <p:txBody>
          <a:bodyPr/>
          <a:lstStyle/>
          <a:p>
            <a:r>
              <a:rPr lang="en-US" dirty="0"/>
              <a:t>A lesson plan is a teacher’s detailed description of the course of instruction or ‘learning trajectory’ for a lesson. A daily lesson plan is developed by a teacher to guide class learning. Details may vary depending on the preference of the teacher, subject being covered, and the needs of the students. There may be requirements mandated by the school system regarding the plan. A lesson plan is the teacher’s guide for running the particular lesson, and it includes the goal( what the students are supposed to learn), how the goal will be reached( the method, procedure) and a way of measuring how well the goal was reached ( test, worksheets, homework etc.)</a:t>
            </a:r>
          </a:p>
        </p:txBody>
      </p:sp>
    </p:spTree>
    <p:extLst>
      <p:ext uri="{BB962C8B-B14F-4D97-AF65-F5344CB8AC3E}">
        <p14:creationId xmlns:p14="http://schemas.microsoft.com/office/powerpoint/2010/main" val="127533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00C98-61E8-4F7B-A7E9-99C71486197C}"/>
              </a:ext>
            </a:extLst>
          </p:cNvPr>
          <p:cNvSpPr>
            <a:spLocks noGrp="1"/>
          </p:cNvSpPr>
          <p:nvPr>
            <p:ph type="title"/>
          </p:nvPr>
        </p:nvSpPr>
        <p:spPr/>
        <p:txBody>
          <a:bodyPr/>
          <a:lstStyle/>
          <a:p>
            <a:r>
              <a:rPr lang="en-US" dirty="0"/>
              <a:t>Why </a:t>
            </a:r>
            <a:r>
              <a:rPr lang="en-US" dirty="0" err="1"/>
              <a:t>planing</a:t>
            </a:r>
            <a:r>
              <a:rPr lang="en-US" dirty="0"/>
              <a:t>?</a:t>
            </a:r>
          </a:p>
        </p:txBody>
      </p:sp>
      <p:sp>
        <p:nvSpPr>
          <p:cNvPr id="3" name="Content Placeholder 2">
            <a:extLst>
              <a:ext uri="{FF2B5EF4-FFF2-40B4-BE49-F238E27FC236}">
                <a16:creationId xmlns:a16="http://schemas.microsoft.com/office/drawing/2014/main" id="{00DA3A83-3C73-4EFF-A8B0-012865EE54DC}"/>
              </a:ext>
            </a:extLst>
          </p:cNvPr>
          <p:cNvSpPr>
            <a:spLocks noGrp="1"/>
          </p:cNvSpPr>
          <p:nvPr>
            <p:ph idx="1"/>
          </p:nvPr>
        </p:nvSpPr>
        <p:spPr/>
        <p:txBody>
          <a:bodyPr/>
          <a:lstStyle/>
          <a:p>
            <a:r>
              <a:rPr lang="en-US" dirty="0" err="1"/>
              <a:t>Plaaning</a:t>
            </a:r>
            <a:r>
              <a:rPr lang="en-US" dirty="0"/>
              <a:t> helps to reduce uncertainty or panic and gives confidence and clarity.</a:t>
            </a:r>
          </a:p>
          <a:p>
            <a:r>
              <a:rPr lang="en-US" dirty="0"/>
              <a:t>It reminds to prepare materials beforehand, and makes it easier to organize the time and activities flow in the class</a:t>
            </a:r>
          </a:p>
        </p:txBody>
      </p:sp>
    </p:spTree>
    <p:extLst>
      <p:ext uri="{BB962C8B-B14F-4D97-AF65-F5344CB8AC3E}">
        <p14:creationId xmlns:p14="http://schemas.microsoft.com/office/powerpoint/2010/main" val="804592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90031-D477-4CD6-970B-C5E6BDA99177}"/>
              </a:ext>
            </a:extLst>
          </p:cNvPr>
          <p:cNvSpPr>
            <a:spLocks noGrp="1"/>
          </p:cNvSpPr>
          <p:nvPr>
            <p:ph type="title"/>
          </p:nvPr>
        </p:nvSpPr>
        <p:spPr/>
        <p:txBody>
          <a:bodyPr/>
          <a:lstStyle/>
          <a:p>
            <a:r>
              <a:rPr lang="en-US" dirty="0"/>
              <a:t>Importance of lesson plan</a:t>
            </a:r>
          </a:p>
        </p:txBody>
      </p:sp>
      <p:sp>
        <p:nvSpPr>
          <p:cNvPr id="3" name="Content Placeholder 2">
            <a:extLst>
              <a:ext uri="{FF2B5EF4-FFF2-40B4-BE49-F238E27FC236}">
                <a16:creationId xmlns:a16="http://schemas.microsoft.com/office/drawing/2014/main" id="{A05B3C40-C03A-4623-A2EA-7A8AC893589C}"/>
              </a:ext>
            </a:extLst>
          </p:cNvPr>
          <p:cNvSpPr>
            <a:spLocks noGrp="1"/>
          </p:cNvSpPr>
          <p:nvPr>
            <p:ph idx="1"/>
          </p:nvPr>
        </p:nvSpPr>
        <p:spPr/>
        <p:txBody>
          <a:bodyPr/>
          <a:lstStyle/>
          <a:p>
            <a:r>
              <a:rPr lang="en-US" dirty="0"/>
              <a:t>Every teacher is required to prepare a lesson plan because this is considered as guide for the day’s lessons. Lesson planning is important because it gives the teacher a concrete direction of what she/he wants to take up for the day. Research has shown that student learning is correlated to teacher planning. One major explanation is that when plan is ready, teachers can focus on its implementation. When teachers do not have to think so much about what they need to do next they are able to focus on other parts of the lesson.</a:t>
            </a:r>
          </a:p>
        </p:txBody>
      </p:sp>
    </p:spTree>
    <p:extLst>
      <p:ext uri="{BB962C8B-B14F-4D97-AF65-F5344CB8AC3E}">
        <p14:creationId xmlns:p14="http://schemas.microsoft.com/office/powerpoint/2010/main" val="1097152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EA861-03AE-488B-BDAB-BB6A6D166F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07497D-2918-40D9-9DBC-3F7D0B492AB6}"/>
              </a:ext>
            </a:extLst>
          </p:cNvPr>
          <p:cNvSpPr>
            <a:spLocks noGrp="1"/>
          </p:cNvSpPr>
          <p:nvPr>
            <p:ph idx="1"/>
          </p:nvPr>
        </p:nvSpPr>
        <p:spPr/>
        <p:txBody>
          <a:bodyPr/>
          <a:lstStyle/>
          <a:p>
            <a:r>
              <a:rPr lang="en-US" dirty="0"/>
              <a:t>Lesson planning is important because it helps teachers ensure that the day-to-day activities that go on in their classrooms are providing students with an adequate level of long –term progress toward the goals outlined in their scope and sequence, as well as their individual education plans when necessary.</a:t>
            </a:r>
          </a:p>
        </p:txBody>
      </p:sp>
    </p:spTree>
    <p:extLst>
      <p:ext uri="{BB962C8B-B14F-4D97-AF65-F5344CB8AC3E}">
        <p14:creationId xmlns:p14="http://schemas.microsoft.com/office/powerpoint/2010/main" val="2515364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63804-6CEA-4601-8160-7D618BF7CAF8}"/>
              </a:ext>
            </a:extLst>
          </p:cNvPr>
          <p:cNvSpPr>
            <a:spLocks noGrp="1"/>
          </p:cNvSpPr>
          <p:nvPr>
            <p:ph type="title"/>
          </p:nvPr>
        </p:nvSpPr>
        <p:spPr/>
        <p:txBody>
          <a:bodyPr/>
          <a:lstStyle/>
          <a:p>
            <a:r>
              <a:rPr lang="en-US" dirty="0"/>
              <a:t>Need of lesson planning</a:t>
            </a:r>
          </a:p>
        </p:txBody>
      </p:sp>
      <p:sp>
        <p:nvSpPr>
          <p:cNvPr id="3" name="Content Placeholder 2">
            <a:extLst>
              <a:ext uri="{FF2B5EF4-FFF2-40B4-BE49-F238E27FC236}">
                <a16:creationId xmlns:a16="http://schemas.microsoft.com/office/drawing/2014/main" id="{C5DFF94B-F94F-4563-A86F-9D732AE0481C}"/>
              </a:ext>
            </a:extLst>
          </p:cNvPr>
          <p:cNvSpPr>
            <a:spLocks noGrp="1"/>
          </p:cNvSpPr>
          <p:nvPr>
            <p:ph idx="1"/>
          </p:nvPr>
        </p:nvSpPr>
        <p:spPr/>
        <p:txBody>
          <a:bodyPr/>
          <a:lstStyle/>
          <a:p>
            <a:r>
              <a:rPr lang="en-US" dirty="0"/>
              <a:t>Through lesson planning the subject is organized properly.  It keeps the teacher free from the faults of thoughtless teaching.  It makes the proper atmosphere for learning process.  The teacher also gets a clear idea about when they should start evaluation and when they should proceed to the next lesson.  Lesson plans helps in organized teaching and saves time.  Lesson plans allow the teacher to apply appropriate strategy.  Teacher will be more prepared and confident while teaching the lesson.</a:t>
            </a:r>
          </a:p>
        </p:txBody>
      </p:sp>
    </p:spTree>
    <p:extLst>
      <p:ext uri="{BB962C8B-B14F-4D97-AF65-F5344CB8AC3E}">
        <p14:creationId xmlns:p14="http://schemas.microsoft.com/office/powerpoint/2010/main" val="2369422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B1D4A-242D-492C-B56F-6F7EF8E46CE6}"/>
              </a:ext>
            </a:extLst>
          </p:cNvPr>
          <p:cNvSpPr>
            <a:spLocks noGrp="1"/>
          </p:cNvSpPr>
          <p:nvPr>
            <p:ph type="title"/>
          </p:nvPr>
        </p:nvSpPr>
        <p:spPr/>
        <p:txBody>
          <a:bodyPr/>
          <a:lstStyle/>
          <a:p>
            <a:r>
              <a:rPr lang="en-US" dirty="0"/>
              <a:t>5 Characteristics of good lesson planning</a:t>
            </a:r>
          </a:p>
        </p:txBody>
      </p:sp>
      <p:sp>
        <p:nvSpPr>
          <p:cNvPr id="3" name="Content Placeholder 2">
            <a:extLst>
              <a:ext uri="{FF2B5EF4-FFF2-40B4-BE49-F238E27FC236}">
                <a16:creationId xmlns:a16="http://schemas.microsoft.com/office/drawing/2014/main" id="{C47EBFD3-869C-4634-9CE9-14E321E97516}"/>
              </a:ext>
            </a:extLst>
          </p:cNvPr>
          <p:cNvSpPr>
            <a:spLocks noGrp="1"/>
          </p:cNvSpPr>
          <p:nvPr>
            <p:ph idx="1"/>
          </p:nvPr>
        </p:nvSpPr>
        <p:spPr/>
        <p:txBody>
          <a:bodyPr/>
          <a:lstStyle/>
          <a:p>
            <a:r>
              <a:rPr lang="en-US" dirty="0"/>
              <a:t>Learning to plan is just like any other skill. It takes time and practice. At first lesson planning may seem like a time consuming process but by creating detailed lesson plans as a beginner teacher one is able to develop routines that can become more automatic over time.</a:t>
            </a:r>
          </a:p>
        </p:txBody>
      </p:sp>
    </p:spTree>
    <p:extLst>
      <p:ext uri="{BB962C8B-B14F-4D97-AF65-F5344CB8AC3E}">
        <p14:creationId xmlns:p14="http://schemas.microsoft.com/office/powerpoint/2010/main" val="4268345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EFD97-0322-49AB-A1FC-FA7811C070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56B692-F240-4985-B5F4-E2A71273DD3C}"/>
              </a:ext>
            </a:extLst>
          </p:cNvPr>
          <p:cNvSpPr>
            <a:spLocks noGrp="1"/>
          </p:cNvSpPr>
          <p:nvPr>
            <p:ph idx="1"/>
          </p:nvPr>
        </p:nvSpPr>
        <p:spPr/>
        <p:txBody>
          <a:bodyPr/>
          <a:lstStyle/>
          <a:p>
            <a:r>
              <a:rPr lang="en-US" dirty="0"/>
              <a:t>1) Lesson planning should be in a written form. 2) In lesson planning, the general and important objectives should be clearly defined. 3) The lesson plan should relate to suitable teaching method and its use. 4) A continuity component reviews and reflects on content from the previous lesson. 5) Subject, time , class, average age of the students should be mentioned in the lesson plan.</a:t>
            </a:r>
          </a:p>
        </p:txBody>
      </p:sp>
    </p:spTree>
    <p:extLst>
      <p:ext uri="{BB962C8B-B14F-4D97-AF65-F5344CB8AC3E}">
        <p14:creationId xmlns:p14="http://schemas.microsoft.com/office/powerpoint/2010/main" val="168929664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1475</Words>
  <Application>Microsoft Office PowerPoint</Application>
  <PresentationFormat>Widescreen</PresentationFormat>
  <Paragraphs>38</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Gill Sans MT</vt:lpstr>
      <vt:lpstr>Gallery</vt:lpstr>
      <vt:lpstr>Unit 6 Lesson Plan</vt:lpstr>
      <vt:lpstr>Introduction</vt:lpstr>
      <vt:lpstr>PowerPoint Presentation</vt:lpstr>
      <vt:lpstr>Why planing?</vt:lpstr>
      <vt:lpstr>Importance of lesson plan</vt:lpstr>
      <vt:lpstr>PowerPoint Presentation</vt:lpstr>
      <vt:lpstr>Need of lesson planning</vt:lpstr>
      <vt:lpstr>5 Characteristics of good lesson planning</vt:lpstr>
      <vt:lpstr>PowerPoint Presentation</vt:lpstr>
      <vt:lpstr>PowerPoint Presentation</vt:lpstr>
      <vt:lpstr>HERBARTIAN APPROACH</vt:lpstr>
      <vt:lpstr>Preparation/Introduction </vt:lpstr>
      <vt:lpstr>PowerPoint Presentation</vt:lpstr>
      <vt:lpstr>Presentation </vt:lpstr>
      <vt:lpstr>PowerPoint Presentation</vt:lpstr>
      <vt:lpstr>PowerPoint Presentation</vt:lpstr>
      <vt:lpstr>Application </vt:lpstr>
      <vt:lpstr>HERBARTIAN LESSON PLAN MODEL</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 Lesson Plan</dc:title>
  <dc:creator>Sadia Saleem</dc:creator>
  <cp:lastModifiedBy>Sadia Saleem</cp:lastModifiedBy>
  <cp:revision>9</cp:revision>
  <dcterms:created xsi:type="dcterms:W3CDTF">2020-04-22T22:09:01Z</dcterms:created>
  <dcterms:modified xsi:type="dcterms:W3CDTF">2020-04-24T23:15:32Z</dcterms:modified>
</cp:coreProperties>
</file>