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8"/>
  </p:notesMasterIdLst>
  <p:sldIdLst>
    <p:sldId id="256" r:id="rId2"/>
    <p:sldId id="302"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2" r:id="rId37"/>
    <p:sldId id="291" r:id="rId38"/>
    <p:sldId id="293" r:id="rId39"/>
    <p:sldId id="294" r:id="rId40"/>
    <p:sldId id="295" r:id="rId41"/>
    <p:sldId id="297" r:id="rId42"/>
    <p:sldId id="298" r:id="rId43"/>
    <p:sldId id="299" r:id="rId44"/>
    <p:sldId id="300" r:id="rId45"/>
    <p:sldId id="301" r:id="rId46"/>
    <p:sldId id="290"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187C3C-E890-4120-9D8E-3469B3FD9955}" type="datetimeFigureOut">
              <a:rPr lang="en-US" smtClean="0"/>
              <a:pPr/>
              <a:t>8/15/2020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44248F-C382-41CB-A1D1-23B832B7FB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44248F-C382-41CB-A1D1-23B832B7FB65}"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8/15/2020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8/15/2020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8/15/2020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8/15/2020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8/15/2020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362200"/>
          </a:xfrm>
        </p:spPr>
        <p:txBody>
          <a:bodyPr>
            <a:normAutofit/>
          </a:bodyPr>
          <a:lstStyle/>
          <a:p>
            <a:r>
              <a:rPr lang="en-US" sz="3200" dirty="0" smtClean="0">
                <a:latin typeface="Times New Roman" pitchFamily="18" charset="0"/>
                <a:cs typeface="Times New Roman" pitchFamily="18" charset="0"/>
              </a:rPr>
              <a:t>Curriculum Development</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B.Ed (Homs)Secondary</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Semester V</a:t>
            </a:r>
            <a:endParaRPr lang="en-US" sz="3200" dirty="0"/>
          </a:p>
        </p:txBody>
      </p:sp>
      <p:sp>
        <p:nvSpPr>
          <p:cNvPr id="3" name="Subtitle 2"/>
          <p:cNvSpPr>
            <a:spLocks noGrp="1"/>
          </p:cNvSpPr>
          <p:nvPr>
            <p:ph type="subTitle" idx="1"/>
          </p:nvPr>
        </p:nvSpPr>
        <p:spPr/>
        <p:txBody>
          <a:bodyPr>
            <a:normAutofit fontScale="70000" lnSpcReduction="20000"/>
          </a:bodyPr>
          <a:lstStyle/>
          <a:p>
            <a:pPr algn="r"/>
            <a:r>
              <a:rPr lang="en-US" sz="2600" dirty="0" smtClean="0">
                <a:solidFill>
                  <a:schemeClr val="tx1"/>
                </a:solidFill>
                <a:latin typeface="Times New Roman" pitchFamily="18" charset="0"/>
                <a:cs typeface="Times New Roman" pitchFamily="18" charset="0"/>
              </a:rPr>
              <a:t>Instructor</a:t>
            </a:r>
          </a:p>
          <a:p>
            <a:pPr algn="r"/>
            <a:r>
              <a:rPr lang="en-US" sz="2600" dirty="0" smtClean="0">
                <a:solidFill>
                  <a:schemeClr val="tx1"/>
                </a:solidFill>
                <a:latin typeface="Times New Roman" pitchFamily="18" charset="0"/>
                <a:cs typeface="Times New Roman" pitchFamily="18" charset="0"/>
              </a:rPr>
              <a:t>Mrs. Rakhshanda Naeem</a:t>
            </a:r>
          </a:p>
          <a:p>
            <a:pPr algn="r"/>
            <a:r>
              <a:rPr lang="en-US" sz="2600" dirty="0" smtClean="0">
                <a:solidFill>
                  <a:schemeClr val="tx1"/>
                </a:solidFill>
                <a:latin typeface="Times New Roman" pitchFamily="18" charset="0"/>
                <a:cs typeface="Times New Roman" pitchFamily="18" charset="0"/>
              </a:rPr>
              <a:t>Department of Education P&amp;D</a:t>
            </a:r>
          </a:p>
          <a:p>
            <a:pPr algn="r"/>
            <a:r>
              <a:rPr lang="en-US" sz="2600" dirty="0" smtClean="0">
                <a:solidFill>
                  <a:schemeClr val="tx1"/>
                </a:solidFill>
                <a:latin typeface="Times New Roman" pitchFamily="18" charset="0"/>
                <a:cs typeface="Times New Roman" pitchFamily="18" charset="0"/>
              </a:rPr>
              <a:t>LCWU, Lahore</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92500"/>
          </a:bodyPr>
          <a:lstStyle/>
          <a:p>
            <a:r>
              <a:rPr lang="en-US" sz="2400" dirty="0" smtClean="0">
                <a:latin typeface="Times New Roman" pitchFamily="18" charset="0"/>
                <a:cs typeface="Times New Roman" pitchFamily="18" charset="0"/>
              </a:rPr>
              <a:t>The names of six major categories were changed from noun to verb forms</a:t>
            </a:r>
          </a:p>
          <a:p>
            <a:r>
              <a:rPr lang="en-US" sz="2400" dirty="0" smtClean="0">
                <a:latin typeface="Times New Roman" pitchFamily="18" charset="0"/>
                <a:cs typeface="Times New Roman" pitchFamily="18" charset="0"/>
              </a:rPr>
              <a:t> The taxonomy stresses that thinking is an active process; the reason why verbs were more accurate</a:t>
            </a:r>
          </a:p>
          <a:p>
            <a:r>
              <a:rPr lang="en-US" sz="2400" dirty="0" smtClean="0">
                <a:latin typeface="Times New Roman" pitchFamily="18" charset="0"/>
                <a:cs typeface="Times New Roman" pitchFamily="18" charset="0"/>
              </a:rPr>
              <a:t> The subcategories of the six major categories were also replaced by verbs</a:t>
            </a:r>
          </a:p>
          <a:p>
            <a:r>
              <a:rPr lang="en-US" sz="2400" dirty="0" smtClean="0">
                <a:latin typeface="Times New Roman" pitchFamily="18" charset="0"/>
                <a:cs typeface="Times New Roman" pitchFamily="18" charset="0"/>
              </a:rPr>
              <a:t> Some subcategories were reorganized </a:t>
            </a:r>
          </a:p>
          <a:p>
            <a:r>
              <a:rPr lang="en-US" sz="2400" dirty="0" smtClean="0">
                <a:latin typeface="Times New Roman" pitchFamily="18" charset="0"/>
                <a:cs typeface="Times New Roman" pitchFamily="18" charset="0"/>
              </a:rPr>
              <a:t>Since “knowledge” is a category not a process, in the revised taxonomy this category was replaced with the word remembering</a:t>
            </a:r>
          </a:p>
          <a:p>
            <a:r>
              <a:rPr lang="en-US" sz="2400" dirty="0" smtClean="0">
                <a:latin typeface="Times New Roman" pitchFamily="18" charset="0"/>
                <a:cs typeface="Times New Roman" pitchFamily="18" charset="0"/>
              </a:rPr>
              <a:t> Following the same reasoning: Comprehension became understanding and synthesis was renamed creating in order to better reflect the active nature of the thinking process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Changes in terminologies</a:t>
            </a:r>
            <a:endParaRPr lang="en-US" sz="3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Revised Bloom’s Taxonomy</a:t>
            </a:r>
            <a:endParaRPr lang="en-US" sz="3200" dirty="0">
              <a:latin typeface="Times New Roman" pitchFamily="18" charset="0"/>
              <a:cs typeface="Times New Roman" pitchFamily="18" charset="0"/>
            </a:endParaRPr>
          </a:p>
        </p:txBody>
      </p:sp>
      <p:sp>
        <p:nvSpPr>
          <p:cNvPr id="4" name="Oval 3"/>
          <p:cNvSpPr/>
          <p:nvPr/>
        </p:nvSpPr>
        <p:spPr>
          <a:xfrm>
            <a:off x="1371600" y="1600200"/>
            <a:ext cx="58674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Remembering</a:t>
            </a:r>
          </a:p>
          <a:p>
            <a:pPr algn="ctr"/>
            <a:r>
              <a:rPr lang="en-US" dirty="0" smtClean="0">
                <a:latin typeface="Times New Roman" pitchFamily="18" charset="0"/>
                <a:cs typeface="Times New Roman" pitchFamily="18" charset="0"/>
              </a:rPr>
              <a:t>Recalling information Recognizing, listing, describing, retrieving, naming, finding</a:t>
            </a:r>
            <a:endParaRPr lang="en-US" dirty="0">
              <a:latin typeface="Times New Roman" pitchFamily="18" charset="0"/>
              <a:cs typeface="Times New Roman" pitchFamily="18" charset="0"/>
            </a:endParaRPr>
          </a:p>
        </p:txBody>
      </p:sp>
      <p:sp>
        <p:nvSpPr>
          <p:cNvPr id="6" name="Oval 5"/>
          <p:cNvSpPr/>
          <p:nvPr/>
        </p:nvSpPr>
        <p:spPr>
          <a:xfrm>
            <a:off x="1371600" y="4343400"/>
            <a:ext cx="60960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Applying </a:t>
            </a:r>
          </a:p>
          <a:p>
            <a:pPr algn="ctr"/>
            <a:r>
              <a:rPr lang="en-US" dirty="0" smtClean="0"/>
              <a:t>Using information in another familiar situation Implementing, carrying out, using, executing </a:t>
            </a:r>
          </a:p>
        </p:txBody>
      </p:sp>
      <p:sp>
        <p:nvSpPr>
          <p:cNvPr id="7" name="Oval 6"/>
          <p:cNvSpPr/>
          <p:nvPr/>
        </p:nvSpPr>
        <p:spPr>
          <a:xfrm>
            <a:off x="1371600" y="2971800"/>
            <a:ext cx="58674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Understanding</a:t>
            </a:r>
          </a:p>
          <a:p>
            <a:pPr algn="ctr"/>
            <a:r>
              <a:rPr lang="en-US" dirty="0" smtClean="0"/>
              <a:t>Explaining ideas or concepts Interpreting, summarizing, paraphrasing, classifying, explaining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71600" y="4724400"/>
            <a:ext cx="6400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ctr">
              <a:buNone/>
            </a:pPr>
            <a:r>
              <a:rPr lang="en-US" dirty="0" smtClean="0"/>
              <a:t>Creating </a:t>
            </a:r>
          </a:p>
          <a:p>
            <a:pPr algn="ctr">
              <a:buNone/>
            </a:pPr>
            <a:r>
              <a:rPr lang="en-US" dirty="0" smtClean="0"/>
              <a:t>Generating new ideas, products, or ways of viewing things Designing, constructing, planning, producing, inventing</a:t>
            </a:r>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Revised Bloom’s Taxonomy</a:t>
            </a:r>
            <a:endParaRPr lang="en-US" sz="3200" dirty="0">
              <a:latin typeface="Times New Roman" pitchFamily="18" charset="0"/>
              <a:cs typeface="Times New Roman" pitchFamily="18" charset="0"/>
            </a:endParaRPr>
          </a:p>
        </p:txBody>
      </p:sp>
      <p:sp>
        <p:nvSpPr>
          <p:cNvPr id="5" name="Oval 4"/>
          <p:cNvSpPr/>
          <p:nvPr/>
        </p:nvSpPr>
        <p:spPr>
          <a:xfrm>
            <a:off x="1219200" y="3200400"/>
            <a:ext cx="6553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Evaluating </a:t>
            </a:r>
          </a:p>
          <a:p>
            <a:pPr algn="ctr"/>
            <a:r>
              <a:rPr lang="en-US" dirty="0" smtClean="0"/>
              <a:t>Justifying a decision or course of action Checking, hypothesizing, critiquing, experimenting, judging</a:t>
            </a:r>
            <a:endParaRPr lang="en-US" dirty="0"/>
          </a:p>
        </p:txBody>
      </p:sp>
      <p:sp>
        <p:nvSpPr>
          <p:cNvPr id="7" name="Oval 6"/>
          <p:cNvSpPr/>
          <p:nvPr/>
        </p:nvSpPr>
        <p:spPr>
          <a:xfrm>
            <a:off x="990600" y="1524000"/>
            <a:ext cx="67056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Analyzing </a:t>
            </a:r>
          </a:p>
          <a:p>
            <a:pPr algn="ctr"/>
            <a:r>
              <a:rPr lang="en-US" dirty="0" smtClean="0"/>
              <a:t>Breaking information into parts to explore understandings and relationships Comparing, organizing, deconstructing, interrogating, finding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Can the student recall or recognize the learned information?</a:t>
            </a:r>
          </a:p>
          <a:p>
            <a:r>
              <a:rPr lang="en-US" sz="2400" dirty="0" smtClean="0">
                <a:latin typeface="Times New Roman" pitchFamily="18" charset="0"/>
                <a:cs typeface="Times New Roman" pitchFamily="18" charset="0"/>
              </a:rPr>
              <a:t>Thinking process involves mostly memorization, recall of information, or recognition</a:t>
            </a:r>
          </a:p>
          <a:p>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Action verbs</a:t>
            </a:r>
          </a:p>
          <a:p>
            <a:pPr>
              <a:buNone/>
            </a:pPr>
            <a:r>
              <a:rPr lang="en-US" sz="2400" dirty="0" smtClean="0">
                <a:latin typeface="Times New Roman" pitchFamily="18" charset="0"/>
                <a:cs typeface="Times New Roman" pitchFamily="18" charset="0"/>
              </a:rPr>
              <a:t> List, define, memorize, repeat, quote, select, match, reproduce,</a:t>
            </a:r>
          </a:p>
          <a:p>
            <a:pPr>
              <a:buNone/>
            </a:pPr>
            <a:r>
              <a:rPr lang="en-US" sz="2400" dirty="0" smtClean="0">
                <a:latin typeface="Times New Roman" pitchFamily="18" charset="0"/>
                <a:cs typeface="Times New Roman" pitchFamily="18" charset="0"/>
              </a:rPr>
              <a:t>group select, record, underline, cite, etc. </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Remembering</a:t>
            </a:r>
            <a:endParaRPr lang="en-US" sz="32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Can the student explain, interpret, and translate ideas that were learned? </a:t>
            </a:r>
          </a:p>
          <a:p>
            <a:r>
              <a:rPr lang="en-US" sz="2400" dirty="0" smtClean="0">
                <a:latin typeface="Times New Roman" pitchFamily="18" charset="0"/>
                <a:cs typeface="Times New Roman" pitchFamily="18" charset="0"/>
              </a:rPr>
              <a:t>More than a strict recall of factual knowledge</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Action verbs</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Restate, classify, explain, discuss, give examples, reorganize,</a:t>
            </a:r>
          </a:p>
          <a:p>
            <a:pPr>
              <a:buNone/>
            </a:pPr>
            <a:r>
              <a:rPr lang="en-US" sz="2400" dirty="0" smtClean="0">
                <a:latin typeface="Times New Roman" pitchFamily="18" charset="0"/>
                <a:cs typeface="Times New Roman" pitchFamily="18" charset="0"/>
              </a:rPr>
              <a:t>observe, research, associate, describe in own words, review,</a:t>
            </a:r>
          </a:p>
          <a:p>
            <a:pPr>
              <a:buNone/>
            </a:pPr>
            <a:r>
              <a:rPr lang="en-US" sz="2400" dirty="0" smtClean="0">
                <a:latin typeface="Times New Roman" pitchFamily="18" charset="0"/>
                <a:cs typeface="Times New Roman" pitchFamily="18" charset="0"/>
              </a:rPr>
              <a:t>summarize, identify, locate, recognize, report, select, translate,</a:t>
            </a:r>
          </a:p>
          <a:p>
            <a:pPr>
              <a:buNone/>
            </a:pPr>
            <a:r>
              <a:rPr lang="en-US" sz="2400" dirty="0" smtClean="0">
                <a:latin typeface="Times New Roman" pitchFamily="18" charset="0"/>
                <a:cs typeface="Times New Roman" pitchFamily="18" charset="0"/>
              </a:rPr>
              <a:t>paraphrase</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Understanding</a:t>
            </a:r>
            <a:endParaRPr lang="en-US" sz="3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Can the student use the information in a new context different from their learning context?</a:t>
            </a:r>
          </a:p>
          <a:p>
            <a:r>
              <a:rPr lang="en-US" sz="2400" dirty="0" smtClean="0">
                <a:latin typeface="Times New Roman" pitchFamily="18" charset="0"/>
                <a:cs typeface="Times New Roman" pitchFamily="18" charset="0"/>
              </a:rPr>
              <a:t> Implementing and carrying out a task</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Action Verbs</a:t>
            </a:r>
          </a:p>
          <a:p>
            <a:pPr>
              <a:buNone/>
            </a:pPr>
            <a:r>
              <a:rPr lang="en-US" sz="2400" dirty="0" smtClean="0">
                <a:latin typeface="Times New Roman" pitchFamily="18" charset="0"/>
                <a:cs typeface="Times New Roman" pitchFamily="18" charset="0"/>
              </a:rPr>
              <a:t>Translate, manipulate, calculate, exhibit, demonstrate,</a:t>
            </a:r>
          </a:p>
          <a:p>
            <a:pPr>
              <a:buNone/>
            </a:pPr>
            <a:r>
              <a:rPr lang="en-US" sz="2400" dirty="0" smtClean="0">
                <a:latin typeface="Times New Roman" pitchFamily="18" charset="0"/>
                <a:cs typeface="Times New Roman" pitchFamily="18" charset="0"/>
              </a:rPr>
              <a:t>collect, solve, adapt, apply in non familiar context,</a:t>
            </a:r>
          </a:p>
          <a:p>
            <a:pPr>
              <a:buNone/>
            </a:pPr>
            <a:r>
              <a:rPr lang="en-US" sz="2400" dirty="0" smtClean="0">
                <a:latin typeface="Times New Roman" pitchFamily="18" charset="0"/>
                <a:cs typeface="Times New Roman" pitchFamily="18" charset="0"/>
              </a:rPr>
              <a:t>change, interpret, operate, choose, demonstrate,</a:t>
            </a:r>
          </a:p>
          <a:p>
            <a:pPr>
              <a:buNone/>
            </a:pPr>
            <a:r>
              <a:rPr lang="en-US" sz="2400" dirty="0" smtClean="0">
                <a:latin typeface="Times New Roman" pitchFamily="18" charset="0"/>
                <a:cs typeface="Times New Roman" pitchFamily="18" charset="0"/>
              </a:rPr>
              <a:t>dramatize, employ, illustrate, schedule, sketch, solve,</a:t>
            </a:r>
          </a:p>
          <a:p>
            <a:pPr>
              <a:buNone/>
            </a:pPr>
            <a:r>
              <a:rPr lang="en-US" sz="2400" dirty="0" smtClean="0">
                <a:latin typeface="Times New Roman" pitchFamily="18" charset="0"/>
                <a:cs typeface="Times New Roman" pitchFamily="18" charset="0"/>
              </a:rPr>
              <a:t>write</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Applying</a:t>
            </a:r>
            <a:endParaRPr lang="en-US" sz="32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Can the student distinguish between different parts?</a:t>
            </a:r>
          </a:p>
          <a:p>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Action Verbs</a:t>
            </a:r>
          </a:p>
          <a:p>
            <a:pPr>
              <a:buNone/>
            </a:pPr>
            <a:r>
              <a:rPr lang="en-US" sz="2400" dirty="0" smtClean="0">
                <a:latin typeface="Times New Roman" pitchFamily="18" charset="0"/>
                <a:cs typeface="Times New Roman" pitchFamily="18" charset="0"/>
              </a:rPr>
              <a:t>Compare, contrast, criticize, organize, differentiate, discriminate,</a:t>
            </a:r>
          </a:p>
          <a:p>
            <a:pPr>
              <a:buNone/>
            </a:pPr>
            <a:r>
              <a:rPr lang="en-US" sz="2400" dirty="0" smtClean="0">
                <a:latin typeface="Times New Roman" pitchFamily="18" charset="0"/>
                <a:cs typeface="Times New Roman" pitchFamily="18" charset="0"/>
              </a:rPr>
              <a:t>distinguish, examine, experiment, Question, Investigate, research,</a:t>
            </a:r>
          </a:p>
          <a:p>
            <a:pPr>
              <a:buNone/>
            </a:pPr>
            <a:r>
              <a:rPr lang="en-US" sz="2400" dirty="0" smtClean="0">
                <a:latin typeface="Times New Roman" pitchFamily="18" charset="0"/>
                <a:cs typeface="Times New Roman" pitchFamily="18" charset="0"/>
              </a:rPr>
              <a:t>revise, make a diagram, dissect, categorize, order, group, survey,</a:t>
            </a:r>
          </a:p>
          <a:p>
            <a:pPr>
              <a:buNone/>
            </a:pPr>
            <a:r>
              <a:rPr lang="en-US" sz="2400" dirty="0" smtClean="0">
                <a:latin typeface="Times New Roman" pitchFamily="18" charset="0"/>
                <a:cs typeface="Times New Roman" pitchFamily="18" charset="0"/>
              </a:rPr>
              <a:t>test, inspect, arrange, separate</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Analyzing</a:t>
            </a:r>
            <a:endParaRPr lang="en-US" sz="3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Can the student make decisions based on reflection, critical thinking, and assessment to justify a stand or decision? </a:t>
            </a:r>
          </a:p>
          <a:p>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Action verbs</a:t>
            </a:r>
          </a:p>
          <a:p>
            <a:pPr>
              <a:buNone/>
            </a:pPr>
            <a:r>
              <a:rPr lang="en-US" sz="2400" dirty="0" smtClean="0">
                <a:latin typeface="Times New Roman" pitchFamily="18" charset="0"/>
                <a:cs typeface="Times New Roman" pitchFamily="18" charset="0"/>
              </a:rPr>
              <a:t>Make a hypothesis, check, critique, experiment,</a:t>
            </a:r>
          </a:p>
          <a:p>
            <a:pPr>
              <a:buNone/>
            </a:pPr>
            <a:r>
              <a:rPr lang="en-US" sz="2400" dirty="0" smtClean="0">
                <a:latin typeface="Times New Roman" pitchFamily="18" charset="0"/>
                <a:cs typeface="Times New Roman" pitchFamily="18" charset="0"/>
              </a:rPr>
              <a:t>judge, test, monitor, appraise, argue, defend, select,</a:t>
            </a:r>
          </a:p>
          <a:p>
            <a:pPr>
              <a:buNone/>
            </a:pPr>
            <a:r>
              <a:rPr lang="en-US" sz="2400" dirty="0" smtClean="0">
                <a:latin typeface="Times New Roman" pitchFamily="18" charset="0"/>
                <a:cs typeface="Times New Roman" pitchFamily="18" charset="0"/>
              </a:rPr>
              <a:t>support, value, evaluate  Rate, validate, predict,</a:t>
            </a:r>
          </a:p>
          <a:p>
            <a:pPr>
              <a:buNone/>
            </a:pPr>
            <a:r>
              <a:rPr lang="en-US" sz="2400" dirty="0" smtClean="0">
                <a:latin typeface="Times New Roman" pitchFamily="18" charset="0"/>
                <a:cs typeface="Times New Roman" pitchFamily="18" charset="0"/>
              </a:rPr>
              <a:t>score, revise, determine, debate, rank, reject,</a:t>
            </a:r>
          </a:p>
          <a:p>
            <a:pPr>
              <a:buNone/>
            </a:pPr>
            <a:r>
              <a:rPr lang="en-US" sz="2400" dirty="0" smtClean="0">
                <a:latin typeface="Times New Roman" pitchFamily="18" charset="0"/>
                <a:cs typeface="Times New Roman" pitchFamily="18" charset="0"/>
              </a:rPr>
              <a:t>probe, criticize, discriminate</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Evaluating</a:t>
            </a:r>
            <a:endParaRPr lang="en-US" sz="32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Can the student create a new product or point of view?</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Action verbs</a:t>
            </a:r>
          </a:p>
          <a:p>
            <a:pPr>
              <a:buNone/>
            </a:pPr>
            <a:r>
              <a:rPr lang="en-US" sz="2400" dirty="0" smtClean="0">
                <a:latin typeface="Times New Roman" pitchFamily="18" charset="0"/>
                <a:cs typeface="Times New Roman" pitchFamily="18" charset="0"/>
              </a:rPr>
              <a:t>Design, assemble, construct, plan, create, develop, formulate, </a:t>
            </a:r>
          </a:p>
          <a:p>
            <a:pPr>
              <a:buNone/>
            </a:pPr>
            <a:r>
              <a:rPr lang="en-US" sz="2400" dirty="0" smtClean="0">
                <a:latin typeface="Times New Roman" pitchFamily="18" charset="0"/>
                <a:cs typeface="Times New Roman" pitchFamily="18" charset="0"/>
              </a:rPr>
              <a:t>devise, make, write, Forecast, predict, set up, compile, originate,</a:t>
            </a:r>
          </a:p>
          <a:p>
            <a:pPr>
              <a:buNone/>
            </a:pPr>
            <a:r>
              <a:rPr lang="en-US" sz="2400" dirty="0" smtClean="0">
                <a:latin typeface="Times New Roman" pitchFamily="18" charset="0"/>
                <a:cs typeface="Times New Roman" pitchFamily="18" charset="0"/>
              </a:rPr>
              <a:t>imagine, invent, organize, improvise, act, blend</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Creating</a:t>
            </a:r>
            <a:endParaRPr lang="en-US" sz="32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Remembering, understanding, and lower level applying </a:t>
            </a:r>
          </a:p>
          <a:p>
            <a:pPr>
              <a:buNone/>
            </a:pPr>
            <a:r>
              <a:rPr lang="en-US" sz="2400" dirty="0" smtClean="0">
                <a:latin typeface="Times New Roman" pitchFamily="18" charset="0"/>
                <a:cs typeface="Times New Roman" pitchFamily="18" charset="0"/>
              </a:rPr>
              <a:t>Used for: </a:t>
            </a:r>
          </a:p>
          <a:p>
            <a:pPr>
              <a:buFont typeface="Wingdings" pitchFamily="2" charset="2"/>
              <a:buChar char="Ø"/>
            </a:pPr>
            <a:r>
              <a:rPr lang="en-US" sz="2400" dirty="0" smtClean="0">
                <a:latin typeface="Times New Roman" pitchFamily="18" charset="0"/>
                <a:cs typeface="Times New Roman" pitchFamily="18" charset="0"/>
              </a:rPr>
              <a:t>Evaluate student preparation, understanding of concepts, general conceptual learning </a:t>
            </a:r>
          </a:p>
          <a:p>
            <a:pPr>
              <a:buFont typeface="Wingdings" pitchFamily="2" charset="2"/>
              <a:buChar char="Ø"/>
            </a:pPr>
            <a:r>
              <a:rPr lang="en-US" sz="2400" dirty="0" smtClean="0">
                <a:latin typeface="Times New Roman" pitchFamily="18" charset="0"/>
                <a:cs typeface="Times New Roman" pitchFamily="18" charset="0"/>
              </a:rPr>
              <a:t> Diagnostic of strengths and weaknesses </a:t>
            </a:r>
          </a:p>
          <a:p>
            <a:pPr>
              <a:buFont typeface="Wingdings" pitchFamily="2" charset="2"/>
              <a:buChar char="Ø"/>
            </a:pPr>
            <a:r>
              <a:rPr lang="en-US" sz="2400" dirty="0" smtClean="0">
                <a:latin typeface="Times New Roman" pitchFamily="18" charset="0"/>
                <a:cs typeface="Times New Roman" pitchFamily="18" charset="0"/>
              </a:rPr>
              <a:t>Revisions and summary of topics learned</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Lower level thinking</a:t>
            </a:r>
            <a:endParaRPr lang="en-US"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3</a:t>
            </a:r>
            <a:endParaRPr lang="en-US" dirty="0"/>
          </a:p>
        </p:txBody>
      </p:sp>
      <p:sp>
        <p:nvSpPr>
          <p:cNvPr id="3" name="Subtitle 2"/>
          <p:cNvSpPr>
            <a:spLocks noGrp="1"/>
          </p:cNvSpPr>
          <p:nvPr>
            <p:ph type="subTitle" idx="1"/>
          </p:nvPr>
        </p:nvSpPr>
        <p:spPr/>
        <p:txBody>
          <a:bodyPr/>
          <a:lstStyle/>
          <a:p>
            <a:r>
              <a:rPr lang="en-US" sz="2800" smtClean="0">
                <a:latin typeface="Times New Roman" pitchFamily="18" charset="0"/>
                <a:cs typeface="Times New Roman" pitchFamily="18" charset="0"/>
              </a:rPr>
              <a:t>Curriculum and Instructional objectives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Complex application, analysis, evaluation, and creation </a:t>
            </a:r>
          </a:p>
          <a:p>
            <a:pPr>
              <a:buNone/>
            </a:pPr>
            <a:r>
              <a:rPr lang="en-US" sz="2400" dirty="0" smtClean="0">
                <a:latin typeface="Times New Roman" pitchFamily="18" charset="0"/>
                <a:cs typeface="Times New Roman" pitchFamily="18" charset="0"/>
              </a:rPr>
              <a:t> </a:t>
            </a:r>
          </a:p>
          <a:p>
            <a:pPr>
              <a:buNone/>
            </a:pPr>
            <a:r>
              <a:rPr lang="en-US" sz="2400" b="1" dirty="0" smtClean="0">
                <a:latin typeface="Times New Roman" pitchFamily="18" charset="0"/>
                <a:cs typeface="Times New Roman" pitchFamily="18" charset="0"/>
              </a:rPr>
              <a:t>Used for:</a:t>
            </a:r>
          </a:p>
          <a:p>
            <a:pPr>
              <a:buFont typeface="Wingdings" pitchFamily="2" charset="2"/>
              <a:buChar char="Ø"/>
            </a:pPr>
            <a:r>
              <a:rPr lang="en-US" sz="2400" dirty="0" smtClean="0">
                <a:latin typeface="Times New Roman" pitchFamily="18" charset="0"/>
                <a:cs typeface="Times New Roman" pitchFamily="18" charset="0"/>
              </a:rPr>
              <a:t>Increase critical thinking and analysis </a:t>
            </a:r>
          </a:p>
          <a:p>
            <a:pPr>
              <a:buFont typeface="Wingdings" pitchFamily="2" charset="2"/>
              <a:buChar char="Ø"/>
            </a:pPr>
            <a:r>
              <a:rPr lang="en-US" sz="2400" dirty="0" smtClean="0">
                <a:latin typeface="Times New Roman" pitchFamily="18" charset="0"/>
                <a:cs typeface="Times New Roman" pitchFamily="18" charset="0"/>
              </a:rPr>
              <a:t>Problem solving skills  </a:t>
            </a:r>
          </a:p>
          <a:p>
            <a:pPr>
              <a:buFont typeface="Wingdings" pitchFamily="2" charset="2"/>
              <a:buChar char="Ø"/>
            </a:pPr>
            <a:r>
              <a:rPr lang="en-US" sz="2400" dirty="0" smtClean="0">
                <a:latin typeface="Times New Roman" pitchFamily="18" charset="0"/>
                <a:cs typeface="Times New Roman" pitchFamily="18" charset="0"/>
              </a:rPr>
              <a:t>Discussions and debates  </a:t>
            </a:r>
          </a:p>
          <a:p>
            <a:pPr>
              <a:buFont typeface="Wingdings" pitchFamily="2" charset="2"/>
              <a:buChar char="Ø"/>
            </a:pPr>
            <a:r>
              <a:rPr lang="en-US" sz="2400" dirty="0" smtClean="0">
                <a:latin typeface="Times New Roman" pitchFamily="18" charset="0"/>
                <a:cs typeface="Times New Roman" pitchFamily="18" charset="0"/>
              </a:rPr>
              <a:t>Presentations and research  </a:t>
            </a:r>
          </a:p>
          <a:p>
            <a:pPr>
              <a:buFont typeface="Wingdings" pitchFamily="2" charset="2"/>
              <a:buChar char="Ø"/>
            </a:pPr>
            <a:r>
              <a:rPr lang="en-US" sz="2400" dirty="0" smtClean="0">
                <a:latin typeface="Times New Roman" pitchFamily="18" charset="0"/>
                <a:cs typeface="Times New Roman" pitchFamily="18" charset="0"/>
              </a:rPr>
              <a:t>Project creation and completion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Higher order thinking</a:t>
            </a:r>
            <a:endParaRPr lang="en-US" sz="3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Bloom’s Taxonomy- guide to teaching and evaluation. </a:t>
            </a:r>
          </a:p>
          <a:p>
            <a:r>
              <a:rPr lang="en-US" sz="2400" dirty="0" smtClean="0"/>
              <a:t>Revised version by Anderson et. Al. (2001) suggest four types of knowledge can be developed to each of the six levels of cognitive process.</a:t>
            </a:r>
          </a:p>
          <a:p>
            <a:pPr>
              <a:buNone/>
            </a:pP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Bloom’s Taxonomy</a:t>
            </a:r>
            <a:endParaRPr lang="en-US" sz="32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AutoNum type="arabicPeriod"/>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Factual</a:t>
            </a:r>
            <a:r>
              <a:rPr lang="en-US" sz="2400" dirty="0" smtClean="0">
                <a:latin typeface="Times New Roman" pitchFamily="18" charset="0"/>
                <a:cs typeface="Times New Roman" pitchFamily="18" charset="0"/>
              </a:rPr>
              <a:t> – Disconnected information.</a:t>
            </a:r>
          </a:p>
          <a:p>
            <a:pPr marL="514350" indent="-514350">
              <a:buNone/>
            </a:pPr>
            <a:r>
              <a:rPr lang="en-US" sz="2400" dirty="0" smtClean="0">
                <a:latin typeface="Times New Roman" pitchFamily="18" charset="0"/>
                <a:cs typeface="Times New Roman" pitchFamily="18" charset="0"/>
              </a:rPr>
              <a:t>2. 	</a:t>
            </a:r>
            <a:r>
              <a:rPr lang="en-US" sz="2400" b="1" dirty="0" smtClean="0">
                <a:latin typeface="Times New Roman" pitchFamily="18" charset="0"/>
                <a:cs typeface="Times New Roman" pitchFamily="18" charset="0"/>
              </a:rPr>
              <a:t>Conceptual</a:t>
            </a:r>
            <a:r>
              <a:rPr lang="en-US" sz="2400" dirty="0" smtClean="0">
                <a:latin typeface="Times New Roman" pitchFamily="18" charset="0"/>
                <a:cs typeface="Times New Roman" pitchFamily="18" charset="0"/>
              </a:rPr>
              <a:t> – Involves development of connections in information to grasp content.</a:t>
            </a:r>
          </a:p>
          <a:p>
            <a:pPr marL="514350" indent="-514350">
              <a:buNone/>
            </a:pPr>
            <a:r>
              <a:rPr lang="en-US" sz="2400" dirty="0" smtClean="0">
                <a:latin typeface="Times New Roman" pitchFamily="18" charset="0"/>
                <a:cs typeface="Times New Roman" pitchFamily="18" charset="0"/>
              </a:rPr>
              <a:t>3. 	</a:t>
            </a:r>
            <a:r>
              <a:rPr lang="en-US" sz="2400" b="1" dirty="0" smtClean="0">
                <a:latin typeface="Times New Roman" pitchFamily="18" charset="0"/>
                <a:cs typeface="Times New Roman" pitchFamily="18" charset="0"/>
              </a:rPr>
              <a:t>Procedural</a:t>
            </a:r>
            <a:r>
              <a:rPr lang="en-US" sz="2400" dirty="0" smtClean="0">
                <a:latin typeface="Times New Roman" pitchFamily="18" charset="0"/>
                <a:cs typeface="Times New Roman" pitchFamily="18" charset="0"/>
              </a:rPr>
              <a:t> – Concerns using conceptual knowledge to make decisions while performing tasks.</a:t>
            </a:r>
          </a:p>
          <a:p>
            <a:pPr marL="457200" indent="-457200">
              <a:buAutoNum type="arabicPeriod" startAt="4"/>
            </a:pPr>
            <a:r>
              <a:rPr lang="en-US" sz="2400" b="1" dirty="0" smtClean="0">
                <a:latin typeface="Times New Roman" pitchFamily="18" charset="0"/>
                <a:cs typeface="Times New Roman" pitchFamily="18" charset="0"/>
              </a:rPr>
              <a:t>Mega cognitive</a:t>
            </a:r>
            <a:r>
              <a:rPr lang="en-US" sz="2400" dirty="0" smtClean="0">
                <a:latin typeface="Times New Roman" pitchFamily="18" charset="0"/>
                <a:cs typeface="Times New Roman" pitchFamily="18" charset="0"/>
              </a:rPr>
              <a:t> – Thinking about one’s thought process as   </a:t>
            </a:r>
          </a:p>
          <a:p>
            <a:pPr marL="457200" indent="-457200">
              <a:buNone/>
            </a:pPr>
            <a:r>
              <a:rPr lang="en-US" sz="2400" dirty="0" smtClean="0">
                <a:latin typeface="Times New Roman" pitchFamily="18" charset="0"/>
                <a:cs typeface="Times New Roman" pitchFamily="18" charset="0"/>
              </a:rPr>
              <a:t>	 well as the general process thinking.</a:t>
            </a:r>
          </a:p>
          <a:p>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Four Types of Knowledge</a:t>
            </a:r>
            <a:endParaRPr lang="en-US" sz="32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76800"/>
          </a:xfrm>
        </p:spPr>
        <p:txBody>
          <a:bodyPr>
            <a:normAutofit lnSpcReduction="10000"/>
          </a:bodyPr>
          <a:lstStyle/>
          <a:p>
            <a:r>
              <a:rPr lang="en-US" sz="2400" dirty="0" smtClean="0">
                <a:latin typeface="Times New Roman" pitchFamily="18" charset="0"/>
                <a:cs typeface="Times New Roman" pitchFamily="18" charset="0"/>
              </a:rPr>
              <a:t>Concerns skills involving neuromuscular activities and physical manipulations. </a:t>
            </a:r>
          </a:p>
          <a:p>
            <a:r>
              <a:rPr lang="en-US" sz="2400" dirty="0" smtClean="0">
                <a:latin typeface="Times New Roman" pitchFamily="18" charset="0"/>
                <a:cs typeface="Times New Roman" pitchFamily="18" charset="0"/>
              </a:rPr>
              <a:t> Mastery requires practice</a:t>
            </a:r>
          </a:p>
          <a:p>
            <a:r>
              <a:rPr lang="en-US" sz="2400" dirty="0" smtClean="0">
                <a:latin typeface="Times New Roman" pitchFamily="18" charset="0"/>
                <a:cs typeface="Times New Roman" pitchFamily="18" charset="0"/>
              </a:rPr>
              <a:t>E.J Simpson’s hierarchical taxonomy for the psychomotor domain consists of seven educational objective levels</a:t>
            </a:r>
          </a:p>
          <a:p>
            <a:pPr>
              <a:buFont typeface="Wingdings" pitchFamily="2" charset="2"/>
              <a:buChar char="Ø"/>
            </a:pPr>
            <a:r>
              <a:rPr lang="en-US" sz="2400" dirty="0" smtClean="0">
                <a:latin typeface="Times New Roman" pitchFamily="18" charset="0"/>
                <a:cs typeface="Times New Roman" pitchFamily="18" charset="0"/>
              </a:rPr>
              <a:t>Perception</a:t>
            </a:r>
          </a:p>
          <a:p>
            <a:pPr>
              <a:buFont typeface="Wingdings" pitchFamily="2" charset="2"/>
              <a:buChar char="Ø"/>
            </a:pPr>
            <a:r>
              <a:rPr lang="en-US" sz="2400" dirty="0" smtClean="0">
                <a:latin typeface="Times New Roman" pitchFamily="18" charset="0"/>
                <a:cs typeface="Times New Roman" pitchFamily="18" charset="0"/>
              </a:rPr>
              <a:t>Set</a:t>
            </a:r>
          </a:p>
          <a:p>
            <a:pPr>
              <a:buFont typeface="Wingdings" pitchFamily="2" charset="2"/>
              <a:buChar char="Ø"/>
            </a:pPr>
            <a:r>
              <a:rPr lang="en-US" sz="2400" dirty="0" smtClean="0">
                <a:latin typeface="Times New Roman" pitchFamily="18" charset="0"/>
                <a:cs typeface="Times New Roman" pitchFamily="18" charset="0"/>
              </a:rPr>
              <a:t>Guided response</a:t>
            </a:r>
          </a:p>
          <a:p>
            <a:pPr>
              <a:buFont typeface="Wingdings" pitchFamily="2" charset="2"/>
              <a:buChar char="Ø"/>
            </a:pPr>
            <a:r>
              <a:rPr lang="en-US" sz="2400" dirty="0" smtClean="0">
                <a:latin typeface="Times New Roman" pitchFamily="18" charset="0"/>
                <a:cs typeface="Times New Roman" pitchFamily="18" charset="0"/>
              </a:rPr>
              <a:t>Mechanism</a:t>
            </a:r>
          </a:p>
          <a:p>
            <a:pPr>
              <a:buFont typeface="Wingdings" pitchFamily="2" charset="2"/>
              <a:buChar char="Ø"/>
            </a:pPr>
            <a:r>
              <a:rPr lang="en-US" sz="2400" dirty="0" smtClean="0">
                <a:latin typeface="Times New Roman" pitchFamily="18" charset="0"/>
                <a:cs typeface="Times New Roman" pitchFamily="18" charset="0"/>
              </a:rPr>
              <a:t>Complex overt response</a:t>
            </a:r>
          </a:p>
          <a:p>
            <a:pPr>
              <a:buFont typeface="Wingdings" pitchFamily="2" charset="2"/>
              <a:buChar char="Ø"/>
            </a:pPr>
            <a:r>
              <a:rPr lang="en-US" sz="2400" dirty="0" smtClean="0">
                <a:latin typeface="Times New Roman" pitchFamily="18" charset="0"/>
                <a:cs typeface="Times New Roman" pitchFamily="18" charset="0"/>
              </a:rPr>
              <a:t>Adaptation</a:t>
            </a:r>
          </a:p>
          <a:p>
            <a:pPr>
              <a:buFont typeface="Wingdings" pitchFamily="2" charset="2"/>
              <a:buChar char="Ø"/>
            </a:pPr>
            <a:r>
              <a:rPr lang="en-US" sz="2400" dirty="0" smtClean="0">
                <a:latin typeface="Times New Roman" pitchFamily="18" charset="0"/>
                <a:cs typeface="Times New Roman" pitchFamily="18" charset="0"/>
              </a:rPr>
              <a:t>Origination</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Psychomotor Domain</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Concerned with the use of sense organs to obtain cues that guide motor activity </a:t>
            </a:r>
          </a:p>
          <a:p>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Characteristic behaviors </a:t>
            </a:r>
          </a:p>
          <a:p>
            <a:pPr>
              <a:buFont typeface="Wingdings" pitchFamily="2" charset="2"/>
              <a:buChar char="Ø"/>
            </a:pPr>
            <a:r>
              <a:rPr lang="en-US" sz="2400" dirty="0" smtClean="0">
                <a:latin typeface="Times New Roman" pitchFamily="18" charset="0"/>
                <a:cs typeface="Times New Roman" pitchFamily="18" charset="0"/>
              </a:rPr>
              <a:t>Awareness of the stimulus </a:t>
            </a:r>
          </a:p>
          <a:p>
            <a:pPr>
              <a:buFont typeface="Wingdings" pitchFamily="2" charset="2"/>
              <a:buChar char="Ø"/>
            </a:pPr>
            <a:r>
              <a:rPr lang="en-US" sz="2400" dirty="0" smtClean="0">
                <a:latin typeface="Times New Roman" pitchFamily="18" charset="0"/>
                <a:cs typeface="Times New Roman" pitchFamily="18" charset="0"/>
              </a:rPr>
              <a:t>Selection of task-relevant cues </a:t>
            </a:r>
          </a:p>
          <a:p>
            <a:pPr>
              <a:buFont typeface="Wingdings" pitchFamily="2" charset="2"/>
              <a:buChar char="Ø"/>
            </a:pPr>
            <a:r>
              <a:rPr lang="en-US" sz="2400" dirty="0" smtClean="0">
                <a:latin typeface="Times New Roman" pitchFamily="18" charset="0"/>
                <a:cs typeface="Times New Roman" pitchFamily="18" charset="0"/>
              </a:rPr>
              <a:t>Translation of cue perception to action in a performance.</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Perception</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Refers to the readiness to take a particular type of action. Perception is an important prerequisite in this level. </a:t>
            </a:r>
          </a:p>
          <a:p>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Characteristic behaviors </a:t>
            </a:r>
          </a:p>
          <a:p>
            <a:pPr>
              <a:buFont typeface="Wingdings" pitchFamily="2" charset="2"/>
              <a:buChar char="Ø"/>
            </a:pPr>
            <a:r>
              <a:rPr lang="en-US" sz="2400" dirty="0" smtClean="0">
                <a:latin typeface="Times New Roman" pitchFamily="18" charset="0"/>
                <a:cs typeface="Times New Roman" pitchFamily="18" charset="0"/>
              </a:rPr>
              <a:t>Mental readiness to act </a:t>
            </a:r>
          </a:p>
          <a:p>
            <a:pPr>
              <a:buFont typeface="Wingdings" pitchFamily="2" charset="2"/>
              <a:buChar char="Ø"/>
            </a:pPr>
            <a:r>
              <a:rPr lang="en-US" sz="2400" dirty="0" smtClean="0">
                <a:latin typeface="Times New Roman" pitchFamily="18" charset="0"/>
                <a:cs typeface="Times New Roman" pitchFamily="18" charset="0"/>
              </a:rPr>
              <a:t>Physical readiness to act </a:t>
            </a:r>
          </a:p>
          <a:p>
            <a:pPr>
              <a:buFont typeface="Wingdings" pitchFamily="2" charset="2"/>
              <a:buChar char="Ø"/>
            </a:pPr>
            <a:r>
              <a:rPr lang="en-US" sz="2400" dirty="0" smtClean="0">
                <a:latin typeface="Times New Roman" pitchFamily="18" charset="0"/>
                <a:cs typeface="Times New Roman" pitchFamily="18" charset="0"/>
              </a:rPr>
              <a:t>Willingness to act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Set</a:t>
            </a:r>
            <a:endParaRPr lang="en-US" sz="3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Concerned with the early stages in learning a complex skill. Adequacy of performance is judged by an instructor or by a suitable set of criteria. </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Characteristic behaviors </a:t>
            </a:r>
          </a:p>
          <a:p>
            <a:pPr>
              <a:buFont typeface="Wingdings" pitchFamily="2" charset="2"/>
              <a:buChar char="Ø"/>
            </a:pPr>
            <a:r>
              <a:rPr lang="en-US" sz="2400" dirty="0" smtClean="0">
                <a:latin typeface="Times New Roman" pitchFamily="18" charset="0"/>
                <a:cs typeface="Times New Roman" pitchFamily="18" charset="0"/>
              </a:rPr>
              <a:t>Imitation of Instructor’s demonstration</a:t>
            </a:r>
          </a:p>
          <a:p>
            <a:pPr>
              <a:buFont typeface="Wingdings" pitchFamily="2" charset="2"/>
              <a:buChar char="Ø"/>
            </a:pPr>
            <a:r>
              <a:rPr lang="en-US" sz="2400" dirty="0" smtClean="0">
                <a:latin typeface="Times New Roman" pitchFamily="18" charset="0"/>
                <a:cs typeface="Times New Roman" pitchFamily="18" charset="0"/>
              </a:rPr>
              <a:t>Continuous referral to model performance</a:t>
            </a:r>
          </a:p>
          <a:p>
            <a:pPr>
              <a:buFont typeface="Wingdings" pitchFamily="2" charset="2"/>
              <a:buChar char="Ø"/>
            </a:pPr>
            <a:r>
              <a:rPr lang="en-US" sz="2400" dirty="0" smtClean="0">
                <a:latin typeface="Times New Roman" pitchFamily="18" charset="0"/>
                <a:cs typeface="Times New Roman" pitchFamily="18" charset="0"/>
              </a:rPr>
              <a:t>Trial and Error</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Guided response</a:t>
            </a: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concerned with performance acts where the learned response have become habitual and the movements can be performed with some confidence and proficiency.</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Mechanism</a:t>
            </a: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The skillful performance of motor acts that involve complex movement patterns. -Learning outcomes include highly coordinated motor activities. </a:t>
            </a:r>
          </a:p>
          <a:p>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Characteristic behaviors </a:t>
            </a:r>
          </a:p>
          <a:p>
            <a:pPr>
              <a:buFont typeface="Wingdings" pitchFamily="2" charset="2"/>
              <a:buChar char="Ø"/>
            </a:pPr>
            <a:r>
              <a:rPr lang="en-US" sz="2400" dirty="0" smtClean="0">
                <a:latin typeface="Times New Roman" pitchFamily="18" charset="0"/>
                <a:cs typeface="Times New Roman" pitchFamily="18" charset="0"/>
              </a:rPr>
              <a:t>Performance without hesitation </a:t>
            </a:r>
          </a:p>
          <a:p>
            <a:pPr>
              <a:buFont typeface="Wingdings" pitchFamily="2" charset="2"/>
              <a:buChar char="Ø"/>
            </a:pPr>
            <a:r>
              <a:rPr lang="en-US" sz="2400" dirty="0" smtClean="0">
                <a:latin typeface="Times New Roman" pitchFamily="18" charset="0"/>
                <a:cs typeface="Times New Roman" pitchFamily="18" charset="0"/>
              </a:rPr>
              <a:t>Movements exhibit ease and good muscle control </a:t>
            </a:r>
          </a:p>
          <a:p>
            <a:pPr>
              <a:buFont typeface="Wingdings" pitchFamily="2" charset="2"/>
              <a:buChar char="Ø"/>
            </a:pPr>
            <a:r>
              <a:rPr lang="en-US" sz="2400" dirty="0" smtClean="0">
                <a:latin typeface="Times New Roman" pitchFamily="18" charset="0"/>
                <a:cs typeface="Times New Roman" pitchFamily="18" charset="0"/>
              </a:rPr>
              <a:t>Coordinated, fluid, timely and automatic movements.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Complex overt response</a:t>
            </a:r>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Individual can modify movement patterns to fit special requirements or to meet a problem situation. </a:t>
            </a:r>
          </a:p>
          <a:p>
            <a:endParaRPr lang="en-US" sz="2400" dirty="0" smtClean="0">
              <a:latin typeface="Times New Roman" pitchFamily="18" charset="0"/>
              <a:cs typeface="Times New Roman" pitchFamily="18" charset="0"/>
            </a:endParaRPr>
          </a:p>
          <a:p>
            <a:pPr algn="ctr">
              <a:buNone/>
            </a:pPr>
            <a:r>
              <a:rPr lang="en-US" sz="2400" b="1" dirty="0" smtClean="0">
                <a:latin typeface="Times New Roman" pitchFamily="18" charset="0"/>
                <a:cs typeface="Times New Roman" pitchFamily="18" charset="0"/>
              </a:rPr>
              <a:t>Origination </a:t>
            </a:r>
          </a:p>
          <a:p>
            <a:r>
              <a:rPr lang="en-US" sz="2400" dirty="0" smtClean="0">
                <a:latin typeface="Times New Roman" pitchFamily="18" charset="0"/>
                <a:cs typeface="Times New Roman" pitchFamily="18" charset="0"/>
              </a:rPr>
              <a:t>creating of new movement patterns to fit a particular situation or specific problem.</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Adaptation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 typeface="Arial" pitchFamily="34" charset="0"/>
              <a:buChar char="•"/>
            </a:pPr>
            <a:r>
              <a:rPr lang="en-US" sz="2400" dirty="0" smtClean="0">
                <a:latin typeface="Times New Roman" pitchFamily="18" charset="0"/>
                <a:cs typeface="Times New Roman" pitchFamily="18" charset="0"/>
              </a:rPr>
              <a:t>Distinction between aims, goals &amp; objective</a:t>
            </a:r>
          </a:p>
          <a:p>
            <a:pPr marL="342900" lvl="1" indent="-342900">
              <a:buFont typeface="Arial" pitchFamily="34" charset="0"/>
              <a:buChar char="•"/>
            </a:pPr>
            <a:r>
              <a:rPr lang="en-US" sz="2400" dirty="0" smtClean="0">
                <a:latin typeface="Times New Roman" pitchFamily="18" charset="0"/>
                <a:cs typeface="Times New Roman" pitchFamily="18" charset="0"/>
              </a:rPr>
              <a:t>Taxonomies of educational objectifies</a:t>
            </a:r>
          </a:p>
          <a:p>
            <a:pPr marL="342900" lvl="1" indent="-342900"/>
            <a:r>
              <a:rPr lang="en-US" sz="2400" dirty="0" smtClean="0">
                <a:latin typeface="Times New Roman" pitchFamily="18" charset="0"/>
                <a:cs typeface="Times New Roman" pitchFamily="18" charset="0"/>
              </a:rPr>
              <a:t> Bloom’s Taxonomy </a:t>
            </a:r>
          </a:p>
          <a:p>
            <a:pPr marL="342900" lvl="1" indent="-342900"/>
            <a:r>
              <a:rPr lang="en-US" sz="2400" dirty="0" smtClean="0">
                <a:latin typeface="Times New Roman" pitchFamily="18" charset="0"/>
                <a:cs typeface="Times New Roman" pitchFamily="18" charset="0"/>
              </a:rPr>
              <a:t> Solo Taxonomy</a:t>
            </a:r>
          </a:p>
          <a:p>
            <a:pPr marL="342900" lvl="1" indent="-342900">
              <a:buNone/>
            </a:pPr>
            <a:r>
              <a:rPr lang="en-US" sz="2400" dirty="0" smtClean="0">
                <a:latin typeface="Times New Roman" pitchFamily="18" charset="0"/>
                <a:cs typeface="Times New Roman" pitchFamily="18" charset="0"/>
              </a:rPr>
              <a:t>	</a:t>
            </a:r>
            <a:r>
              <a:rPr lang="en-US" dirty="0" smtClean="0"/>
              <a:t>	</a:t>
            </a:r>
          </a:p>
          <a:p>
            <a:pPr>
              <a:buNone/>
            </a:pPr>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Curriculum and Instructional objectives</a:t>
            </a:r>
            <a:endParaRPr lang="en-US" sz="32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724400"/>
          </a:xfrm>
        </p:spPr>
        <p:txBody>
          <a:bodyPr>
            <a:normAutofit lnSpcReduction="10000"/>
          </a:bodyPr>
          <a:lstStyle/>
          <a:p>
            <a:r>
              <a:rPr lang="en-US" sz="2400" dirty="0" smtClean="0">
                <a:latin typeface="Times New Roman" pitchFamily="18" charset="0"/>
                <a:cs typeface="Times New Roman" pitchFamily="18" charset="0"/>
              </a:rPr>
              <a:t>Concerns emotional responses to phenomena. </a:t>
            </a:r>
          </a:p>
          <a:p>
            <a:r>
              <a:rPr lang="en-US" sz="2400" dirty="0" smtClean="0">
                <a:latin typeface="Times New Roman" pitchFamily="18" charset="0"/>
                <a:cs typeface="Times New Roman" pitchFamily="18" charset="0"/>
              </a:rPr>
              <a:t> Incorporates awareness of feelings generated to phenomena as well as value judgments about phenomena.</a:t>
            </a:r>
          </a:p>
          <a:p>
            <a:r>
              <a:rPr lang="en-US" sz="2400" dirty="0" smtClean="0">
                <a:latin typeface="Times New Roman" pitchFamily="18" charset="0"/>
                <a:cs typeface="Times New Roman" pitchFamily="18" charset="0"/>
              </a:rPr>
              <a:t> It is complex, ill defined and difficult to measure.</a:t>
            </a:r>
          </a:p>
          <a:p>
            <a:r>
              <a:rPr lang="en-US" sz="2400" dirty="0" smtClean="0">
                <a:latin typeface="Times New Roman" pitchFamily="18" charset="0"/>
                <a:cs typeface="Times New Roman" pitchFamily="18" charset="0"/>
              </a:rPr>
              <a:t>D.R krathwohl’s hierarchical taxonomy for the affective domain contains five educational objective levels</a:t>
            </a:r>
          </a:p>
          <a:p>
            <a:pPr>
              <a:buFont typeface="Wingdings" pitchFamily="2" charset="2"/>
              <a:buChar char="Ø"/>
            </a:pPr>
            <a:r>
              <a:rPr lang="en-US" sz="2400" dirty="0" smtClean="0">
                <a:latin typeface="Times New Roman" pitchFamily="18" charset="0"/>
                <a:cs typeface="Times New Roman" pitchFamily="18" charset="0"/>
              </a:rPr>
              <a:t>Receiving</a:t>
            </a:r>
          </a:p>
          <a:p>
            <a:pPr>
              <a:buFont typeface="Wingdings" pitchFamily="2" charset="2"/>
              <a:buChar char="Ø"/>
            </a:pPr>
            <a:r>
              <a:rPr lang="en-US" sz="2400" dirty="0" smtClean="0">
                <a:latin typeface="Times New Roman" pitchFamily="18" charset="0"/>
                <a:cs typeface="Times New Roman" pitchFamily="18" charset="0"/>
              </a:rPr>
              <a:t>Responding</a:t>
            </a:r>
          </a:p>
          <a:p>
            <a:pPr>
              <a:buFont typeface="Wingdings" pitchFamily="2" charset="2"/>
              <a:buChar char="Ø"/>
            </a:pPr>
            <a:r>
              <a:rPr lang="en-US" sz="2400" dirty="0" smtClean="0">
                <a:latin typeface="Times New Roman" pitchFamily="18" charset="0"/>
                <a:cs typeface="Times New Roman" pitchFamily="18" charset="0"/>
              </a:rPr>
              <a:t>Valuing</a:t>
            </a:r>
          </a:p>
          <a:p>
            <a:pPr>
              <a:buFont typeface="Wingdings" pitchFamily="2" charset="2"/>
              <a:buChar char="Ø"/>
            </a:pPr>
            <a:r>
              <a:rPr lang="en-US" sz="2400" dirty="0" smtClean="0">
                <a:latin typeface="Times New Roman" pitchFamily="18" charset="0"/>
                <a:cs typeface="Times New Roman" pitchFamily="18" charset="0"/>
              </a:rPr>
              <a:t>Organization</a:t>
            </a:r>
          </a:p>
          <a:p>
            <a:pPr>
              <a:buFont typeface="Wingdings" pitchFamily="2" charset="2"/>
              <a:buChar char="Ø"/>
            </a:pPr>
            <a:r>
              <a:rPr lang="en-US" sz="2400" dirty="0" smtClean="0">
                <a:latin typeface="Times New Roman" pitchFamily="18" charset="0"/>
                <a:cs typeface="Times New Roman" pitchFamily="18" charset="0"/>
              </a:rPr>
              <a:t>Characterization</a:t>
            </a:r>
          </a:p>
          <a:p>
            <a:pPr>
              <a:buFont typeface="Wingdings" pitchFamily="2" charset="2"/>
              <a:buChar char="Ø"/>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Affective Domain</a:t>
            </a:r>
            <a:endParaRPr lang="en-US" sz="32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600" dirty="0" smtClean="0">
                <a:latin typeface="Times New Roman" pitchFamily="18" charset="0"/>
                <a:cs typeface="Times New Roman" pitchFamily="18" charset="0"/>
              </a:rPr>
              <a:t>Student’s willingness to attend to particular phenomenon or stimuli. </a:t>
            </a:r>
          </a:p>
          <a:p>
            <a:r>
              <a:rPr lang="en-US" sz="2600" dirty="0" smtClean="0">
                <a:latin typeface="Times New Roman" pitchFamily="18" charset="0"/>
                <a:cs typeface="Times New Roman" pitchFamily="18" charset="0"/>
              </a:rPr>
              <a:t>From a teaching standpoint it is concerned with getting, holding, and directing student’s attention. </a:t>
            </a:r>
          </a:p>
          <a:p>
            <a:r>
              <a:rPr lang="en-US" sz="2600" dirty="0" smtClean="0">
                <a:latin typeface="Times New Roman" pitchFamily="18" charset="0"/>
                <a:cs typeface="Times New Roman" pitchFamily="18" charset="0"/>
              </a:rPr>
              <a:t>The lowest level of learning outcomes in the affective domain. </a:t>
            </a:r>
          </a:p>
          <a:p>
            <a:pPr>
              <a:buNone/>
            </a:pPr>
            <a:endParaRPr lang="en-US" sz="2600" dirty="0" smtClean="0">
              <a:latin typeface="Times New Roman" pitchFamily="18" charset="0"/>
              <a:cs typeface="Times New Roman" pitchFamily="18" charset="0"/>
            </a:endParaRPr>
          </a:p>
          <a:p>
            <a:pPr>
              <a:buNone/>
            </a:pPr>
            <a:r>
              <a:rPr lang="en-US" sz="2600" b="1" dirty="0" smtClean="0">
                <a:latin typeface="Times New Roman" pitchFamily="18" charset="0"/>
                <a:cs typeface="Times New Roman" pitchFamily="18" charset="0"/>
              </a:rPr>
              <a:t>Characteristic behaviors </a:t>
            </a:r>
          </a:p>
          <a:p>
            <a:pPr>
              <a:buFont typeface="Wingdings" pitchFamily="2" charset="2"/>
              <a:buChar char="Ø"/>
            </a:pPr>
            <a:r>
              <a:rPr lang="en-US" sz="2600" dirty="0" smtClean="0">
                <a:latin typeface="Times New Roman" pitchFamily="18" charset="0"/>
                <a:cs typeface="Times New Roman" pitchFamily="18" charset="0"/>
              </a:rPr>
              <a:t>Awareness </a:t>
            </a:r>
          </a:p>
          <a:p>
            <a:pPr>
              <a:buFont typeface="Wingdings" pitchFamily="2" charset="2"/>
              <a:buChar char="Ø"/>
            </a:pPr>
            <a:r>
              <a:rPr lang="en-US" sz="2600" dirty="0" smtClean="0">
                <a:latin typeface="Times New Roman" pitchFamily="18" charset="0"/>
                <a:cs typeface="Times New Roman" pitchFamily="18" charset="0"/>
              </a:rPr>
              <a:t>Willingness to receive</a:t>
            </a:r>
          </a:p>
          <a:p>
            <a:pPr>
              <a:buFont typeface="Wingdings" pitchFamily="2" charset="2"/>
              <a:buChar char="Ø"/>
            </a:pPr>
            <a:r>
              <a:rPr lang="en-US" sz="2600" dirty="0" smtClean="0">
                <a:latin typeface="Times New Roman" pitchFamily="18" charset="0"/>
                <a:cs typeface="Times New Roman" pitchFamily="18" charset="0"/>
              </a:rPr>
              <a:t> Controlled or selected attention</a:t>
            </a:r>
          </a:p>
          <a:p>
            <a:pPr>
              <a:buNone/>
            </a:pP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Receiving</a:t>
            </a: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 Refers to active participation on the part of the student.</a:t>
            </a:r>
          </a:p>
          <a:p>
            <a:r>
              <a:rPr lang="en-US" sz="2400" dirty="0" smtClean="0">
                <a:latin typeface="Times New Roman" pitchFamily="18" charset="0"/>
                <a:cs typeface="Times New Roman" pitchFamily="18" charset="0"/>
              </a:rPr>
              <a:t>Higher levels of this category include those instructional objectives that are commonly classified under interests. </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Characteristic behaviors </a:t>
            </a:r>
          </a:p>
          <a:p>
            <a:pPr>
              <a:buFont typeface="Wingdings" pitchFamily="2" charset="2"/>
              <a:buChar char="Ø"/>
            </a:pPr>
            <a:r>
              <a:rPr lang="en-US" sz="2400" dirty="0" smtClean="0">
                <a:latin typeface="Times New Roman" pitchFamily="18" charset="0"/>
                <a:cs typeface="Times New Roman" pitchFamily="18" charset="0"/>
              </a:rPr>
              <a:t>Acquiescence in responding </a:t>
            </a:r>
          </a:p>
          <a:p>
            <a:pPr>
              <a:buFont typeface="Wingdings" pitchFamily="2" charset="2"/>
              <a:buChar char="Ø"/>
            </a:pPr>
            <a:r>
              <a:rPr lang="en-US" sz="2400" dirty="0" smtClean="0">
                <a:latin typeface="Times New Roman" pitchFamily="18" charset="0"/>
                <a:cs typeface="Times New Roman" pitchFamily="18" charset="0"/>
              </a:rPr>
              <a:t>Willingness to respond </a:t>
            </a:r>
          </a:p>
          <a:p>
            <a:pPr>
              <a:buFont typeface="Wingdings" pitchFamily="2" charset="2"/>
              <a:buChar char="Ø"/>
            </a:pPr>
            <a:r>
              <a:rPr lang="en-US" sz="2400" dirty="0" smtClean="0">
                <a:latin typeface="Times New Roman" pitchFamily="18" charset="0"/>
                <a:cs typeface="Times New Roman" pitchFamily="18" charset="0"/>
              </a:rPr>
              <a:t>Satisfaction in response</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Responding</a:t>
            </a:r>
            <a:endParaRPr 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latin typeface="Times New Roman" pitchFamily="18" charset="0"/>
                <a:cs typeface="Times New Roman" pitchFamily="18" charset="0"/>
              </a:rPr>
              <a:t>Concerned with the worth or value a student attaches to a particular object, phenomenon, or behavior. </a:t>
            </a:r>
          </a:p>
          <a:p>
            <a:r>
              <a:rPr lang="en-US" sz="2400" dirty="0" smtClean="0">
                <a:latin typeface="Times New Roman" pitchFamily="18" charset="0"/>
                <a:cs typeface="Times New Roman" pitchFamily="18" charset="0"/>
              </a:rPr>
              <a:t>Ranges in degree from the more simple acceptance to the more complex level of commitment. </a:t>
            </a:r>
          </a:p>
          <a:p>
            <a:r>
              <a:rPr lang="en-US" sz="2400" dirty="0" smtClean="0">
                <a:latin typeface="Times New Roman" pitchFamily="18" charset="0"/>
                <a:cs typeface="Times New Roman" pitchFamily="18" charset="0"/>
              </a:rPr>
              <a:t>Instructional objectives that are commonly classified under “attitudes” and “appreciation”</a:t>
            </a:r>
          </a:p>
          <a:p>
            <a:pPr>
              <a:buNone/>
            </a:pPr>
            <a:r>
              <a:rPr lang="en-US" sz="2400" dirty="0" smtClean="0">
                <a:latin typeface="Times New Roman" pitchFamily="18" charset="0"/>
                <a:cs typeface="Times New Roman" pitchFamily="18" charset="0"/>
              </a:rPr>
              <a:t> </a:t>
            </a:r>
          </a:p>
          <a:p>
            <a:pPr>
              <a:buNone/>
            </a:pPr>
            <a:r>
              <a:rPr lang="en-US" sz="2400" b="1" dirty="0" smtClean="0">
                <a:latin typeface="Times New Roman" pitchFamily="18" charset="0"/>
                <a:cs typeface="Times New Roman" pitchFamily="18" charset="0"/>
              </a:rPr>
              <a:t>Characteristic behaviors: </a:t>
            </a:r>
          </a:p>
          <a:p>
            <a:pPr>
              <a:buFont typeface="Wingdings" pitchFamily="2" charset="2"/>
              <a:buChar char="Ø"/>
            </a:pPr>
            <a:r>
              <a:rPr lang="en-US" sz="2400" dirty="0" smtClean="0">
                <a:latin typeface="Times New Roman" pitchFamily="18" charset="0"/>
                <a:cs typeface="Times New Roman" pitchFamily="18" charset="0"/>
              </a:rPr>
              <a:t>Acceptance of value </a:t>
            </a:r>
          </a:p>
          <a:p>
            <a:pPr>
              <a:buFont typeface="Wingdings" pitchFamily="2" charset="2"/>
              <a:buChar char="Ø"/>
            </a:pPr>
            <a:r>
              <a:rPr lang="en-US" sz="2400" dirty="0" smtClean="0">
                <a:latin typeface="Times New Roman" pitchFamily="18" charset="0"/>
                <a:cs typeface="Times New Roman" pitchFamily="18" charset="0"/>
              </a:rPr>
              <a:t>Preference for a value </a:t>
            </a:r>
          </a:p>
          <a:p>
            <a:pPr>
              <a:buFont typeface="Wingdings" pitchFamily="2" charset="2"/>
              <a:buChar char="Ø"/>
            </a:pPr>
            <a:r>
              <a:rPr lang="en-US" sz="2400" dirty="0" smtClean="0">
                <a:latin typeface="Times New Roman" pitchFamily="18" charset="0"/>
                <a:cs typeface="Times New Roman" pitchFamily="18" charset="0"/>
              </a:rPr>
              <a:t>Commitment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Valuing</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latin typeface="Times New Roman" pitchFamily="18" charset="0"/>
                <a:cs typeface="Times New Roman" pitchFamily="18" charset="0"/>
              </a:rPr>
              <a:t>Concerned with bringing together different values, resolving conflicts between them, and beginning the building of an internally consistent value system. </a:t>
            </a:r>
          </a:p>
          <a:p>
            <a:r>
              <a:rPr lang="en-US" sz="2400" dirty="0" smtClean="0">
                <a:latin typeface="Times New Roman" pitchFamily="18" charset="0"/>
                <a:cs typeface="Times New Roman" pitchFamily="18" charset="0"/>
              </a:rPr>
              <a:t>Instructional objectives relating to the development of a philosophy of life fall into this category. </a:t>
            </a:r>
          </a:p>
          <a:p>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Characteristic behaviors </a:t>
            </a:r>
          </a:p>
          <a:p>
            <a:pPr>
              <a:buFont typeface="Wingdings" pitchFamily="2" charset="2"/>
              <a:buChar char="Ø"/>
            </a:pPr>
            <a:r>
              <a:rPr lang="en-US" sz="2400" dirty="0" smtClean="0">
                <a:latin typeface="Times New Roman" pitchFamily="18" charset="0"/>
                <a:cs typeface="Times New Roman" pitchFamily="18" charset="0"/>
              </a:rPr>
              <a:t>Conceptualization of Value </a:t>
            </a:r>
          </a:p>
          <a:p>
            <a:pPr>
              <a:buFont typeface="Wingdings" pitchFamily="2" charset="2"/>
              <a:buChar char="Ø"/>
            </a:pPr>
            <a:r>
              <a:rPr lang="en-US" sz="2400" dirty="0" smtClean="0">
                <a:latin typeface="Times New Roman" pitchFamily="18" charset="0"/>
                <a:cs typeface="Times New Roman" pitchFamily="18" charset="0"/>
              </a:rPr>
              <a:t>Organization of Value</a:t>
            </a:r>
          </a:p>
          <a:p>
            <a:pPr>
              <a:buNone/>
            </a:pP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Organization</a:t>
            </a:r>
            <a:endParaRPr lang="en-US"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At this level the individual has a value system that has controlled his behavior a sufficiently long time for him to have developed a characteristic “lifestyle” </a:t>
            </a:r>
          </a:p>
          <a:p>
            <a:r>
              <a:rPr lang="en-US" sz="2400" dirty="0" smtClean="0">
                <a:latin typeface="Times New Roman" pitchFamily="18" charset="0"/>
                <a:cs typeface="Times New Roman" pitchFamily="18" charset="0"/>
              </a:rPr>
              <a:t>Instructional objectives concerned with general patters of adjustment. </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Characteristic behaviors </a:t>
            </a:r>
          </a:p>
          <a:p>
            <a:pPr>
              <a:buFont typeface="Wingdings" pitchFamily="2" charset="2"/>
              <a:buChar char="Ø"/>
            </a:pPr>
            <a:r>
              <a:rPr lang="en-US" sz="2400" dirty="0" smtClean="0">
                <a:latin typeface="Times New Roman" pitchFamily="18" charset="0"/>
                <a:cs typeface="Times New Roman" pitchFamily="18" charset="0"/>
              </a:rPr>
              <a:t>Generalized set </a:t>
            </a:r>
          </a:p>
          <a:p>
            <a:pPr>
              <a:buFont typeface="Wingdings" pitchFamily="2" charset="2"/>
              <a:buChar char="Ø"/>
            </a:pPr>
            <a:r>
              <a:rPr lang="en-US" sz="2400" dirty="0" smtClean="0">
                <a:latin typeface="Times New Roman" pitchFamily="18" charset="0"/>
                <a:cs typeface="Times New Roman" pitchFamily="18" charset="0"/>
              </a:rPr>
              <a:t>Characterization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Characterization</a:t>
            </a:r>
            <a:endParaRPr lang="en-US"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0"/>
            <a:ext cx="8153400" cy="3200400"/>
          </a:xfrm>
        </p:spPr>
        <p:txBody>
          <a:bodyPr/>
          <a:lstStyle/>
          <a:p>
            <a:r>
              <a:rPr lang="en-US" dirty="0" smtClean="0">
                <a:latin typeface="Times New Roman" pitchFamily="18" charset="0"/>
                <a:cs typeface="Times New Roman" pitchFamily="18" charset="0"/>
              </a:rPr>
              <a:t>                Solo Taxonomy</a:t>
            </a:r>
            <a:endParaRPr lang="en-US"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dirty="0" smtClean="0">
                <a:latin typeface="Times New Roman" pitchFamily="18" charset="0"/>
                <a:cs typeface="Times New Roman" pitchFamily="18" charset="0"/>
              </a:rPr>
              <a:t>The SOLO taxonomy stands for: </a:t>
            </a:r>
          </a:p>
          <a:p>
            <a:r>
              <a:rPr lang="en-US" sz="2800" dirty="0" smtClean="0">
                <a:latin typeface="Times New Roman" pitchFamily="18" charset="0"/>
                <a:cs typeface="Times New Roman" pitchFamily="18" charset="0"/>
              </a:rPr>
              <a:t>Structure of </a:t>
            </a:r>
          </a:p>
          <a:p>
            <a:r>
              <a:rPr lang="en-US" sz="2800" dirty="0" smtClean="0">
                <a:latin typeface="Times New Roman" pitchFamily="18" charset="0"/>
                <a:cs typeface="Times New Roman" pitchFamily="18" charset="0"/>
              </a:rPr>
              <a:t>Observed </a:t>
            </a:r>
          </a:p>
          <a:p>
            <a:r>
              <a:rPr lang="en-US" sz="2800" dirty="0" smtClean="0">
                <a:latin typeface="Times New Roman" pitchFamily="18" charset="0"/>
                <a:cs typeface="Times New Roman" pitchFamily="18" charset="0"/>
              </a:rPr>
              <a:t>Learning </a:t>
            </a:r>
          </a:p>
          <a:p>
            <a:r>
              <a:rPr lang="en-US" sz="2800" dirty="0" smtClean="0">
                <a:latin typeface="Times New Roman" pitchFamily="18" charset="0"/>
                <a:cs typeface="Times New Roman" pitchFamily="18" charset="0"/>
              </a:rPr>
              <a:t>Outcomes</a:t>
            </a:r>
          </a:p>
          <a:p>
            <a:pPr>
              <a:buNone/>
            </a:pP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Structure of solo taxonomy</a:t>
            </a:r>
            <a:endParaRPr lang="en-US" sz="32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 The structure of observed learning outcomes(SOLO) taxonomy is a model that describes levels of increasing complexity in students understanding of subject. It encourages students to think about where they are currently with there learning, and what they need to do in order to progress. </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Solo taxonomy provides a simple and robust way of describe how learning out comes grow in complexity from surface to deep understanding.</a:t>
            </a:r>
          </a:p>
          <a:p>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Definitions of solo taxonomy</a:t>
            </a:r>
            <a:endParaRPr lang="en-US" sz="32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Pre-structural </a:t>
            </a:r>
          </a:p>
          <a:p>
            <a:r>
              <a:rPr lang="en-US" sz="2400" dirty="0" smtClean="0">
                <a:latin typeface="Times New Roman" pitchFamily="18" charset="0"/>
                <a:cs typeface="Times New Roman" pitchFamily="18" charset="0"/>
              </a:rPr>
              <a:t>Unistructural </a:t>
            </a:r>
          </a:p>
          <a:p>
            <a:r>
              <a:rPr lang="en-US" sz="2400" dirty="0" smtClean="0">
                <a:latin typeface="Times New Roman" pitchFamily="18" charset="0"/>
                <a:cs typeface="Times New Roman" pitchFamily="18" charset="0"/>
              </a:rPr>
              <a:t>Multistructural </a:t>
            </a:r>
          </a:p>
          <a:p>
            <a:r>
              <a:rPr lang="en-US" sz="2400" dirty="0" smtClean="0">
                <a:latin typeface="Times New Roman" pitchFamily="18" charset="0"/>
                <a:cs typeface="Times New Roman" pitchFamily="18" charset="0"/>
              </a:rPr>
              <a:t>Relational </a:t>
            </a:r>
          </a:p>
          <a:p>
            <a:r>
              <a:rPr lang="en-US" sz="2400" dirty="0" smtClean="0">
                <a:latin typeface="Times New Roman" pitchFamily="18" charset="0"/>
                <a:cs typeface="Times New Roman" pitchFamily="18" charset="0"/>
              </a:rPr>
              <a:t>Extended abstract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Main five stages of solo taxonomy</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467600" cy="4525963"/>
          </a:xfrm>
        </p:spPr>
        <p:txBody>
          <a:bodyPr>
            <a:normAutofit fontScale="25000" lnSpcReduction="20000"/>
          </a:bodyPr>
          <a:lstStyle/>
          <a:p>
            <a:pPr lvl="1">
              <a:buNone/>
            </a:pPr>
            <a:r>
              <a:rPr lang="en-US" sz="9600" dirty="0" smtClean="0">
                <a:latin typeface="Times New Roman" pitchFamily="18" charset="0"/>
                <a:cs typeface="Times New Roman" pitchFamily="18" charset="0"/>
              </a:rPr>
              <a:t>Although the aims, goals and objectives are</a:t>
            </a:r>
          </a:p>
          <a:p>
            <a:pPr lvl="1">
              <a:buNone/>
            </a:pPr>
            <a:r>
              <a:rPr lang="en-US" sz="9600" dirty="0" smtClean="0">
                <a:latin typeface="Times New Roman" pitchFamily="18" charset="0"/>
                <a:cs typeface="Times New Roman" pitchFamily="18" charset="0"/>
              </a:rPr>
              <a:t>interrelated but have some important distinctions</a:t>
            </a:r>
          </a:p>
          <a:p>
            <a:pPr lvl="1">
              <a:buNone/>
            </a:pPr>
            <a:r>
              <a:rPr lang="en-US" sz="9600" dirty="0" smtClean="0">
                <a:latin typeface="Times New Roman" pitchFamily="18" charset="0"/>
                <a:cs typeface="Times New Roman" pitchFamily="18" charset="0"/>
              </a:rPr>
              <a:t>that are often confused.</a:t>
            </a:r>
          </a:p>
          <a:p>
            <a:pPr lvl="1">
              <a:buNone/>
            </a:pPr>
            <a:r>
              <a:rPr lang="en-US" sz="9600" b="1" dirty="0" smtClean="0">
                <a:latin typeface="Times New Roman" pitchFamily="18" charset="0"/>
                <a:cs typeface="Times New Roman" pitchFamily="18" charset="0"/>
              </a:rPr>
              <a:t>Aims: </a:t>
            </a:r>
          </a:p>
          <a:p>
            <a:pPr lvl="1">
              <a:buNone/>
            </a:pPr>
            <a:r>
              <a:rPr lang="en-US" sz="9600" dirty="0" smtClean="0">
                <a:latin typeface="Times New Roman" pitchFamily="18" charset="0"/>
                <a:cs typeface="Times New Roman" pitchFamily="18" charset="0"/>
              </a:rPr>
              <a:t>Aims  tend to be more general than goals and</a:t>
            </a:r>
          </a:p>
          <a:p>
            <a:pPr lvl="1">
              <a:buNone/>
            </a:pPr>
            <a:r>
              <a:rPr lang="en-US" sz="9600" dirty="0" smtClean="0">
                <a:latin typeface="Times New Roman" pitchFamily="18" charset="0"/>
                <a:cs typeface="Times New Roman" pitchFamily="18" charset="0"/>
              </a:rPr>
              <a:t>objectives  because aims are relate to the end results,</a:t>
            </a:r>
          </a:p>
          <a:p>
            <a:pPr lvl="1">
              <a:buNone/>
            </a:pPr>
            <a:r>
              <a:rPr lang="en-US" sz="9600" dirty="0" smtClean="0">
                <a:latin typeface="Times New Roman" pitchFamily="18" charset="0"/>
                <a:cs typeface="Times New Roman" pitchFamily="18" charset="0"/>
              </a:rPr>
              <a:t>But goals and objectives help you achieve these</a:t>
            </a:r>
          </a:p>
          <a:p>
            <a:pPr lvl="1">
              <a:buNone/>
            </a:pPr>
            <a:r>
              <a:rPr lang="en-US" sz="9600" dirty="0" smtClean="0">
                <a:latin typeface="Times New Roman" pitchFamily="18" charset="0"/>
                <a:cs typeface="Times New Roman" pitchFamily="18" charset="0"/>
              </a:rPr>
              <a:t>results.</a:t>
            </a:r>
          </a:p>
          <a:p>
            <a:pPr lvl="1">
              <a:buNone/>
            </a:pPr>
            <a:endParaRPr lang="en-US" sz="9600" b="1" dirty="0" smtClean="0">
              <a:latin typeface="Times New Roman" pitchFamily="18" charset="0"/>
              <a:cs typeface="Times New Roman" pitchFamily="18" charset="0"/>
            </a:endParaRPr>
          </a:p>
          <a:p>
            <a:pPr lvl="1">
              <a:buNone/>
            </a:pPr>
            <a:r>
              <a:rPr lang="en-US" sz="9600" b="1" dirty="0" smtClean="0">
                <a:latin typeface="Times New Roman" pitchFamily="18" charset="0"/>
                <a:cs typeface="Times New Roman" pitchFamily="18" charset="0"/>
              </a:rPr>
              <a:t>For example</a:t>
            </a:r>
            <a:r>
              <a:rPr lang="en-US" sz="9600" dirty="0" smtClean="0">
                <a:latin typeface="Times New Roman" pitchFamily="18" charset="0"/>
                <a:cs typeface="Times New Roman" pitchFamily="18" charset="0"/>
              </a:rPr>
              <a:t>, a person might state his or her aim is</a:t>
            </a:r>
          </a:p>
          <a:p>
            <a:pPr lvl="1">
              <a:buNone/>
            </a:pPr>
            <a:r>
              <a:rPr lang="en-US" sz="9600" dirty="0" smtClean="0">
                <a:latin typeface="Times New Roman" pitchFamily="18" charset="0"/>
                <a:cs typeface="Times New Roman" pitchFamily="18" charset="0"/>
              </a:rPr>
              <a:t>to be a successful entrepreneur</a:t>
            </a:r>
          </a:p>
          <a:p>
            <a:pPr lvl="1">
              <a:buNone/>
            </a:pPr>
            <a:endParaRPr lang="en-US" sz="2400" dirty="0" smtClean="0"/>
          </a:p>
          <a:p>
            <a:pPr lvl="0">
              <a:buNone/>
            </a:pPr>
            <a:r>
              <a:rPr lang="en-US" dirty="0" smtClean="0"/>
              <a:t>			</a:t>
            </a:r>
            <a:endParaRPr lang="en-US" sz="2800" dirty="0" smtClean="0"/>
          </a:p>
          <a:p>
            <a:pPr lvl="0">
              <a:buNone/>
            </a:pPr>
            <a:r>
              <a:rPr lang="en-US" dirty="0" smtClean="0"/>
              <a:t>		</a:t>
            </a:r>
            <a:endParaRPr lang="en-US" dirty="0"/>
          </a:p>
        </p:txBody>
      </p:sp>
      <p:sp>
        <p:nvSpPr>
          <p:cNvPr id="2" name="Title 1"/>
          <p:cNvSpPr>
            <a:spLocks noGrp="1"/>
          </p:cNvSpPr>
          <p:nvPr>
            <p:ph type="title"/>
          </p:nvPr>
        </p:nvSpPr>
        <p:spPr/>
        <p:txBody>
          <a:bodyPr>
            <a:normAutofit/>
          </a:bodyPr>
          <a:lstStyle/>
          <a:p>
            <a:pPr lvl="1" algn="ctr" rtl="0">
              <a:spcBef>
                <a:spcPct val="0"/>
              </a:spcBef>
            </a:pPr>
            <a:r>
              <a:rPr lang="en-US" sz="3200" dirty="0" smtClean="0">
                <a:latin typeface="Times New Roman" pitchFamily="18" charset="0"/>
                <a:cs typeface="Times New Roman" pitchFamily="18" charset="0"/>
              </a:rPr>
              <a:t>Distinction between aims, goals &amp; objective</a:t>
            </a:r>
            <a:endParaRPr lang="en-US"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400" dirty="0" smtClean="0">
                <a:latin typeface="Times New Roman" pitchFamily="18" charset="0"/>
                <a:cs typeface="Times New Roman" pitchFamily="18" charset="0"/>
              </a:rPr>
              <a:t>This is the first stage – where students don’t really have any</a:t>
            </a:r>
          </a:p>
          <a:p>
            <a:pPr>
              <a:buNone/>
            </a:pPr>
            <a:r>
              <a:rPr lang="en-US" sz="2400" dirty="0" smtClean="0">
                <a:latin typeface="Times New Roman" pitchFamily="18" charset="0"/>
                <a:cs typeface="Times New Roman" pitchFamily="18" charset="0"/>
              </a:rPr>
              <a:t>knowledge or understanding of the topic being studied. A student</a:t>
            </a:r>
          </a:p>
          <a:p>
            <a:pPr>
              <a:buNone/>
            </a:pPr>
            <a:r>
              <a:rPr lang="en-US" sz="2400" dirty="0" smtClean="0">
                <a:latin typeface="Times New Roman" pitchFamily="18" charset="0"/>
                <a:cs typeface="Times New Roman" pitchFamily="18" charset="0"/>
              </a:rPr>
              <a:t>who is pre-structural will usually respond with ‘I don’t</a:t>
            </a:r>
          </a:p>
          <a:p>
            <a:pPr>
              <a:buNone/>
            </a:pPr>
            <a:r>
              <a:rPr lang="en-US" sz="2400" dirty="0" smtClean="0">
                <a:latin typeface="Times New Roman" pitchFamily="18" charset="0"/>
                <a:cs typeface="Times New Roman" pitchFamily="18" charset="0"/>
              </a:rPr>
              <a:t>understand’</a:t>
            </a:r>
          </a:p>
          <a:p>
            <a:pPr>
              <a:buNone/>
            </a:pP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sz="3200" dirty="0" err="1" smtClean="0">
                <a:latin typeface="Times New Roman" pitchFamily="18" charset="0"/>
                <a:cs typeface="Times New Roman" pitchFamily="18" charset="0"/>
              </a:rPr>
              <a:t>Prestructural</a:t>
            </a:r>
            <a:r>
              <a:rPr lang="en-US" sz="3200" dirty="0" smtClean="0">
                <a:latin typeface="Times New Roman" pitchFamily="18" charset="0"/>
                <a:cs typeface="Times New Roman" pitchFamily="18" charset="0"/>
              </a:rPr>
              <a:t> of solo taxonomy</a:t>
            </a:r>
            <a:endParaRPr lang="en-US" sz="32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400" dirty="0" smtClean="0">
                <a:latin typeface="Times New Roman" pitchFamily="18" charset="0"/>
                <a:cs typeface="Times New Roman" pitchFamily="18" charset="0"/>
              </a:rPr>
              <a:t>Moving on from pre-structural, students who are unistructural</a:t>
            </a:r>
          </a:p>
          <a:p>
            <a:pPr>
              <a:buNone/>
            </a:pPr>
            <a:r>
              <a:rPr lang="en-US" sz="2400" dirty="0" smtClean="0">
                <a:latin typeface="Times New Roman" pitchFamily="18" charset="0"/>
                <a:cs typeface="Times New Roman" pitchFamily="18" charset="0"/>
              </a:rPr>
              <a:t>have a limited knowledge of the topic – they may just know one</a:t>
            </a:r>
          </a:p>
          <a:p>
            <a:pPr>
              <a:buNone/>
            </a:pPr>
            <a:r>
              <a:rPr lang="en-US" sz="2400" dirty="0" smtClean="0">
                <a:latin typeface="Times New Roman" pitchFamily="18" charset="0"/>
                <a:cs typeface="Times New Roman" pitchFamily="18" charset="0"/>
              </a:rPr>
              <a:t>isolated fact about the topic. So, a typical response might be: ‘I</a:t>
            </a:r>
          </a:p>
          <a:p>
            <a:pPr>
              <a:buNone/>
            </a:pPr>
            <a:r>
              <a:rPr lang="en-US" sz="2400" dirty="0" smtClean="0">
                <a:latin typeface="Times New Roman" pitchFamily="18" charset="0"/>
                <a:cs typeface="Times New Roman" pitchFamily="18" charset="0"/>
              </a:rPr>
              <a:t>have some understanding of this topic’</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Verbs for Unistructural </a:t>
            </a:r>
          </a:p>
          <a:p>
            <a:pPr>
              <a:buNone/>
            </a:pPr>
            <a:r>
              <a:rPr lang="en-US" sz="2400" dirty="0" smtClean="0">
                <a:latin typeface="Times New Roman" pitchFamily="18" charset="0"/>
                <a:cs typeface="Times New Roman" pitchFamily="18" charset="0"/>
              </a:rPr>
              <a:t>define, identify, name. draw, find, label, match, follow a simple</a:t>
            </a:r>
          </a:p>
          <a:p>
            <a:pPr>
              <a:buNone/>
            </a:pPr>
            <a:r>
              <a:rPr lang="en-US" sz="2400" dirty="0" smtClean="0">
                <a:latin typeface="Times New Roman" pitchFamily="18" charset="0"/>
                <a:cs typeface="Times New Roman" pitchFamily="18" charset="0"/>
              </a:rPr>
              <a:t>procedure</a:t>
            </a:r>
          </a:p>
          <a:p>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Unistructural of solo taxonomy</a:t>
            </a:r>
            <a:endParaRPr lang="en-US" sz="32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Progressing from unistructural to multistructural simply means</a:t>
            </a:r>
          </a:p>
          <a:p>
            <a:pPr>
              <a:buNone/>
            </a:pPr>
            <a:r>
              <a:rPr lang="en-US" sz="2400" dirty="0" smtClean="0">
                <a:latin typeface="Times New Roman" pitchFamily="18" charset="0"/>
                <a:cs typeface="Times New Roman" pitchFamily="18" charset="0"/>
              </a:rPr>
              <a:t>that the student knows a few facts about this topic – but is unable</a:t>
            </a:r>
          </a:p>
          <a:p>
            <a:pPr>
              <a:buNone/>
            </a:pPr>
            <a:r>
              <a:rPr lang="en-US" sz="2400" dirty="0" smtClean="0">
                <a:latin typeface="Times New Roman" pitchFamily="18" charset="0"/>
                <a:cs typeface="Times New Roman" pitchFamily="18" charset="0"/>
              </a:rPr>
              <a:t>to link them together. So a typical response might be ‘I know a</a:t>
            </a:r>
          </a:p>
          <a:p>
            <a:pPr>
              <a:buNone/>
            </a:pPr>
            <a:r>
              <a:rPr lang="en-US" sz="2400" dirty="0" smtClean="0">
                <a:latin typeface="Times New Roman" pitchFamily="18" charset="0"/>
                <a:cs typeface="Times New Roman" pitchFamily="18" charset="0"/>
              </a:rPr>
              <a:t>few things about this topic’ or ‘I have gathered some information</a:t>
            </a:r>
          </a:p>
          <a:p>
            <a:pPr>
              <a:buNone/>
            </a:pPr>
            <a:r>
              <a:rPr lang="en-US" sz="2400" dirty="0" smtClean="0">
                <a:latin typeface="Times New Roman" pitchFamily="18" charset="0"/>
                <a:cs typeface="Times New Roman" pitchFamily="18" charset="0"/>
              </a:rPr>
              <a:t>about this topic’</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Verbs for Multistuctural </a:t>
            </a:r>
          </a:p>
          <a:p>
            <a:pPr>
              <a:buNone/>
            </a:pPr>
            <a:r>
              <a:rPr lang="en-US" sz="2400" dirty="0" smtClean="0">
                <a:latin typeface="Times New Roman" pitchFamily="18" charset="0"/>
                <a:cs typeface="Times New Roman" pitchFamily="18" charset="0"/>
              </a:rPr>
              <a:t>describe, list, outline, complete, continue, combine</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Multistructural of solo taxonomy</a:t>
            </a:r>
            <a:endParaRPr lang="en-US" sz="32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With relational, we are starting to move towards higher level</a:t>
            </a:r>
          </a:p>
          <a:p>
            <a:pPr>
              <a:buNone/>
            </a:pPr>
            <a:r>
              <a:rPr lang="en-US" sz="2400" dirty="0" smtClean="0">
                <a:latin typeface="Times New Roman" pitchFamily="18" charset="0"/>
                <a:cs typeface="Times New Roman" pitchFamily="18" charset="0"/>
              </a:rPr>
              <a:t>thinking – students are able to link together and explain several</a:t>
            </a:r>
          </a:p>
          <a:p>
            <a:pPr>
              <a:buNone/>
            </a:pPr>
            <a:r>
              <a:rPr lang="en-US" sz="2400" dirty="0" smtClean="0">
                <a:latin typeface="Times New Roman" pitchFamily="18" charset="0"/>
                <a:cs typeface="Times New Roman" pitchFamily="18" charset="0"/>
              </a:rPr>
              <a:t>ideas around a related topic. So a typical student ‘relational</a:t>
            </a:r>
          </a:p>
          <a:p>
            <a:pPr>
              <a:buNone/>
            </a:pPr>
            <a:r>
              <a:rPr lang="en-US" sz="2400" dirty="0" smtClean="0">
                <a:latin typeface="Times New Roman" pitchFamily="18" charset="0"/>
                <a:cs typeface="Times New Roman" pitchFamily="18" charset="0"/>
              </a:rPr>
              <a:t>response might be: “ I can see the connections between the</a:t>
            </a:r>
          </a:p>
          <a:p>
            <a:pPr>
              <a:buNone/>
            </a:pPr>
            <a:r>
              <a:rPr lang="en-US" sz="2400" dirty="0" smtClean="0">
                <a:latin typeface="Times New Roman" pitchFamily="18" charset="0"/>
                <a:cs typeface="Times New Roman" pitchFamily="18" charset="0"/>
              </a:rPr>
              <a:t>information I have gathered’.</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Verbs for Relational </a:t>
            </a:r>
          </a:p>
          <a:p>
            <a:pPr>
              <a:buNone/>
            </a:pPr>
            <a:r>
              <a:rPr lang="en-US" sz="2400" dirty="0" smtClean="0">
                <a:latin typeface="Times New Roman" pitchFamily="18" charset="0"/>
                <a:cs typeface="Times New Roman" pitchFamily="18" charset="0"/>
              </a:rPr>
              <a:t>sequence, classify, compare &amp; contrast, explain (cause &amp; effect),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analyze, form an analogy, organize, distinguish, question, relate, apply</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Relational solo taxonomy</a:t>
            </a:r>
            <a:endParaRPr lang="en-US" sz="3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sz="2400" dirty="0" smtClean="0">
                <a:latin typeface="Times New Roman" pitchFamily="18" charset="0"/>
                <a:cs typeface="Times New Roman" pitchFamily="18" charset="0"/>
              </a:rPr>
              <a:t>The final and most complex level is extended abstract. With this,</a:t>
            </a:r>
          </a:p>
          <a:p>
            <a:pPr>
              <a:buNone/>
            </a:pPr>
            <a:r>
              <a:rPr lang="en-US" sz="2400" dirty="0" smtClean="0">
                <a:latin typeface="Times New Roman" pitchFamily="18" charset="0"/>
                <a:cs typeface="Times New Roman" pitchFamily="18" charset="0"/>
              </a:rPr>
              <a:t>not only are students able to link lots of related ideas together,</a:t>
            </a:r>
          </a:p>
          <a:p>
            <a:pPr>
              <a:buNone/>
            </a:pPr>
            <a:r>
              <a:rPr lang="en-US" sz="2400" dirty="0" smtClean="0">
                <a:latin typeface="Times New Roman" pitchFamily="18" charset="0"/>
                <a:cs typeface="Times New Roman" pitchFamily="18" charset="0"/>
              </a:rPr>
              <a:t>but they can also link these to other bigger ideas and concepts.</a:t>
            </a:r>
          </a:p>
          <a:p>
            <a:pPr>
              <a:buNone/>
            </a:pPr>
            <a:r>
              <a:rPr lang="en-US" sz="2400" dirty="0" smtClean="0">
                <a:latin typeface="Times New Roman" pitchFamily="18" charset="0"/>
                <a:cs typeface="Times New Roman" pitchFamily="18" charset="0"/>
              </a:rPr>
              <a:t>So a student response at this level might sound like: ‘By</a:t>
            </a:r>
          </a:p>
          <a:p>
            <a:pPr>
              <a:buNone/>
            </a:pPr>
            <a:r>
              <a:rPr lang="en-US" sz="2400" dirty="0" smtClean="0">
                <a:latin typeface="Times New Roman" pitchFamily="18" charset="0"/>
                <a:cs typeface="Times New Roman" pitchFamily="18" charset="0"/>
              </a:rPr>
              <a:t>reflecting and evaluating on my learning, I am able to look at the</a:t>
            </a:r>
          </a:p>
          <a:p>
            <a:pPr>
              <a:buNone/>
            </a:pPr>
            <a:r>
              <a:rPr lang="en-US" sz="2400" dirty="0" smtClean="0">
                <a:latin typeface="Times New Roman" pitchFamily="18" charset="0"/>
                <a:cs typeface="Times New Roman" pitchFamily="18" charset="0"/>
              </a:rPr>
              <a:t>bigger picture and link lots of different ideas together’.</a:t>
            </a:r>
          </a:p>
          <a:p>
            <a:pPr>
              <a:buNone/>
            </a:pP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Verbs for Extended abstract</a:t>
            </a:r>
          </a:p>
          <a:p>
            <a:pPr>
              <a:buNone/>
            </a:pPr>
            <a:r>
              <a:rPr lang="en-US" sz="2400" dirty="0" smtClean="0">
                <a:latin typeface="Times New Roman" pitchFamily="18" charset="0"/>
                <a:cs typeface="Times New Roman" pitchFamily="18" charset="0"/>
              </a:rPr>
              <a:t>generalize, predict, evaluate, reflect, abstract hypothesis, theories, create, prove, justify, argue, compose, priorities, design, construct, perform</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Extended abstract of solo taxonomy</a:t>
            </a:r>
            <a:endParaRPr lang="en-US" sz="32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It supports students to reflect on their own thinking. </a:t>
            </a:r>
          </a:p>
          <a:p>
            <a:r>
              <a:rPr lang="en-US" sz="2400" dirty="0" smtClean="0">
                <a:latin typeface="Times New Roman" pitchFamily="18" charset="0"/>
                <a:cs typeface="Times New Roman" pitchFamily="18" charset="0"/>
              </a:rPr>
              <a:t>It makes it easy to identify and use effective’s success criteria.</a:t>
            </a:r>
          </a:p>
          <a:p>
            <a:r>
              <a:rPr lang="en-US" sz="2400" dirty="0" smtClean="0">
                <a:latin typeface="Times New Roman" pitchFamily="18" charset="0"/>
                <a:cs typeface="Times New Roman" pitchFamily="18" charset="0"/>
              </a:rPr>
              <a:t>It provides feedback and feed forward with regards to learning outcomes. </a:t>
            </a:r>
          </a:p>
          <a:p>
            <a:r>
              <a:rPr lang="en-US" sz="2400" dirty="0" smtClean="0">
                <a:latin typeface="Times New Roman" pitchFamily="18" charset="0"/>
                <a:cs typeface="Times New Roman" pitchFamily="18" charset="0"/>
              </a:rPr>
              <a:t>It helps students to reflect meaningfully on what the next steps in their learning are. </a:t>
            </a:r>
          </a:p>
          <a:p>
            <a:pPr>
              <a:buNone/>
            </a:pPr>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Advantages of solo taxonomy</a:t>
            </a:r>
            <a:endParaRPr lang="en-US" sz="32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4 More Powerful Ways to Say &quot;Thank You&quot; | Inc.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4 More Powerful Ways to Say &quot;Thank You&quot; | Inc.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4 More Powerful Ways to Say &quot;Thank You&quot; | Inc.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4 More Powerful Ways to Say &quot;Thank You&quot; | Inc.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4 More Powerful Ways to Say &quot;Thank You&quot; | Inc.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4 More Powerful Ways to Say &quot;Thank You&quot; | Inc.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8" name="Picture 14" descr="Thank You Images | Free Vectors, Stock Photos &amp; PSD"/>
          <p:cNvPicPr>
            <a:picLocks noChangeAspect="1" noChangeArrowheads="1"/>
          </p:cNvPicPr>
          <p:nvPr/>
        </p:nvPicPr>
        <p:blipFill>
          <a:blip r:embed="rId2"/>
          <a:srcRect/>
          <a:stretch>
            <a:fillRect/>
          </a:stretch>
        </p:blipFill>
        <p:spPr bwMode="auto">
          <a:xfrm>
            <a:off x="1143000" y="914400"/>
            <a:ext cx="6705600" cy="47625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buNone/>
            </a:pPr>
            <a:r>
              <a:rPr lang="en-US" sz="2400" b="1" dirty="0" smtClean="0">
                <a:latin typeface="Times New Roman" pitchFamily="18" charset="0"/>
                <a:cs typeface="Times New Roman" pitchFamily="18" charset="0"/>
              </a:rPr>
              <a:t>Goals:</a:t>
            </a:r>
          </a:p>
          <a:p>
            <a:pPr lvl="1">
              <a:buNone/>
            </a:pPr>
            <a:r>
              <a:rPr lang="en-US" sz="2400" dirty="0" smtClean="0">
                <a:latin typeface="Times New Roman" pitchFamily="18" charset="0"/>
                <a:cs typeface="Times New Roman" pitchFamily="18" charset="0"/>
              </a:rPr>
              <a:t>Goals are specific statements of intent and abstract ideas that</a:t>
            </a:r>
          </a:p>
          <a:p>
            <a:pPr lvl="1">
              <a:buNone/>
            </a:pPr>
            <a:r>
              <a:rPr lang="en-US" sz="2400" dirty="0" smtClean="0">
                <a:latin typeface="Times New Roman" pitchFamily="18" charset="0"/>
                <a:cs typeface="Times New Roman" pitchFamily="18" charset="0"/>
              </a:rPr>
              <a:t>keep you focused on your aim and on track working to</a:t>
            </a:r>
          </a:p>
          <a:p>
            <a:pPr lvl="1">
              <a:buNone/>
            </a:pPr>
            <a:r>
              <a:rPr lang="en-US" sz="2400" dirty="0" smtClean="0">
                <a:latin typeface="Times New Roman" pitchFamily="18" charset="0"/>
                <a:cs typeface="Times New Roman" pitchFamily="18" charset="0"/>
              </a:rPr>
              <a:t>achieve it. </a:t>
            </a:r>
          </a:p>
          <a:p>
            <a:pPr lvl="1">
              <a:buNone/>
            </a:pPr>
            <a:r>
              <a:rPr lang="en-US" sz="2400" b="1" dirty="0" smtClean="0">
                <a:latin typeface="Times New Roman" pitchFamily="18" charset="0"/>
                <a:cs typeface="Times New Roman" pitchFamily="18" charset="0"/>
              </a:rPr>
              <a:t>Objectives:</a:t>
            </a:r>
          </a:p>
          <a:p>
            <a:pPr lvl="1">
              <a:buNone/>
            </a:pPr>
            <a:r>
              <a:rPr lang="en-US" sz="2400" dirty="0" smtClean="0">
                <a:latin typeface="Times New Roman" pitchFamily="18" charset="0"/>
                <a:cs typeface="Times New Roman" pitchFamily="18" charset="0"/>
              </a:rPr>
              <a:t>Objectives are more tangible and concrete and are action plan.</a:t>
            </a:r>
          </a:p>
          <a:p>
            <a:pPr lvl="1">
              <a:buNone/>
            </a:pPr>
            <a:r>
              <a:rPr lang="en-US" sz="2400" dirty="0" smtClean="0">
                <a:latin typeface="Times New Roman" pitchFamily="18" charset="0"/>
                <a:cs typeface="Times New Roman" pitchFamily="18" charset="0"/>
              </a:rPr>
              <a:t>It works like a road map, giving you direction as to what you </a:t>
            </a:r>
          </a:p>
          <a:p>
            <a:pPr lvl="1">
              <a:buNone/>
            </a:pPr>
            <a:r>
              <a:rPr lang="en-US" sz="2400" dirty="0" smtClean="0">
                <a:latin typeface="Times New Roman" pitchFamily="18" charset="0"/>
                <a:cs typeface="Times New Roman" pitchFamily="18" charset="0"/>
              </a:rPr>
              <a:t>need to do and when you need to do it in order to achieve</a:t>
            </a:r>
          </a:p>
          <a:p>
            <a:pPr lvl="1">
              <a:buNone/>
            </a:pPr>
            <a:r>
              <a:rPr lang="en-US" sz="2400" dirty="0" smtClean="0">
                <a:latin typeface="Times New Roman" pitchFamily="18" charset="0"/>
                <a:cs typeface="Times New Roman" pitchFamily="18" charset="0"/>
              </a:rPr>
              <a:t>your  goals and aims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Distinction between aims, goals &amp; objective</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7467600" cy="4525963"/>
          </a:xfrm>
        </p:spPr>
        <p:txBody>
          <a:bodyPr>
            <a:normAutofit/>
          </a:bodyPr>
          <a:lstStyle/>
          <a:p>
            <a:pPr>
              <a:buNone/>
            </a:pPr>
            <a:r>
              <a:rPr lang="en-US" sz="2400" b="1" dirty="0" smtClean="0">
                <a:latin typeface="Times New Roman" pitchFamily="18" charset="0"/>
                <a:cs typeface="Times New Roman" pitchFamily="18" charset="0"/>
              </a:rPr>
              <a:t>Meaning and nature:</a:t>
            </a:r>
          </a:p>
          <a:p>
            <a:pPr>
              <a:buNone/>
            </a:pPr>
            <a:r>
              <a:rPr lang="en-US" sz="2400" dirty="0" smtClean="0">
                <a:latin typeface="Times New Roman" pitchFamily="18" charset="0"/>
                <a:cs typeface="Times New Roman" pitchFamily="18" charset="0"/>
              </a:rPr>
              <a:t>Taxonomy is Science of arrangements comes from the Greek word “taxis=arrangement” and “</a:t>
            </a:r>
            <a:r>
              <a:rPr lang="en-US" sz="2400" dirty="0" err="1" smtClean="0">
                <a:latin typeface="Times New Roman" pitchFamily="18" charset="0"/>
                <a:cs typeface="Times New Roman" pitchFamily="18" charset="0"/>
              </a:rPr>
              <a:t>nomos</a:t>
            </a:r>
            <a:r>
              <a:rPr lang="en-US" sz="2400" dirty="0" smtClean="0">
                <a:latin typeface="Times New Roman" pitchFamily="18" charset="0"/>
                <a:cs typeface="Times New Roman" pitchFamily="18" charset="0"/>
              </a:rPr>
              <a:t>=science” means 'a set of classification principles', or 'structure', and Domain simply means 'category'.</a:t>
            </a: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Bloom’s Taxonomy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b="1" dirty="0" smtClean="0">
                <a:latin typeface="Times New Roman" pitchFamily="18" charset="0"/>
                <a:cs typeface="Times New Roman" pitchFamily="18" charset="0"/>
              </a:rPr>
              <a:t>Cognitive Domain</a:t>
            </a:r>
          </a:p>
          <a:p>
            <a:pPr>
              <a:buNone/>
            </a:pPr>
            <a:r>
              <a:rPr lang="en-US" sz="2400" dirty="0" smtClean="0">
                <a:latin typeface="Times New Roman" pitchFamily="18" charset="0"/>
                <a:cs typeface="Times New Roman" pitchFamily="18" charset="0"/>
              </a:rPr>
              <a:t>Deals with mental skills and thinking abilities</a:t>
            </a:r>
          </a:p>
          <a:p>
            <a:r>
              <a:rPr lang="en-US" sz="2400" b="1" dirty="0" smtClean="0">
                <a:latin typeface="Times New Roman" pitchFamily="18" charset="0"/>
                <a:cs typeface="Times New Roman" pitchFamily="18" charset="0"/>
              </a:rPr>
              <a:t>Affective Domain</a:t>
            </a:r>
          </a:p>
          <a:p>
            <a:pPr>
              <a:buNone/>
            </a:pPr>
            <a:r>
              <a:rPr lang="en-US" sz="2400" dirty="0" smtClean="0">
                <a:latin typeface="Times New Roman" pitchFamily="18" charset="0"/>
                <a:cs typeface="Times New Roman" pitchFamily="18" charset="0"/>
              </a:rPr>
              <a:t>Deals with emotions feelings and attitudes</a:t>
            </a:r>
          </a:p>
          <a:p>
            <a:r>
              <a:rPr lang="en-US" sz="2400" b="1" dirty="0" smtClean="0">
                <a:latin typeface="Times New Roman" pitchFamily="18" charset="0"/>
                <a:cs typeface="Times New Roman" pitchFamily="18" charset="0"/>
              </a:rPr>
              <a:t>Psychomotor Domain</a:t>
            </a:r>
          </a:p>
          <a:p>
            <a:pPr>
              <a:buNone/>
            </a:pPr>
            <a:r>
              <a:rPr lang="en-US" sz="2400" dirty="0" smtClean="0">
                <a:latin typeface="Times New Roman" pitchFamily="18" charset="0"/>
                <a:cs typeface="Times New Roman" pitchFamily="18" charset="0"/>
              </a:rPr>
              <a:t>Deals with manual and physical skills</a:t>
            </a:r>
          </a:p>
          <a:p>
            <a:pPr>
              <a:buNone/>
            </a:pPr>
            <a:endParaRPr lang="en-US" dirty="0"/>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Domains of learning</a:t>
            </a:r>
            <a:endParaRPr lang="en-US"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1950s- developed by Benjamin Bloom</a:t>
            </a:r>
          </a:p>
          <a:p>
            <a:r>
              <a:rPr lang="en-US" sz="2400" dirty="0" smtClean="0">
                <a:latin typeface="Times New Roman" pitchFamily="18" charset="0"/>
                <a:cs typeface="Times New Roman" pitchFamily="18" charset="0"/>
              </a:rPr>
              <a:t> Means of expressing qualitatively different kinds of thinking</a:t>
            </a:r>
          </a:p>
          <a:p>
            <a:r>
              <a:rPr lang="en-US" sz="2400" dirty="0" smtClean="0">
                <a:latin typeface="Times New Roman" pitchFamily="18" charset="0"/>
                <a:cs typeface="Times New Roman" pitchFamily="18" charset="0"/>
              </a:rPr>
              <a:t> Adapted for classroom use as a planning tool</a:t>
            </a:r>
          </a:p>
          <a:p>
            <a:r>
              <a:rPr lang="en-US" sz="2400" dirty="0" smtClean="0">
                <a:latin typeface="Times New Roman" pitchFamily="18" charset="0"/>
                <a:cs typeface="Times New Roman" pitchFamily="18" charset="0"/>
              </a:rPr>
              <a:t> Classifies thinking skills into six levels, from the most basic to the higher order levels of thinking</a:t>
            </a:r>
          </a:p>
          <a:p>
            <a:r>
              <a:rPr lang="en-US" sz="2400" dirty="0" smtClean="0"/>
              <a:t>1990s- a team lead by </a:t>
            </a:r>
            <a:r>
              <a:rPr lang="en-US" sz="2400" dirty="0" err="1" smtClean="0"/>
              <a:t>Lorin</a:t>
            </a:r>
            <a:r>
              <a:rPr lang="en-US" sz="2400" dirty="0" smtClean="0"/>
              <a:t> Anderson (former student of Bloom) revisited the taxonomy</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Cognitive Domain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table">
            <a:tbl>
              <a:tblPr firstRow="1" bandRow="1">
                <a:tableStyleId>{5C22544A-7EE6-4342-B048-85BDC9FD1C3A}</a:tableStyleId>
              </a:tblPr>
              <a:tblGrid>
                <a:gridCol w="4114800"/>
                <a:gridCol w="4114800"/>
              </a:tblGrid>
              <a:tr h="653143">
                <a:tc>
                  <a:txBody>
                    <a:bodyPr/>
                    <a:lstStyle/>
                    <a:p>
                      <a:r>
                        <a:rPr lang="en-US" sz="2400" dirty="0" smtClean="0">
                          <a:latin typeface="Times New Roman" pitchFamily="18" charset="0"/>
                          <a:cs typeface="Times New Roman" pitchFamily="18" charset="0"/>
                        </a:rPr>
                        <a:t>Original Taxonomy</a:t>
                      </a:r>
                      <a:endParaRPr lang="en-US" sz="2400" dirty="0">
                        <a:latin typeface="Times New Roman" pitchFamily="18" charset="0"/>
                        <a:cs typeface="Times New Roman" pitchFamily="18" charset="0"/>
                      </a:endParaRPr>
                    </a:p>
                  </a:txBody>
                  <a:tcPr marL="91441" marR="91441"/>
                </a:tc>
                <a:tc>
                  <a:txBody>
                    <a:bodyPr/>
                    <a:lstStyle/>
                    <a:p>
                      <a:r>
                        <a:rPr lang="en-US" sz="2400" dirty="0" smtClean="0">
                          <a:latin typeface="Times New Roman" pitchFamily="18" charset="0"/>
                          <a:cs typeface="Times New Roman" pitchFamily="18" charset="0"/>
                        </a:rPr>
                        <a:t>Revised Taxonomy</a:t>
                      </a:r>
                      <a:endParaRPr lang="en-US" sz="2400" dirty="0">
                        <a:latin typeface="Times New Roman" pitchFamily="18" charset="0"/>
                        <a:cs typeface="Times New Roman" pitchFamily="18" charset="0"/>
                      </a:endParaRPr>
                    </a:p>
                  </a:txBody>
                  <a:tcPr marL="91441" marR="91441"/>
                </a:tc>
              </a:tr>
              <a:tr h="653143">
                <a:tc>
                  <a:txBody>
                    <a:bodyPr/>
                    <a:lstStyle/>
                    <a:p>
                      <a:r>
                        <a:rPr lang="en-US" sz="2400" dirty="0" smtClean="0">
                          <a:latin typeface="Times New Roman" pitchFamily="18" charset="0"/>
                          <a:cs typeface="Times New Roman" pitchFamily="18" charset="0"/>
                        </a:rPr>
                        <a:t>Knowledge</a:t>
                      </a:r>
                      <a:endParaRPr lang="en-US" sz="2400" dirty="0">
                        <a:latin typeface="Times New Roman" pitchFamily="18" charset="0"/>
                        <a:cs typeface="Times New Roman" pitchFamily="18" charset="0"/>
                      </a:endParaRPr>
                    </a:p>
                  </a:txBody>
                  <a:tcPr marL="91441" marR="91441"/>
                </a:tc>
                <a:tc>
                  <a:txBody>
                    <a:bodyPr/>
                    <a:lstStyle/>
                    <a:p>
                      <a:r>
                        <a:rPr lang="en-US" sz="2400" dirty="0" smtClean="0">
                          <a:latin typeface="Times New Roman" pitchFamily="18" charset="0"/>
                          <a:cs typeface="Times New Roman" pitchFamily="18" charset="0"/>
                        </a:rPr>
                        <a:t>Remembering</a:t>
                      </a:r>
                      <a:endParaRPr lang="en-US" sz="2400" dirty="0">
                        <a:latin typeface="Times New Roman" pitchFamily="18" charset="0"/>
                        <a:cs typeface="Times New Roman" pitchFamily="18" charset="0"/>
                      </a:endParaRPr>
                    </a:p>
                  </a:txBody>
                  <a:tcPr marL="91441" marR="91441"/>
                </a:tc>
              </a:tr>
              <a:tr h="653143">
                <a:tc>
                  <a:txBody>
                    <a:bodyPr/>
                    <a:lstStyle/>
                    <a:p>
                      <a:r>
                        <a:rPr lang="en-US" sz="2400" dirty="0" smtClean="0">
                          <a:latin typeface="Times New Roman" pitchFamily="18" charset="0"/>
                          <a:cs typeface="Times New Roman" pitchFamily="18" charset="0"/>
                        </a:rPr>
                        <a:t>Comprehension</a:t>
                      </a:r>
                      <a:endParaRPr lang="en-US" sz="2400" dirty="0">
                        <a:latin typeface="Times New Roman" pitchFamily="18" charset="0"/>
                        <a:cs typeface="Times New Roman" pitchFamily="18" charset="0"/>
                      </a:endParaRPr>
                    </a:p>
                  </a:txBody>
                  <a:tcPr marL="91441" marR="91441"/>
                </a:tc>
                <a:tc>
                  <a:txBody>
                    <a:bodyPr/>
                    <a:lstStyle/>
                    <a:p>
                      <a:r>
                        <a:rPr lang="en-US" sz="2400" dirty="0" smtClean="0">
                          <a:latin typeface="Times New Roman" pitchFamily="18" charset="0"/>
                          <a:cs typeface="Times New Roman" pitchFamily="18" charset="0"/>
                        </a:rPr>
                        <a:t>Understanding</a:t>
                      </a:r>
                      <a:endParaRPr lang="en-US" sz="2400" dirty="0">
                        <a:latin typeface="Times New Roman" pitchFamily="18" charset="0"/>
                        <a:cs typeface="Times New Roman" pitchFamily="18" charset="0"/>
                      </a:endParaRPr>
                    </a:p>
                  </a:txBody>
                  <a:tcPr marL="91441" marR="91441"/>
                </a:tc>
              </a:tr>
              <a:tr h="653143">
                <a:tc>
                  <a:txBody>
                    <a:bodyPr/>
                    <a:lstStyle/>
                    <a:p>
                      <a:r>
                        <a:rPr lang="en-US" sz="2400" dirty="0" smtClean="0">
                          <a:latin typeface="Times New Roman" pitchFamily="18" charset="0"/>
                          <a:cs typeface="Times New Roman" pitchFamily="18" charset="0"/>
                        </a:rPr>
                        <a:t>Application</a:t>
                      </a:r>
                      <a:endParaRPr lang="en-US" sz="2400" dirty="0">
                        <a:latin typeface="Times New Roman" pitchFamily="18" charset="0"/>
                        <a:cs typeface="Times New Roman" pitchFamily="18" charset="0"/>
                      </a:endParaRPr>
                    </a:p>
                  </a:txBody>
                  <a:tcPr marL="91441" marR="91441"/>
                </a:tc>
                <a:tc>
                  <a:txBody>
                    <a:bodyPr/>
                    <a:lstStyle/>
                    <a:p>
                      <a:r>
                        <a:rPr lang="en-US" sz="2400" dirty="0" smtClean="0">
                          <a:latin typeface="Times New Roman" pitchFamily="18" charset="0"/>
                          <a:cs typeface="Times New Roman" pitchFamily="18" charset="0"/>
                        </a:rPr>
                        <a:t>Applying</a:t>
                      </a:r>
                      <a:endParaRPr lang="en-US" sz="2400" dirty="0">
                        <a:latin typeface="Times New Roman" pitchFamily="18" charset="0"/>
                        <a:cs typeface="Times New Roman" pitchFamily="18" charset="0"/>
                      </a:endParaRPr>
                    </a:p>
                  </a:txBody>
                  <a:tcPr marL="91441" marR="91441"/>
                </a:tc>
              </a:tr>
              <a:tr h="653143">
                <a:tc>
                  <a:txBody>
                    <a:bodyPr/>
                    <a:lstStyle/>
                    <a:p>
                      <a:r>
                        <a:rPr lang="en-US" sz="2400" dirty="0" smtClean="0">
                          <a:latin typeface="Times New Roman" pitchFamily="18" charset="0"/>
                          <a:cs typeface="Times New Roman" pitchFamily="18" charset="0"/>
                        </a:rPr>
                        <a:t>Analysis</a:t>
                      </a:r>
                      <a:endParaRPr lang="en-US" sz="2400" dirty="0">
                        <a:latin typeface="Times New Roman" pitchFamily="18" charset="0"/>
                        <a:cs typeface="Times New Roman" pitchFamily="18" charset="0"/>
                      </a:endParaRPr>
                    </a:p>
                  </a:txBody>
                  <a:tcPr marL="91441" marR="91441"/>
                </a:tc>
                <a:tc>
                  <a:txBody>
                    <a:bodyPr/>
                    <a:lstStyle/>
                    <a:p>
                      <a:r>
                        <a:rPr lang="en-US" sz="2400" dirty="0" smtClean="0">
                          <a:latin typeface="Times New Roman" pitchFamily="18" charset="0"/>
                          <a:cs typeface="Times New Roman" pitchFamily="18" charset="0"/>
                        </a:rPr>
                        <a:t>Analyzing</a:t>
                      </a:r>
                      <a:endParaRPr lang="en-US" sz="2400" dirty="0">
                        <a:latin typeface="Times New Roman" pitchFamily="18" charset="0"/>
                        <a:cs typeface="Times New Roman" pitchFamily="18" charset="0"/>
                      </a:endParaRPr>
                    </a:p>
                  </a:txBody>
                  <a:tcPr marL="91441" marR="91441"/>
                </a:tc>
              </a:tr>
              <a:tr h="653143">
                <a:tc>
                  <a:txBody>
                    <a:bodyPr/>
                    <a:lstStyle/>
                    <a:p>
                      <a:r>
                        <a:rPr lang="en-US" sz="2400" dirty="0" smtClean="0">
                          <a:latin typeface="Times New Roman" pitchFamily="18" charset="0"/>
                          <a:cs typeface="Times New Roman" pitchFamily="18" charset="0"/>
                        </a:rPr>
                        <a:t>Synthesis</a:t>
                      </a:r>
                      <a:endParaRPr lang="en-US" sz="2400" dirty="0">
                        <a:latin typeface="Times New Roman" pitchFamily="18" charset="0"/>
                        <a:cs typeface="Times New Roman" pitchFamily="18" charset="0"/>
                      </a:endParaRPr>
                    </a:p>
                  </a:txBody>
                  <a:tcPr marL="91441" marR="91441"/>
                </a:tc>
                <a:tc>
                  <a:txBody>
                    <a:bodyPr/>
                    <a:lstStyle/>
                    <a:p>
                      <a:r>
                        <a:rPr lang="en-US" sz="2400" dirty="0" smtClean="0">
                          <a:latin typeface="Times New Roman" pitchFamily="18" charset="0"/>
                          <a:cs typeface="Times New Roman" pitchFamily="18" charset="0"/>
                        </a:rPr>
                        <a:t>Evaluating</a:t>
                      </a:r>
                      <a:endParaRPr lang="en-US" sz="2400" dirty="0">
                        <a:latin typeface="Times New Roman" pitchFamily="18" charset="0"/>
                        <a:cs typeface="Times New Roman" pitchFamily="18" charset="0"/>
                      </a:endParaRPr>
                    </a:p>
                  </a:txBody>
                  <a:tcPr marL="91441" marR="91441"/>
                </a:tc>
              </a:tr>
              <a:tr h="653143">
                <a:tc>
                  <a:txBody>
                    <a:bodyPr/>
                    <a:lstStyle/>
                    <a:p>
                      <a:r>
                        <a:rPr lang="en-US" sz="2400" dirty="0" smtClean="0">
                          <a:latin typeface="Times New Roman" pitchFamily="18" charset="0"/>
                          <a:cs typeface="Times New Roman" pitchFamily="18" charset="0"/>
                        </a:rPr>
                        <a:t>Evaluation</a:t>
                      </a:r>
                      <a:endParaRPr lang="en-US" sz="2400" dirty="0">
                        <a:latin typeface="Times New Roman" pitchFamily="18" charset="0"/>
                        <a:cs typeface="Times New Roman" pitchFamily="18" charset="0"/>
                      </a:endParaRPr>
                    </a:p>
                  </a:txBody>
                  <a:tcPr marL="91441" marR="91441"/>
                </a:tc>
                <a:tc>
                  <a:txBody>
                    <a:bodyPr/>
                    <a:lstStyle/>
                    <a:p>
                      <a:r>
                        <a:rPr lang="en-US" sz="2400" dirty="0" smtClean="0">
                          <a:latin typeface="Times New Roman" pitchFamily="18" charset="0"/>
                          <a:cs typeface="Times New Roman" pitchFamily="18" charset="0"/>
                        </a:rPr>
                        <a:t>Creating</a:t>
                      </a:r>
                      <a:endParaRPr lang="en-US" sz="2400" dirty="0">
                        <a:latin typeface="Times New Roman" pitchFamily="18" charset="0"/>
                        <a:cs typeface="Times New Roman" pitchFamily="18" charset="0"/>
                      </a:endParaRPr>
                    </a:p>
                  </a:txBody>
                  <a:tcPr marL="91441" marR="91441"/>
                </a:tc>
              </a:tr>
            </a:tbl>
          </a:graphicData>
        </a:graphic>
      </p:graphicFrame>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What was revised</a:t>
            </a:r>
            <a:endParaRPr lang="en-US" sz="32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679</TotalTime>
  <Words>2050</Words>
  <Application>Microsoft Office PowerPoint</Application>
  <PresentationFormat>On-screen Show (4:3)</PresentationFormat>
  <Paragraphs>332</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Concourse</vt:lpstr>
      <vt:lpstr>Curriculum Development B.Ed (Homs)Secondary Semester V</vt:lpstr>
      <vt:lpstr>Unit# 3</vt:lpstr>
      <vt:lpstr>Curriculum and Instructional objectives</vt:lpstr>
      <vt:lpstr>Distinction between aims, goals &amp; objective</vt:lpstr>
      <vt:lpstr>Distinction between aims, goals &amp; objective</vt:lpstr>
      <vt:lpstr>Bloom’s Taxonomy</vt:lpstr>
      <vt:lpstr>Domains of learning</vt:lpstr>
      <vt:lpstr>Cognitive Domain</vt:lpstr>
      <vt:lpstr>What was revised</vt:lpstr>
      <vt:lpstr>Changes in terminologies</vt:lpstr>
      <vt:lpstr>Revised Bloom’s Taxonomy</vt:lpstr>
      <vt:lpstr>Revised Bloom’s Taxonomy</vt:lpstr>
      <vt:lpstr>Remembering</vt:lpstr>
      <vt:lpstr>Understanding</vt:lpstr>
      <vt:lpstr>Applying</vt:lpstr>
      <vt:lpstr>Analyzing</vt:lpstr>
      <vt:lpstr>Evaluating</vt:lpstr>
      <vt:lpstr>Creating</vt:lpstr>
      <vt:lpstr>Lower level thinking</vt:lpstr>
      <vt:lpstr>Higher order thinking</vt:lpstr>
      <vt:lpstr> Bloom’s Taxonomy</vt:lpstr>
      <vt:lpstr>Four Types of Knowledge</vt:lpstr>
      <vt:lpstr>Psychomotor Domain</vt:lpstr>
      <vt:lpstr>Perception</vt:lpstr>
      <vt:lpstr>Set</vt:lpstr>
      <vt:lpstr>Guided response</vt:lpstr>
      <vt:lpstr>Mechanism</vt:lpstr>
      <vt:lpstr>Complex overt response</vt:lpstr>
      <vt:lpstr>  Adaptation  </vt:lpstr>
      <vt:lpstr>Affective Domain</vt:lpstr>
      <vt:lpstr>Receiving</vt:lpstr>
      <vt:lpstr>Responding</vt:lpstr>
      <vt:lpstr>Valuing</vt:lpstr>
      <vt:lpstr>Organization</vt:lpstr>
      <vt:lpstr>Characterization</vt:lpstr>
      <vt:lpstr>                Solo Taxonomy</vt:lpstr>
      <vt:lpstr>Structure of solo taxonomy</vt:lpstr>
      <vt:lpstr>Definitions of solo taxonomy</vt:lpstr>
      <vt:lpstr>Main five stages of solo taxonomy</vt:lpstr>
      <vt:lpstr>Prestructural of solo taxonomy</vt:lpstr>
      <vt:lpstr>Unistructural of solo taxonomy</vt:lpstr>
      <vt:lpstr>Multistructural of solo taxonomy</vt:lpstr>
      <vt:lpstr>Relational solo taxonomy</vt:lpstr>
      <vt:lpstr>Extended abstract of solo taxonomy</vt:lpstr>
      <vt:lpstr> Advantages of solo taxonomy</vt:lpstr>
      <vt:lpstr>Slide 46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Development B.Ed (Homs)Secondary Semester V</dc:title>
  <dc:creator>Admin</dc:creator>
  <cp:lastModifiedBy>Admin</cp:lastModifiedBy>
  <cp:revision>22</cp:revision>
  <dcterms:created xsi:type="dcterms:W3CDTF">2006-08-16T00:00:00Z</dcterms:created>
  <dcterms:modified xsi:type="dcterms:W3CDTF">2020-08-14T19:32:13Z</dcterms:modified>
</cp:coreProperties>
</file>