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2" r:id="rId3"/>
    <p:sldId id="271" r:id="rId4"/>
    <p:sldId id="257" r:id="rId5"/>
    <p:sldId id="258" r:id="rId6"/>
    <p:sldId id="261" r:id="rId7"/>
    <p:sldId id="259" r:id="rId8"/>
    <p:sldId id="260" r:id="rId9"/>
    <p:sldId id="262" r:id="rId10"/>
    <p:sldId id="263" r:id="rId11"/>
    <p:sldId id="264" r:id="rId12"/>
    <p:sldId id="265" r:id="rId13"/>
    <p:sldId id="266"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8/15/2020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8/15/2020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8/15/2020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8/15/2020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8229600" cy="2773363"/>
          </a:xfrm>
        </p:spPr>
        <p:txBody>
          <a:bodyPr>
            <a:normAutofit/>
          </a:bodyPr>
          <a:lstStyle/>
          <a:p>
            <a:pPr algn="r">
              <a:buNone/>
            </a:pPr>
            <a:r>
              <a:rPr lang="en-US" sz="2400" dirty="0" smtClean="0">
                <a:latin typeface="Times New Roman" pitchFamily="18" charset="0"/>
                <a:cs typeface="Times New Roman" pitchFamily="18" charset="0"/>
              </a:rPr>
              <a:t>Instructor</a:t>
            </a:r>
          </a:p>
          <a:p>
            <a:pPr algn="r">
              <a:buNone/>
            </a:pPr>
            <a:r>
              <a:rPr lang="en-US" sz="2400" dirty="0" err="1" smtClean="0">
                <a:latin typeface="Times New Roman" pitchFamily="18" charset="0"/>
                <a:cs typeface="Times New Roman" pitchFamily="18" charset="0"/>
              </a:rPr>
              <a:t>Mrs.Rakhshanda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Naeem</a:t>
            </a:r>
            <a:endParaRPr lang="en-US" sz="2400" dirty="0" smtClean="0">
              <a:latin typeface="Times New Roman" pitchFamily="18" charset="0"/>
              <a:cs typeface="Times New Roman" pitchFamily="18" charset="0"/>
            </a:endParaRPr>
          </a:p>
          <a:p>
            <a:pPr algn="r">
              <a:buNone/>
            </a:pPr>
            <a:r>
              <a:rPr lang="en-US" sz="2400" dirty="0" smtClean="0">
                <a:latin typeface="Times New Roman" pitchFamily="18" charset="0"/>
                <a:cs typeface="Times New Roman" pitchFamily="18" charset="0"/>
              </a:rPr>
              <a:t>Department of Education P&amp;D</a:t>
            </a:r>
          </a:p>
          <a:p>
            <a:pPr algn="r">
              <a:buNone/>
            </a:pPr>
            <a:r>
              <a:rPr lang="en-US" sz="2400" dirty="0" smtClean="0">
                <a:latin typeface="Times New Roman" pitchFamily="18" charset="0"/>
                <a:cs typeface="Times New Roman" pitchFamily="18" charset="0"/>
              </a:rPr>
              <a:t>LCWU, Lahore</a:t>
            </a:r>
            <a:endParaRPr lang="en-US" sz="2400" dirty="0"/>
          </a:p>
        </p:txBody>
      </p:sp>
      <p:sp>
        <p:nvSpPr>
          <p:cNvPr id="2" name="Title 1"/>
          <p:cNvSpPr>
            <a:spLocks noGrp="1"/>
          </p:cNvSpPr>
          <p:nvPr>
            <p:ph type="title"/>
          </p:nvPr>
        </p:nvSpPr>
        <p:spPr>
          <a:xfrm>
            <a:off x="457200" y="274638"/>
            <a:ext cx="8229600" cy="3001962"/>
          </a:xfrm>
        </p:spPr>
        <p:txBody>
          <a:bodyPr>
            <a:normAutofit/>
          </a:bodyPr>
          <a:lstStyle/>
          <a:p>
            <a:r>
              <a:rPr lang="en-US" sz="3200" dirty="0" smtClean="0">
                <a:latin typeface="Times New Roman" pitchFamily="18" charset="0"/>
                <a:cs typeface="Times New Roman" pitchFamily="18" charset="0"/>
              </a:rPr>
              <a:t>Curriculum Development</a:t>
            </a:r>
            <a:br>
              <a:rPr lang="en-US" sz="3200" dirty="0" smtClean="0">
                <a:latin typeface="Times New Roman" pitchFamily="18" charset="0"/>
                <a:cs typeface="Times New Roman" pitchFamily="18" charset="0"/>
              </a:rPr>
            </a:br>
            <a:r>
              <a:rPr lang="en-US" sz="3200" dirty="0" err="1" smtClean="0">
                <a:latin typeface="Times New Roman" pitchFamily="18" charset="0"/>
                <a:cs typeface="Times New Roman" pitchFamily="18" charset="0"/>
              </a:rPr>
              <a:t>B.Ed</a:t>
            </a:r>
            <a:r>
              <a:rPr lang="en-US" sz="3200" dirty="0" smtClean="0">
                <a:latin typeface="Times New Roman" pitchFamily="18" charset="0"/>
                <a:cs typeface="Times New Roman" pitchFamily="18" charset="0"/>
              </a:rPr>
              <a:t> (Homs)Secondary</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Semester V</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Aim of education:</a:t>
            </a:r>
          </a:p>
          <a:p>
            <a:pPr>
              <a:buNone/>
            </a:pPr>
            <a:r>
              <a:rPr lang="en-US" sz="2400" dirty="0" smtClean="0">
                <a:latin typeface="Times New Roman" pitchFamily="18" charset="0"/>
                <a:cs typeface="Times New Roman" pitchFamily="18" charset="0"/>
              </a:rPr>
              <a:t>To promote democratic social living</a:t>
            </a:r>
          </a:p>
          <a:p>
            <a:pPr>
              <a:buNone/>
            </a:pPr>
            <a:r>
              <a:rPr lang="en-US" sz="2400" b="1" dirty="0" smtClean="0">
                <a:latin typeface="Times New Roman" pitchFamily="18" charset="0"/>
                <a:cs typeface="Times New Roman" pitchFamily="18" charset="0"/>
              </a:rPr>
              <a:t>Main focus:</a:t>
            </a:r>
          </a:p>
          <a:p>
            <a:pPr>
              <a:buNone/>
            </a:pPr>
            <a:r>
              <a:rPr lang="en-US" sz="2400" dirty="0" smtClean="0">
                <a:latin typeface="Times New Roman" pitchFamily="18" charset="0"/>
                <a:cs typeface="Times New Roman" pitchFamily="18" charset="0"/>
              </a:rPr>
              <a:t>Learner centered and outcome based</a:t>
            </a:r>
          </a:p>
          <a:p>
            <a:pPr>
              <a:buNone/>
            </a:pPr>
            <a:r>
              <a:rPr lang="en-US" sz="2400" b="1" dirty="0" smtClean="0">
                <a:latin typeface="Times New Roman" pitchFamily="18" charset="0"/>
                <a:cs typeface="Times New Roman" pitchFamily="18" charset="0"/>
              </a:rPr>
              <a:t>Role of teacher:</a:t>
            </a:r>
          </a:p>
          <a:p>
            <a:pPr>
              <a:buNone/>
            </a:pPr>
            <a:r>
              <a:rPr lang="en-US" sz="2400" dirty="0" smtClean="0">
                <a:latin typeface="Times New Roman" pitchFamily="18" charset="0"/>
                <a:cs typeface="Times New Roman" pitchFamily="18" charset="0"/>
              </a:rPr>
              <a:t>Teacher leads for growth and development of</a:t>
            </a:r>
          </a:p>
          <a:p>
            <a:pPr>
              <a:buNone/>
            </a:pPr>
            <a:r>
              <a:rPr lang="en-US" sz="2400" dirty="0" smtClean="0">
                <a:latin typeface="Times New Roman" pitchFamily="18" charset="0"/>
                <a:cs typeface="Times New Roman" pitchFamily="18" charset="0"/>
              </a:rPr>
              <a:t>lifelong learners</a:t>
            </a:r>
          </a:p>
          <a:p>
            <a:pPr>
              <a:buNone/>
            </a:pPr>
            <a:r>
              <a:rPr lang="en-US" sz="2400" b="1" dirty="0" smtClean="0">
                <a:latin typeface="Times New Roman" pitchFamily="18" charset="0"/>
                <a:cs typeface="Times New Roman" pitchFamily="18" charset="0"/>
              </a:rPr>
              <a:t>Curriculum:</a:t>
            </a:r>
          </a:p>
          <a:p>
            <a:pPr>
              <a:buNone/>
            </a:pPr>
            <a:r>
              <a:rPr lang="en-US" sz="2400" dirty="0" smtClean="0">
                <a:latin typeface="Times New Roman" pitchFamily="18" charset="0"/>
                <a:cs typeface="Times New Roman" pitchFamily="18" charset="0"/>
              </a:rPr>
              <a:t>Interdisciplinary and interactive subjects</a:t>
            </a:r>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Progressivism</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Aim of education:</a:t>
            </a:r>
          </a:p>
          <a:p>
            <a:pPr>
              <a:buNone/>
            </a:pPr>
            <a:r>
              <a:rPr lang="en-US" sz="2400" dirty="0" smtClean="0">
                <a:latin typeface="Times New Roman" pitchFamily="18" charset="0"/>
                <a:cs typeface="Times New Roman" pitchFamily="18" charset="0"/>
              </a:rPr>
              <a:t>To improve and reconstruct society, education</a:t>
            </a:r>
          </a:p>
          <a:p>
            <a:pPr>
              <a:buNone/>
            </a:pPr>
            <a:r>
              <a:rPr lang="en-US" sz="2400" dirty="0" smtClean="0">
                <a:latin typeface="Times New Roman" pitchFamily="18" charset="0"/>
                <a:cs typeface="Times New Roman" pitchFamily="18" charset="0"/>
              </a:rPr>
              <a:t>for change </a:t>
            </a:r>
          </a:p>
          <a:p>
            <a:pPr>
              <a:buNone/>
            </a:pPr>
            <a:r>
              <a:rPr lang="en-US" sz="2400" b="1" dirty="0" smtClean="0">
                <a:latin typeface="Times New Roman" pitchFamily="18" charset="0"/>
                <a:cs typeface="Times New Roman" pitchFamily="18" charset="0"/>
              </a:rPr>
              <a:t>Main focus:</a:t>
            </a:r>
          </a:p>
          <a:p>
            <a:pPr>
              <a:buNone/>
            </a:pPr>
            <a:r>
              <a:rPr lang="en-US" sz="2400" dirty="0" smtClean="0">
                <a:latin typeface="Times New Roman" pitchFamily="18" charset="0"/>
                <a:cs typeface="Times New Roman" pitchFamily="18" charset="0"/>
              </a:rPr>
              <a:t>Present and future trends and issues of national</a:t>
            </a:r>
          </a:p>
          <a:p>
            <a:pPr>
              <a:buNone/>
            </a:pPr>
            <a:r>
              <a:rPr lang="en-US" sz="2400" dirty="0" smtClean="0">
                <a:latin typeface="Times New Roman" pitchFamily="18" charset="0"/>
                <a:cs typeface="Times New Roman" pitchFamily="18" charset="0"/>
              </a:rPr>
              <a:t>and international interests </a:t>
            </a:r>
          </a:p>
          <a:p>
            <a:pPr>
              <a:buNone/>
            </a:pPr>
            <a:r>
              <a:rPr lang="en-US" sz="2400" b="1" dirty="0" smtClean="0">
                <a:latin typeface="Times New Roman" pitchFamily="18" charset="0"/>
                <a:cs typeface="Times New Roman" pitchFamily="18" charset="0"/>
              </a:rPr>
              <a:t>Role of teacher:</a:t>
            </a:r>
          </a:p>
          <a:p>
            <a:pPr>
              <a:buNone/>
            </a:pPr>
            <a:r>
              <a:rPr lang="en-US" sz="2400" dirty="0" smtClean="0">
                <a:latin typeface="Times New Roman" pitchFamily="18" charset="0"/>
                <a:cs typeface="Times New Roman" pitchFamily="18" charset="0"/>
              </a:rPr>
              <a:t>Teacher act as an agent of change</a:t>
            </a:r>
          </a:p>
          <a:p>
            <a:pPr>
              <a:buNone/>
            </a:pPr>
            <a:r>
              <a:rPr lang="en-US" sz="2400" b="1" dirty="0" smtClean="0">
                <a:latin typeface="Times New Roman" pitchFamily="18" charset="0"/>
                <a:cs typeface="Times New Roman" pitchFamily="18" charset="0"/>
              </a:rPr>
              <a:t>Curriculum:</a:t>
            </a:r>
          </a:p>
          <a:p>
            <a:pPr>
              <a:buNone/>
            </a:pPr>
            <a:r>
              <a:rPr lang="en-US" sz="2400" dirty="0" smtClean="0">
                <a:latin typeface="Times New Roman" pitchFamily="18" charset="0"/>
                <a:cs typeface="Times New Roman" pitchFamily="18" charset="0"/>
              </a:rPr>
              <a:t>Global education, school and curricular reform </a:t>
            </a:r>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Reconstructionalism</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Psychology is the scientific study of human behavior  and mental process.</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Educational Psychology</a:t>
            </a:r>
          </a:p>
          <a:p>
            <a:pPr>
              <a:buNone/>
            </a:pPr>
            <a:r>
              <a:rPr lang="en-US" sz="2400" dirty="0" smtClean="0">
                <a:latin typeface="Times New Roman" pitchFamily="18" charset="0"/>
                <a:cs typeface="Times New Roman" pitchFamily="18" charset="0"/>
              </a:rPr>
              <a:t>Educational psychology is the study of how human learns in</a:t>
            </a:r>
          </a:p>
          <a:p>
            <a:pPr>
              <a:buNone/>
            </a:pPr>
            <a:r>
              <a:rPr lang="en-US" sz="2400" dirty="0" smtClean="0">
                <a:latin typeface="Times New Roman" pitchFamily="18" charset="0"/>
                <a:cs typeface="Times New Roman" pitchFamily="18" charset="0"/>
              </a:rPr>
              <a:t>educational settings, the effectiveness of educational</a:t>
            </a:r>
          </a:p>
          <a:p>
            <a:pPr>
              <a:buNone/>
            </a:pPr>
            <a:r>
              <a:rPr lang="en-US" sz="2400" dirty="0" smtClean="0">
                <a:latin typeface="Times New Roman" pitchFamily="18" charset="0"/>
                <a:cs typeface="Times New Roman" pitchFamily="18" charset="0"/>
              </a:rPr>
              <a:t>Interventions, the psychology of teaching and the social</a:t>
            </a:r>
          </a:p>
          <a:p>
            <a:pPr>
              <a:buNone/>
            </a:pPr>
            <a:r>
              <a:rPr lang="en-US" sz="2400" dirty="0" smtClean="0">
                <a:latin typeface="Times New Roman" pitchFamily="18" charset="0"/>
                <a:cs typeface="Times New Roman" pitchFamily="18" charset="0"/>
              </a:rPr>
              <a:t>psychology of schools as organizations</a:t>
            </a:r>
          </a:p>
          <a:p>
            <a:endParaRPr lang="en-US" sz="2400" dirty="0" smtClean="0"/>
          </a:p>
          <a:p>
            <a:endParaRPr lang="en-US" sz="2400" dirty="0" smtClean="0"/>
          </a:p>
          <a:p>
            <a:endParaRPr lang="en-US" sz="2400"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Psychological Foundations</a:t>
            </a:r>
            <a:endParaRPr lang="en-US" sz="3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Psychology gives insight into:</a:t>
            </a:r>
          </a:p>
          <a:p>
            <a:r>
              <a:rPr lang="en-US" sz="2400" dirty="0" smtClean="0">
                <a:latin typeface="Times New Roman" pitchFamily="18" charset="0"/>
                <a:cs typeface="Times New Roman" pitchFamily="18" charset="0"/>
              </a:rPr>
              <a:t>Child development </a:t>
            </a:r>
          </a:p>
          <a:p>
            <a:r>
              <a:rPr lang="en-US" sz="2400" dirty="0" smtClean="0">
                <a:latin typeface="Times New Roman" pitchFamily="18" charset="0"/>
                <a:cs typeface="Times New Roman" pitchFamily="18" charset="0"/>
              </a:rPr>
              <a:t>Learning process and theories</a:t>
            </a:r>
          </a:p>
          <a:p>
            <a:r>
              <a:rPr lang="en-US" sz="2400" dirty="0" smtClean="0">
                <a:latin typeface="Times New Roman" pitchFamily="18" charset="0"/>
                <a:cs typeface="Times New Roman" pitchFamily="18" charset="0"/>
              </a:rPr>
              <a:t>Preparation of educational objectives</a:t>
            </a:r>
          </a:p>
          <a:p>
            <a:r>
              <a:rPr lang="en-US" sz="2400" dirty="0" smtClean="0">
                <a:latin typeface="Times New Roman" pitchFamily="18" charset="0"/>
                <a:cs typeface="Times New Roman" pitchFamily="18" charset="0"/>
              </a:rPr>
              <a:t>Characteristics of students</a:t>
            </a:r>
          </a:p>
          <a:p>
            <a:r>
              <a:rPr lang="en-US" sz="2400" dirty="0" smtClean="0">
                <a:latin typeface="Times New Roman" pitchFamily="18" charset="0"/>
                <a:cs typeface="Times New Roman" pitchFamily="18" charset="0"/>
              </a:rPr>
              <a:t>Organization of learning experiences</a:t>
            </a:r>
          </a:p>
          <a:p>
            <a:r>
              <a:rPr lang="en-US" sz="2400" dirty="0" smtClean="0">
                <a:latin typeface="Times New Roman" pitchFamily="18" charset="0"/>
                <a:cs typeface="Times New Roman" pitchFamily="18" charset="0"/>
              </a:rPr>
              <a:t>Methods of teaching</a:t>
            </a:r>
          </a:p>
          <a:p>
            <a:r>
              <a:rPr lang="en-US" sz="2400" dirty="0" smtClean="0">
                <a:latin typeface="Times New Roman" pitchFamily="18" charset="0"/>
                <a:cs typeface="Times New Roman" pitchFamily="18" charset="0"/>
              </a:rPr>
              <a:t>Methods of learning</a:t>
            </a:r>
          </a:p>
          <a:p>
            <a:pPr>
              <a:buNone/>
            </a:pPr>
            <a:r>
              <a:rPr lang="en-US" dirty="0" smtClean="0"/>
              <a:t> </a:t>
            </a:r>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Contribution of psychology in curriculum</a:t>
            </a:r>
            <a:endParaRPr lang="en-US" sz="3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400" dirty="0" smtClean="0">
                <a:latin typeface="Times New Roman" pitchFamily="18" charset="0"/>
                <a:cs typeface="Times New Roman" pitchFamily="18" charset="0"/>
              </a:rPr>
              <a:t>Sociology is the study of relationship between individual and his/her human environment.</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School and society</a:t>
            </a:r>
          </a:p>
          <a:p>
            <a:r>
              <a:rPr lang="en-US" sz="2400" dirty="0" smtClean="0">
                <a:latin typeface="Times New Roman" pitchFamily="18" charset="0"/>
                <a:cs typeface="Times New Roman" pitchFamily="18" charset="0"/>
              </a:rPr>
              <a:t>Society as a source of change</a:t>
            </a:r>
          </a:p>
          <a:p>
            <a:r>
              <a:rPr lang="en-US" sz="2400" dirty="0" smtClean="0">
                <a:latin typeface="Times New Roman" pitchFamily="18" charset="0"/>
                <a:cs typeface="Times New Roman" pitchFamily="18" charset="0"/>
              </a:rPr>
              <a:t>School as agent of change </a:t>
            </a:r>
          </a:p>
          <a:p>
            <a:r>
              <a:rPr lang="en-US" sz="2400" dirty="0" smtClean="0">
                <a:latin typeface="Times New Roman" pitchFamily="18" charset="0"/>
                <a:cs typeface="Times New Roman" pitchFamily="18" charset="0"/>
              </a:rPr>
              <a:t>Knowledge as an agent of change</a:t>
            </a:r>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Sociological Foundations</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Sociology gives awareness about…</a:t>
            </a:r>
          </a:p>
          <a:p>
            <a:r>
              <a:rPr lang="en-US" sz="2400" dirty="0" smtClean="0">
                <a:latin typeface="Times New Roman" pitchFamily="18" charset="0"/>
                <a:cs typeface="Times New Roman" pitchFamily="18" charset="0"/>
              </a:rPr>
              <a:t> The values of society</a:t>
            </a:r>
          </a:p>
          <a:p>
            <a:r>
              <a:rPr lang="en-US" sz="2400" dirty="0" smtClean="0">
                <a:latin typeface="Times New Roman" pitchFamily="18" charset="0"/>
                <a:cs typeface="Times New Roman" pitchFamily="18" charset="0"/>
              </a:rPr>
              <a:t> Media explosion</a:t>
            </a:r>
          </a:p>
          <a:p>
            <a:r>
              <a:rPr lang="en-US" sz="2400" dirty="0" smtClean="0">
                <a:latin typeface="Times New Roman" pitchFamily="18" charset="0"/>
                <a:cs typeface="Times New Roman" pitchFamily="18" charset="0"/>
              </a:rPr>
              <a:t> New forms of cooperation</a:t>
            </a:r>
          </a:p>
          <a:p>
            <a:r>
              <a:rPr lang="en-US" sz="2400" dirty="0" smtClean="0">
                <a:latin typeface="Times New Roman" pitchFamily="18" charset="0"/>
                <a:cs typeface="Times New Roman" pitchFamily="18" charset="0"/>
              </a:rPr>
              <a:t> Cultural etc.</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Contribution of Sociology</a:t>
            </a:r>
            <a:endParaRPr lang="en-US" sz="3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Thank You Images, Stock Photos &amp; Vectors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Thank You Images, Stock Photos &amp; Vectors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Four Ways to Say Thank You to 2017 - Journeys Are My Diary"/>
          <p:cNvPicPr>
            <a:picLocks noChangeAspect="1" noChangeArrowheads="1"/>
          </p:cNvPicPr>
          <p:nvPr/>
        </p:nvPicPr>
        <p:blipFill>
          <a:blip r:embed="rId2"/>
          <a:srcRect/>
          <a:stretch>
            <a:fillRect/>
          </a:stretch>
        </p:blipFill>
        <p:spPr bwMode="auto">
          <a:xfrm>
            <a:off x="1447800" y="762000"/>
            <a:ext cx="6324600" cy="5029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a:t>
            </a:r>
            <a:endParaRPr lang="en-US" dirty="0"/>
          </a:p>
        </p:txBody>
      </p:sp>
      <p:sp>
        <p:nvSpPr>
          <p:cNvPr id="3" name="Subtitle 2"/>
          <p:cNvSpPr>
            <a:spLocks noGrp="1"/>
          </p:cNvSpPr>
          <p:nvPr>
            <p:ph type="subTitle" idx="1"/>
          </p:nvPr>
        </p:nvSpPr>
        <p:spPr/>
        <p:txBody>
          <a:bodyPr/>
          <a:lstStyle/>
          <a:p>
            <a:r>
              <a:rPr lang="en-US" dirty="0" smtClean="0"/>
              <a:t>Foundations of curriculum Development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Times New Roman" pitchFamily="18" charset="0"/>
                <a:cs typeface="Times New Roman" pitchFamily="18" charset="0"/>
              </a:rPr>
              <a:t>Curriculum foundations are those basic forces that influence and shape the content and organization of the curriculum. Its are the components that influence and control the content and organization of the curriculum.</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200" dirty="0" smtClean="0"/>
              <a:t>Curriculum Foundation</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endParaRPr lang="en-US" dirty="0" smtClean="0"/>
          </a:p>
          <a:p>
            <a:pPr lvl="1">
              <a:buFont typeface="Arial" pitchFamily="34" charset="0"/>
              <a:buChar char="•"/>
            </a:pPr>
            <a:r>
              <a:rPr lang="en-US" sz="2400" dirty="0" smtClean="0">
                <a:latin typeface="Times New Roman" pitchFamily="18" charset="0"/>
                <a:cs typeface="Times New Roman" pitchFamily="18" charset="0"/>
              </a:rPr>
              <a:t>Philosophical Foundations</a:t>
            </a:r>
          </a:p>
          <a:p>
            <a:pPr lvl="1">
              <a:buFont typeface="Arial" pitchFamily="34" charset="0"/>
              <a:buChar char="•"/>
            </a:pPr>
            <a:r>
              <a:rPr lang="en-US" sz="2400" dirty="0" smtClean="0">
                <a:latin typeface="Times New Roman" pitchFamily="18" charset="0"/>
                <a:cs typeface="Times New Roman" pitchFamily="18" charset="0"/>
              </a:rPr>
              <a:t>Psychological Foundations</a:t>
            </a:r>
          </a:p>
          <a:p>
            <a:pPr lvl="1">
              <a:buFont typeface="Arial" pitchFamily="34" charset="0"/>
              <a:buChar char="•"/>
            </a:pPr>
            <a:r>
              <a:rPr lang="en-US" sz="2400" dirty="0" smtClean="0">
                <a:latin typeface="Times New Roman" pitchFamily="18" charset="0"/>
                <a:cs typeface="Times New Roman" pitchFamily="18" charset="0"/>
              </a:rPr>
              <a:t>Sociological Foundations</a:t>
            </a:r>
          </a:p>
          <a:p>
            <a:pPr lvl="1">
              <a:buFont typeface="Arial" pitchFamily="34" charset="0"/>
              <a:buChar char="•"/>
            </a:pPr>
            <a:r>
              <a:rPr lang="en-US" sz="2400" dirty="0" smtClean="0">
                <a:latin typeface="Times New Roman" pitchFamily="18" charset="0"/>
                <a:cs typeface="Times New Roman" pitchFamily="18" charset="0"/>
              </a:rPr>
              <a:t>Historical Foundations</a:t>
            </a:r>
          </a:p>
          <a:p>
            <a:pPr lvl="1">
              <a:buFont typeface="Arial" pitchFamily="34" charset="0"/>
              <a:buChar char="•"/>
            </a:pPr>
            <a:endParaRPr lang="en-US" sz="2000" dirty="0" smtClean="0"/>
          </a:p>
          <a:p>
            <a:pPr lvl="1">
              <a:buFont typeface="Arial" pitchFamily="34" charset="0"/>
              <a:buChar char="•"/>
            </a:pPr>
            <a:endParaRPr lang="en-US" sz="2400" dirty="0" smtClean="0"/>
          </a:p>
          <a:p>
            <a:pPr lvl="1">
              <a:buFont typeface="Arial" pitchFamily="34" charset="0"/>
              <a:buChar char="•"/>
            </a:pPr>
            <a:endParaRPr lang="en-US" dirty="0" smtClean="0"/>
          </a:p>
          <a:p>
            <a:pPr lvl="1">
              <a:buNone/>
            </a:pPr>
            <a:endParaRPr lang="en-US" dirty="0" smtClean="0"/>
          </a:p>
          <a:p>
            <a:pPr lvl="1">
              <a:buNone/>
            </a:pPr>
            <a:endParaRPr lang="en-US" dirty="0" smtClean="0"/>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Foundations of Curriculum development</a:t>
            </a:r>
            <a:endParaRPr lang="en-US"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Meaning and nature</a:t>
            </a:r>
          </a:p>
          <a:p>
            <a:pPr>
              <a:buNone/>
            </a:pPr>
            <a:r>
              <a:rPr lang="en-US" sz="2400" dirty="0" smtClean="0">
                <a:latin typeface="Times New Roman" pitchFamily="18" charset="0"/>
                <a:cs typeface="Times New Roman" pitchFamily="18" charset="0"/>
              </a:rPr>
              <a:t>Philosophy means love of wisdom that derived from two Greek words </a:t>
            </a:r>
            <a:r>
              <a:rPr lang="en-US" sz="2400" dirty="0" err="1" smtClean="0">
                <a:latin typeface="Times New Roman" pitchFamily="18" charset="0"/>
                <a:cs typeface="Times New Roman" pitchFamily="18" charset="0"/>
              </a:rPr>
              <a:t>philo</a:t>
            </a:r>
            <a:r>
              <a:rPr lang="en-US" sz="2400" dirty="0" smtClean="0">
                <a:latin typeface="Times New Roman" pitchFamily="18" charset="0"/>
                <a:cs typeface="Times New Roman" pitchFamily="18" charset="0"/>
              </a:rPr>
              <a:t>, means love, and sophos, means wisdom</a:t>
            </a:r>
          </a:p>
          <a:p>
            <a:pPr>
              <a:buNone/>
            </a:pPr>
            <a:r>
              <a:rPr lang="en-US" sz="2400" dirty="0" smtClean="0">
                <a:latin typeface="Times New Roman" pitchFamily="18" charset="0"/>
                <a:cs typeface="Times New Roman" pitchFamily="18" charset="0"/>
              </a:rPr>
              <a:t>Philosophy is called pursuit of wisdom the study of internal truth, realities and general principles.</a:t>
            </a:r>
          </a:p>
          <a:p>
            <a:pPr>
              <a:buNone/>
            </a:pPr>
            <a:r>
              <a:rPr lang="en-US" sz="2400" b="1" dirty="0" smtClean="0">
                <a:latin typeface="Times New Roman" pitchFamily="18" charset="0"/>
                <a:cs typeface="Times New Roman" pitchFamily="18" charset="0"/>
              </a:rPr>
              <a:t>Educational Philosophy</a:t>
            </a:r>
          </a:p>
          <a:p>
            <a:pPr>
              <a:buNone/>
            </a:pPr>
            <a:r>
              <a:rPr lang="en-US" sz="2400" dirty="0" smtClean="0">
                <a:latin typeface="Times New Roman" pitchFamily="18" charset="0"/>
                <a:cs typeface="Times New Roman" pitchFamily="18" charset="0"/>
              </a:rPr>
              <a:t>Philosophy of education is philosophical study of the purpose, process, nature and ideas of education.</a:t>
            </a:r>
          </a:p>
          <a:p>
            <a:pPr>
              <a:buNone/>
            </a:pPr>
            <a:endParaRPr lang="en-US" sz="2400" b="1"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pPr lvl="1" algn="ctr" rtl="0">
              <a:spcBef>
                <a:spcPct val="0"/>
              </a:spcBef>
            </a:pPr>
            <a:r>
              <a:rPr lang="en-US" sz="2400" dirty="0" smtClean="0">
                <a:latin typeface="Times New Roman" pitchFamily="18" charset="0"/>
                <a:cs typeface="Times New Roman" pitchFamily="18" charset="0"/>
              </a:rPr>
              <a:t>Philosophical Foundations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It is concerned with beliefs…</a:t>
            </a:r>
          </a:p>
          <a:p>
            <a:r>
              <a:rPr lang="en-US" sz="2400" dirty="0" smtClean="0">
                <a:latin typeface="Times New Roman" pitchFamily="18" charset="0"/>
                <a:cs typeface="Times New Roman" pitchFamily="18" charset="0"/>
              </a:rPr>
              <a:t>What is real……. Ontology </a:t>
            </a:r>
          </a:p>
          <a:p>
            <a:r>
              <a:rPr lang="en-US" sz="2400" dirty="0" smtClean="0">
                <a:latin typeface="Times New Roman" pitchFamily="18" charset="0"/>
                <a:cs typeface="Times New Roman" pitchFamily="18" charset="0"/>
              </a:rPr>
              <a:t>What is true……. Epistemology </a:t>
            </a:r>
          </a:p>
          <a:p>
            <a:r>
              <a:rPr lang="en-US" sz="2400" dirty="0" smtClean="0">
                <a:latin typeface="Times New Roman" pitchFamily="18" charset="0"/>
                <a:cs typeface="Times New Roman" pitchFamily="18" charset="0"/>
              </a:rPr>
              <a:t>What is good….. Axiology</a:t>
            </a:r>
          </a:p>
          <a:p>
            <a:pPr>
              <a:buNone/>
            </a:pPr>
            <a:r>
              <a:rPr lang="en-US" sz="2400" dirty="0" smtClean="0">
                <a:latin typeface="Times New Roman" pitchFamily="18" charset="0"/>
                <a:cs typeface="Times New Roman" pitchFamily="18" charset="0"/>
              </a:rPr>
              <a:t> </a:t>
            </a:r>
          </a:p>
          <a:p>
            <a:pPr>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Philosophical foundations  </a:t>
            </a:r>
            <a:endParaRPr lang="en-US"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Perennialism</a:t>
            </a:r>
          </a:p>
          <a:p>
            <a:r>
              <a:rPr lang="en-US" sz="2400" dirty="0" smtClean="0">
                <a:latin typeface="Times New Roman" pitchFamily="18" charset="0"/>
                <a:cs typeface="Times New Roman" pitchFamily="18" charset="0"/>
              </a:rPr>
              <a:t>Essentialism</a:t>
            </a:r>
          </a:p>
          <a:p>
            <a:r>
              <a:rPr lang="en-US" sz="2400" dirty="0" smtClean="0">
                <a:latin typeface="Times New Roman" pitchFamily="18" charset="0"/>
                <a:cs typeface="Times New Roman" pitchFamily="18" charset="0"/>
              </a:rPr>
              <a:t>Progressivism</a:t>
            </a:r>
          </a:p>
          <a:p>
            <a:r>
              <a:rPr lang="en-US" sz="2400" dirty="0" smtClean="0">
                <a:latin typeface="Times New Roman" pitchFamily="18" charset="0"/>
                <a:cs typeface="Times New Roman" pitchFamily="18" charset="0"/>
              </a:rPr>
              <a:t>Reconstructionalism</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Educational philosophies</a:t>
            </a:r>
            <a:endParaRPr lang="en-US"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Aim of education</a:t>
            </a: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To cultivate the intellect and educate the rational person</a:t>
            </a:r>
          </a:p>
          <a:p>
            <a:pPr>
              <a:buNone/>
            </a:pPr>
            <a:r>
              <a:rPr lang="en-US" sz="2400" b="1" dirty="0" smtClean="0">
                <a:latin typeface="Times New Roman" pitchFamily="18" charset="0"/>
                <a:cs typeface="Times New Roman" pitchFamily="18" charset="0"/>
              </a:rPr>
              <a:t>Main focus:</a:t>
            </a:r>
          </a:p>
          <a:p>
            <a:pPr>
              <a:buNone/>
            </a:pPr>
            <a:r>
              <a:rPr lang="en-US" sz="2400" dirty="0" smtClean="0">
                <a:latin typeface="Times New Roman" pitchFamily="18" charset="0"/>
                <a:cs typeface="Times New Roman" pitchFamily="18" charset="0"/>
              </a:rPr>
              <a:t>classical subjects, literary analysis, curriculum as constant</a:t>
            </a:r>
          </a:p>
          <a:p>
            <a:pPr>
              <a:buNone/>
            </a:pPr>
            <a:r>
              <a:rPr lang="en-US" sz="2400" b="1" dirty="0" smtClean="0">
                <a:latin typeface="Times New Roman" pitchFamily="18" charset="0"/>
                <a:cs typeface="Times New Roman" pitchFamily="18" charset="0"/>
              </a:rPr>
              <a:t>Role of teacher:</a:t>
            </a:r>
          </a:p>
          <a:p>
            <a:pPr>
              <a:buNone/>
            </a:pPr>
            <a:r>
              <a:rPr lang="en-US" sz="2400" dirty="0" smtClean="0">
                <a:latin typeface="Times New Roman" pitchFamily="18" charset="0"/>
                <a:cs typeface="Times New Roman" pitchFamily="18" charset="0"/>
              </a:rPr>
              <a:t>Teacher assist students to think with reason (develop critical</a:t>
            </a:r>
          </a:p>
          <a:p>
            <a:pPr>
              <a:buNone/>
            </a:pPr>
            <a:r>
              <a:rPr lang="en-US" sz="2400" dirty="0" smtClean="0">
                <a:latin typeface="Times New Roman" pitchFamily="18" charset="0"/>
                <a:cs typeface="Times New Roman" pitchFamily="18" charset="0"/>
              </a:rPr>
              <a:t>thinking)</a:t>
            </a:r>
          </a:p>
          <a:p>
            <a:pPr>
              <a:buNone/>
            </a:pPr>
            <a:r>
              <a:rPr lang="en-US" sz="2400" b="1" dirty="0" smtClean="0">
                <a:latin typeface="Times New Roman" pitchFamily="18" charset="0"/>
                <a:cs typeface="Times New Roman" pitchFamily="18" charset="0"/>
              </a:rPr>
              <a:t>Curriculum:</a:t>
            </a:r>
          </a:p>
          <a:p>
            <a:pPr>
              <a:buNone/>
            </a:pPr>
            <a:r>
              <a:rPr lang="en-US" sz="2400" dirty="0" smtClean="0">
                <a:latin typeface="Times New Roman" pitchFamily="18" charset="0"/>
                <a:cs typeface="Times New Roman" pitchFamily="18" charset="0"/>
              </a:rPr>
              <a:t>Use of great books(Bible, Quran, Classic books) and Liberal Arts</a:t>
            </a:r>
          </a:p>
          <a:p>
            <a:pPr>
              <a:buNone/>
            </a:pPr>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Perennialism</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600" b="1" dirty="0" smtClean="0">
                <a:latin typeface="Times New Roman" pitchFamily="18" charset="0"/>
                <a:cs typeface="Times New Roman" pitchFamily="18" charset="0"/>
              </a:rPr>
              <a:t>Aim of education:</a:t>
            </a:r>
          </a:p>
          <a:p>
            <a:pPr>
              <a:buNone/>
            </a:pPr>
            <a:r>
              <a:rPr lang="en-US" sz="2600" dirty="0" smtClean="0">
                <a:latin typeface="Times New Roman" pitchFamily="18" charset="0"/>
                <a:cs typeface="Times New Roman" pitchFamily="18" charset="0"/>
              </a:rPr>
              <a:t>To promote intellectual growth of learners to</a:t>
            </a:r>
          </a:p>
          <a:p>
            <a:pPr>
              <a:buNone/>
            </a:pPr>
            <a:r>
              <a:rPr lang="en-US" sz="2600" dirty="0" smtClean="0">
                <a:latin typeface="Times New Roman" pitchFamily="18" charset="0"/>
                <a:cs typeface="Times New Roman" pitchFamily="18" charset="0"/>
              </a:rPr>
              <a:t>become competent</a:t>
            </a:r>
          </a:p>
          <a:p>
            <a:pPr>
              <a:buNone/>
            </a:pPr>
            <a:r>
              <a:rPr lang="en-US" sz="2600" b="1" dirty="0" smtClean="0">
                <a:latin typeface="Times New Roman" pitchFamily="18" charset="0"/>
                <a:cs typeface="Times New Roman" pitchFamily="18" charset="0"/>
              </a:rPr>
              <a:t>Main focus:</a:t>
            </a:r>
          </a:p>
          <a:p>
            <a:pPr>
              <a:buNone/>
            </a:pPr>
            <a:r>
              <a:rPr lang="en-US" sz="2600" dirty="0" smtClean="0">
                <a:latin typeface="Times New Roman" pitchFamily="18" charset="0"/>
                <a:cs typeface="Times New Roman" pitchFamily="18" charset="0"/>
              </a:rPr>
              <a:t>essential skills of 3 R’s ; essential subjects</a:t>
            </a:r>
            <a:endParaRPr lang="en-US" sz="2600" b="1" dirty="0" smtClean="0">
              <a:latin typeface="Times New Roman" pitchFamily="18" charset="0"/>
              <a:cs typeface="Times New Roman" pitchFamily="18" charset="0"/>
            </a:endParaRPr>
          </a:p>
          <a:p>
            <a:pPr>
              <a:buNone/>
            </a:pPr>
            <a:r>
              <a:rPr lang="en-US" sz="2600" b="1" dirty="0" smtClean="0">
                <a:latin typeface="Times New Roman" pitchFamily="18" charset="0"/>
                <a:cs typeface="Times New Roman" pitchFamily="18" charset="0"/>
              </a:rPr>
              <a:t>Role of teacher:</a:t>
            </a:r>
          </a:p>
          <a:p>
            <a:pPr>
              <a:buNone/>
            </a:pPr>
            <a:r>
              <a:rPr lang="en-US" sz="2600" dirty="0" smtClean="0">
                <a:latin typeface="Times New Roman" pitchFamily="18" charset="0"/>
                <a:cs typeface="Times New Roman" pitchFamily="18" charset="0"/>
              </a:rPr>
              <a:t>Teachers are sole authorities in the subject area</a:t>
            </a:r>
          </a:p>
          <a:p>
            <a:pPr>
              <a:buNone/>
            </a:pPr>
            <a:r>
              <a:rPr lang="en-US" sz="2600" b="1" dirty="0" smtClean="0">
                <a:latin typeface="Times New Roman" pitchFamily="18" charset="0"/>
                <a:cs typeface="Times New Roman" pitchFamily="18" charset="0"/>
              </a:rPr>
              <a:t>Curriculum:</a:t>
            </a:r>
          </a:p>
          <a:p>
            <a:pPr>
              <a:buNone/>
            </a:pPr>
            <a:r>
              <a:rPr lang="en-US" sz="2600" dirty="0" smtClean="0">
                <a:latin typeface="Times New Roman" pitchFamily="18" charset="0"/>
                <a:cs typeface="Times New Roman" pitchFamily="18" charset="0"/>
              </a:rPr>
              <a:t>Basic subjects(English, science, history, math and foreign language) and cultural literacy is the focus of the curriculum</a:t>
            </a:r>
          </a:p>
          <a:p>
            <a:endParaRPr lang="en-US"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Essentialism</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317</TotalTime>
  <Words>503</Words>
  <Application>Microsoft Office PowerPoint</Application>
  <PresentationFormat>On-screen Show (4:3)</PresentationFormat>
  <Paragraphs>109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Curriculum Development B.Ed (Homs)Secondary Semester V</vt:lpstr>
      <vt:lpstr>Unit# 2</vt:lpstr>
      <vt:lpstr>Curriculum Foundation</vt:lpstr>
      <vt:lpstr>Foundations of Curriculum development</vt:lpstr>
      <vt:lpstr>Philosophical Foundations </vt:lpstr>
      <vt:lpstr>Philosophical foundations  </vt:lpstr>
      <vt:lpstr>Educational philosophies</vt:lpstr>
      <vt:lpstr>Perennialism</vt:lpstr>
      <vt:lpstr>Essentialism</vt:lpstr>
      <vt:lpstr>Progressivism</vt:lpstr>
      <vt:lpstr>Reconstructionalism</vt:lpstr>
      <vt:lpstr>Psychological Foundations</vt:lpstr>
      <vt:lpstr>Contribution of psychology in curriculum</vt:lpstr>
      <vt:lpstr>Sociological Foundations</vt:lpstr>
      <vt:lpstr>Contribution of Sociology</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Development B.Ed (Homs)Secondary Semester V</dc:title>
  <dc:creator>Admin</dc:creator>
  <cp:lastModifiedBy>Admin</cp:lastModifiedBy>
  <cp:revision>14</cp:revision>
  <dcterms:created xsi:type="dcterms:W3CDTF">2006-08-16T00:00:00Z</dcterms:created>
  <dcterms:modified xsi:type="dcterms:W3CDTF">2020-08-14T19:30:47Z</dcterms:modified>
</cp:coreProperties>
</file>