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5"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ErFG/v7/COQVn+SLgR63IA==" hashData="/3vMEx2DtdZCspC2yaUDxKkv1w05lkRL4jQL65zg1SOf6OSLc8xQF0TTUnBwiHrqKX7c/1FEFqYoBKrEXwrIcA=="/>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11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4CFF3F7-C315-40AB-A383-CA870FEB0D82}" type="datetimeFigureOut">
              <a:rPr lang="en-US" smtClean="0"/>
              <a:pPr/>
              <a:t>5/16/2020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3BB189-E7FA-4002-A2A7-84A422CE470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CFF3F7-C315-40AB-A383-CA870FEB0D82}" type="datetimeFigureOut">
              <a:rPr lang="en-US" smtClean="0"/>
              <a:pPr/>
              <a:t>5/16/2020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3BB189-E7FA-4002-A2A7-84A422CE470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CFF3F7-C315-40AB-A383-CA870FEB0D82}" type="datetimeFigureOut">
              <a:rPr lang="en-US" smtClean="0"/>
              <a:pPr/>
              <a:t>5/16/2020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3BB189-E7FA-4002-A2A7-84A422CE470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CFF3F7-C315-40AB-A383-CA870FEB0D82}" type="datetimeFigureOut">
              <a:rPr lang="en-US" smtClean="0"/>
              <a:pPr/>
              <a:t>5/16/2020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3BB189-E7FA-4002-A2A7-84A422CE470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CFF3F7-C315-40AB-A383-CA870FEB0D82}" type="datetimeFigureOut">
              <a:rPr lang="en-US" smtClean="0"/>
              <a:pPr/>
              <a:t>5/16/2020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3BB189-E7FA-4002-A2A7-84A422CE470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CFF3F7-C315-40AB-A383-CA870FEB0D82}" type="datetimeFigureOut">
              <a:rPr lang="en-US" smtClean="0"/>
              <a:pPr/>
              <a:t>5/16/2020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3BB189-E7FA-4002-A2A7-84A422CE470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CFF3F7-C315-40AB-A383-CA870FEB0D82}" type="datetimeFigureOut">
              <a:rPr lang="en-US" smtClean="0"/>
              <a:pPr/>
              <a:t>5/16/2020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3BB189-E7FA-4002-A2A7-84A422CE470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CFF3F7-C315-40AB-A383-CA870FEB0D82}" type="datetimeFigureOut">
              <a:rPr lang="en-US" smtClean="0"/>
              <a:pPr/>
              <a:t>5/16/2020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3BB189-E7FA-4002-A2A7-84A422CE470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CFF3F7-C315-40AB-A383-CA870FEB0D82}" type="datetimeFigureOut">
              <a:rPr lang="en-US" smtClean="0"/>
              <a:pPr/>
              <a:t>5/16/2020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3BB189-E7FA-4002-A2A7-84A422CE470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CFF3F7-C315-40AB-A383-CA870FEB0D82}" type="datetimeFigureOut">
              <a:rPr lang="en-US" smtClean="0"/>
              <a:pPr/>
              <a:t>5/16/2020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3BB189-E7FA-4002-A2A7-84A422CE470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CFF3F7-C315-40AB-A383-CA870FEB0D82}" type="datetimeFigureOut">
              <a:rPr lang="en-US" smtClean="0"/>
              <a:pPr/>
              <a:t>5/16/2020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3BB189-E7FA-4002-A2A7-84A422CE470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CFF3F7-C315-40AB-A383-CA870FEB0D82}" type="datetimeFigureOut">
              <a:rPr lang="en-US" smtClean="0"/>
              <a:pPr/>
              <a:t>5/16/2020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3BB189-E7FA-4002-A2A7-84A422CE470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10.wav"/></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3.wav"/></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4.wav"/></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5.wav"/></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6.wav"/></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7.wav"/></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8.wav"/></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9.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Book Antiqua" pitchFamily="18" charset="0"/>
              </a:rPr>
              <a:t>Subject: Guidance and Counseling</a:t>
            </a:r>
            <a:endParaRPr lang="en-US" dirty="0"/>
          </a:p>
        </p:txBody>
      </p:sp>
      <p:sp>
        <p:nvSpPr>
          <p:cNvPr id="3" name="Subtitle 2"/>
          <p:cNvSpPr>
            <a:spLocks noGrp="1"/>
          </p:cNvSpPr>
          <p:nvPr>
            <p:ph type="subTitle" idx="1"/>
          </p:nvPr>
        </p:nvSpPr>
        <p:spPr>
          <a:xfrm>
            <a:off x="2514600" y="4876800"/>
            <a:ext cx="6400800" cy="1752600"/>
          </a:xfrm>
        </p:spPr>
        <p:txBody>
          <a:bodyPr>
            <a:normAutofit fontScale="47500" lnSpcReduction="20000"/>
          </a:bodyPr>
          <a:lstStyle/>
          <a:p>
            <a:pPr algn="r"/>
            <a:r>
              <a:rPr lang="en-US" dirty="0">
                <a:solidFill>
                  <a:schemeClr val="tx1"/>
                </a:solidFill>
                <a:latin typeface="Book Antiqua" pitchFamily="18" charset="0"/>
              </a:rPr>
              <a:t>Semester: IV</a:t>
            </a:r>
          </a:p>
          <a:p>
            <a:pPr algn="r"/>
            <a:r>
              <a:rPr lang="en-US" dirty="0">
                <a:solidFill>
                  <a:schemeClr val="tx1"/>
                </a:solidFill>
                <a:latin typeface="Book Antiqua" pitchFamily="18" charset="0"/>
              </a:rPr>
              <a:t>Session: 2018-2022</a:t>
            </a:r>
          </a:p>
          <a:p>
            <a:pPr algn="r"/>
            <a:r>
              <a:rPr lang="en-US" dirty="0">
                <a:solidFill>
                  <a:schemeClr val="tx1"/>
                </a:solidFill>
                <a:latin typeface="Book Antiqua" pitchFamily="18" charset="0"/>
              </a:rPr>
              <a:t>Course Code: </a:t>
            </a:r>
            <a:r>
              <a:rPr lang="en-US" dirty="0" err="1">
                <a:solidFill>
                  <a:schemeClr val="tx1"/>
                </a:solidFill>
                <a:latin typeface="Book Antiqua" pitchFamily="18" charset="0"/>
              </a:rPr>
              <a:t>Maj</a:t>
            </a:r>
            <a:r>
              <a:rPr lang="en-US" dirty="0">
                <a:solidFill>
                  <a:schemeClr val="tx1"/>
                </a:solidFill>
                <a:latin typeface="Book Antiqua" pitchFamily="18" charset="0"/>
              </a:rPr>
              <a:t>/B.Eds-206</a:t>
            </a:r>
          </a:p>
          <a:p>
            <a:pPr algn="r"/>
            <a:r>
              <a:rPr lang="en-US" dirty="0">
                <a:solidFill>
                  <a:schemeClr val="tx1"/>
                </a:solidFill>
                <a:latin typeface="Book Antiqua" pitchFamily="18" charset="0"/>
              </a:rPr>
              <a:t>Presented by</a:t>
            </a:r>
          </a:p>
          <a:p>
            <a:pPr algn="r"/>
            <a:r>
              <a:rPr lang="en-US" dirty="0">
                <a:solidFill>
                  <a:schemeClr val="tx1"/>
                </a:solidFill>
                <a:latin typeface="Book Antiqua" pitchFamily="18" charset="0"/>
              </a:rPr>
              <a:t>Ms. </a:t>
            </a:r>
            <a:r>
              <a:rPr lang="en-US" dirty="0" err="1">
                <a:solidFill>
                  <a:schemeClr val="tx1"/>
                </a:solidFill>
                <a:latin typeface="Book Antiqua" pitchFamily="18" charset="0"/>
              </a:rPr>
              <a:t>Hafiza</a:t>
            </a:r>
            <a:r>
              <a:rPr lang="en-US" dirty="0">
                <a:solidFill>
                  <a:schemeClr val="tx1"/>
                </a:solidFill>
                <a:latin typeface="Book Antiqua" pitchFamily="18" charset="0"/>
              </a:rPr>
              <a:t> </a:t>
            </a:r>
            <a:r>
              <a:rPr lang="en-US" dirty="0" err="1">
                <a:solidFill>
                  <a:schemeClr val="tx1"/>
                </a:solidFill>
                <a:latin typeface="Book Antiqua" pitchFamily="18" charset="0"/>
              </a:rPr>
              <a:t>Sadiya</a:t>
            </a:r>
            <a:r>
              <a:rPr lang="en-US" dirty="0">
                <a:solidFill>
                  <a:schemeClr val="tx1"/>
                </a:solidFill>
                <a:latin typeface="Book Antiqua" pitchFamily="18" charset="0"/>
              </a:rPr>
              <a:t> </a:t>
            </a:r>
            <a:r>
              <a:rPr lang="en-US" dirty="0" err="1">
                <a:solidFill>
                  <a:schemeClr val="tx1"/>
                </a:solidFill>
                <a:latin typeface="Book Antiqua" pitchFamily="18" charset="0"/>
              </a:rPr>
              <a:t>Iqbal</a:t>
            </a:r>
            <a:endParaRPr lang="en-US" dirty="0">
              <a:solidFill>
                <a:schemeClr val="tx1"/>
              </a:solidFill>
              <a:latin typeface="Book Antiqua" pitchFamily="18" charset="0"/>
            </a:endParaRPr>
          </a:p>
          <a:p>
            <a:pPr algn="r"/>
            <a:r>
              <a:rPr lang="en-US" dirty="0">
                <a:solidFill>
                  <a:schemeClr val="tx1"/>
                </a:solidFill>
                <a:latin typeface="Book Antiqua" pitchFamily="18" charset="0"/>
              </a:rPr>
              <a:t>Department of Education</a:t>
            </a:r>
          </a:p>
          <a:p>
            <a:pPr algn="r"/>
            <a:r>
              <a:rPr lang="en-US" sz="2300" dirty="0">
                <a:solidFill>
                  <a:schemeClr val="tx1"/>
                </a:solidFill>
                <a:latin typeface="Book Antiqua" pitchFamily="18" charset="0"/>
              </a:rPr>
              <a:t>(Planning and Development)</a:t>
            </a:r>
          </a:p>
        </p:txBody>
      </p:sp>
      <p:pic>
        <p:nvPicPr>
          <p:cNvPr id="9" name="~PP1080.WAV">
            <a:hlinkClick r:id="" action="ppaction://media"/>
          </p:cNvPr>
          <p:cNvPicPr>
            <a:picLocks noRot="1" noChangeAspect="1"/>
          </p:cNvPicPr>
          <p:nvPr>
            <a:wavAudioFile r:embed="rId1" name="~PP1080.WAV"/>
          </p:nvPr>
        </p:nvPicPr>
        <p:blipFill>
          <a:blip r:embed="rId3"/>
          <a:stretch>
            <a:fillRect/>
          </a:stretch>
        </p:blipFill>
        <p:spPr>
          <a:xfrm>
            <a:off x="8696325" y="6410325"/>
            <a:ext cx="304800" cy="304800"/>
          </a:xfrm>
          <a:prstGeom prst="rect">
            <a:avLst/>
          </a:prstGeom>
        </p:spPr>
      </p:pic>
    </p:spTree>
  </p:cSld>
  <p:clrMapOvr>
    <a:masterClrMapping/>
  </p:clrMapOvr>
  <p:transition advTm="461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Cont</a:t>
            </a:r>
          </a:p>
        </p:txBody>
      </p:sp>
      <p:sp>
        <p:nvSpPr>
          <p:cNvPr id="3" name="Content Placeholder 2"/>
          <p:cNvSpPr>
            <a:spLocks noGrp="1"/>
          </p:cNvSpPr>
          <p:nvPr>
            <p:ph idx="1"/>
          </p:nvPr>
        </p:nvSpPr>
        <p:spPr/>
        <p:txBody>
          <a:bodyPr>
            <a:normAutofit/>
          </a:bodyPr>
          <a:lstStyle/>
          <a:p>
            <a:pPr lvl="1" algn="just"/>
            <a:r>
              <a:rPr lang="en-US" b="1" dirty="0">
                <a:latin typeface="Book Antiqua" pitchFamily="18" charset="0"/>
              </a:rPr>
              <a:t>Sticking to One Type of Therapy Might Be Better for Certain Problems</a:t>
            </a:r>
            <a:r>
              <a:rPr lang="en-US" dirty="0">
                <a:latin typeface="Book Antiqua" pitchFamily="18" charset="0"/>
              </a:rPr>
              <a:t>. </a:t>
            </a:r>
          </a:p>
          <a:p>
            <a:pPr lvl="2" algn="just">
              <a:buNone/>
            </a:pPr>
            <a:r>
              <a:rPr lang="en-US" dirty="0">
                <a:latin typeface="Book Antiqua" pitchFamily="18" charset="0"/>
              </a:rPr>
              <a:t>	Depending on the problem, one specific type of therapy might be the best for all parts of your therapy. People with borderline personality disorder, for example, typically do very well with just dialectical behavior therapy. DBT covers so many different aspects of this disorder that there might not be any need for other therapies. </a:t>
            </a:r>
          </a:p>
        </p:txBody>
      </p:sp>
      <p:pic>
        <p:nvPicPr>
          <p:cNvPr id="5" name="~PP2559.WAV">
            <a:hlinkClick r:id="" action="ppaction://media"/>
          </p:cNvPr>
          <p:cNvPicPr>
            <a:picLocks noRot="1" noChangeAspect="1"/>
          </p:cNvPicPr>
          <p:nvPr>
            <a:wavAudioFile r:embed="rId1" name="~PP2559.WAV"/>
          </p:nvPr>
        </p:nvPicPr>
        <p:blipFill>
          <a:blip r:embed="rId3"/>
          <a:stretch>
            <a:fillRect/>
          </a:stretch>
        </p:blipFill>
        <p:spPr>
          <a:xfrm>
            <a:off x="8696325" y="6410325"/>
            <a:ext cx="304800" cy="304800"/>
          </a:xfrm>
          <a:prstGeom prst="rect">
            <a:avLst/>
          </a:prstGeom>
        </p:spPr>
      </p:pic>
    </p:spTree>
  </p:cSld>
  <p:clrMapOvr>
    <a:masterClrMapping/>
  </p:clrMapOvr>
  <p:transition advTm="389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Book Antiqua" pitchFamily="18" charset="0"/>
              </a:rPr>
              <a:t>Eclectic Approach</a:t>
            </a:r>
          </a:p>
        </p:txBody>
      </p:sp>
      <p:sp>
        <p:nvSpPr>
          <p:cNvPr id="3" name="Content Placeholder 2"/>
          <p:cNvSpPr>
            <a:spLocks noGrp="1"/>
          </p:cNvSpPr>
          <p:nvPr>
            <p:ph idx="1"/>
          </p:nvPr>
        </p:nvSpPr>
        <p:spPr>
          <a:xfrm>
            <a:off x="304800" y="1600200"/>
            <a:ext cx="8229600" cy="4525963"/>
          </a:xfrm>
        </p:spPr>
        <p:txBody>
          <a:bodyPr>
            <a:normAutofit fontScale="92500" lnSpcReduction="20000"/>
          </a:bodyPr>
          <a:lstStyle/>
          <a:p>
            <a:pPr algn="just">
              <a:buNone/>
            </a:pPr>
            <a:r>
              <a:rPr lang="en-US" dirty="0">
                <a:latin typeface="Book Antiqua" pitchFamily="18" charset="0"/>
              </a:rPr>
              <a:t>	Eclectic therapy is an open, integrative form of psychotherapy that adapts to the unique needs of each specific client, depending on the problem, the treatment goals, and the person's expectations and motivation.</a:t>
            </a:r>
          </a:p>
          <a:p>
            <a:pPr algn="just">
              <a:buNone/>
            </a:pPr>
            <a:endParaRPr lang="en-US" dirty="0">
              <a:latin typeface="Book Antiqua" pitchFamily="18" charset="0"/>
            </a:endParaRPr>
          </a:p>
          <a:p>
            <a:pPr algn="just">
              <a:buNone/>
            </a:pPr>
            <a:r>
              <a:rPr lang="en-US" dirty="0">
                <a:latin typeface="Book Antiqua" pitchFamily="18" charset="0"/>
              </a:rPr>
              <a:t>	It incorporates a variety of therapeutic principles and philosophies in order to create the ideal treatment program to meet the specific needs of the patient or client.</a:t>
            </a:r>
          </a:p>
          <a:p>
            <a:pPr algn="just">
              <a:buNone/>
            </a:pPr>
            <a:r>
              <a:rPr lang="en-US" dirty="0"/>
              <a:t>	</a:t>
            </a:r>
            <a:endParaRPr lang="en-US" dirty="0">
              <a:solidFill>
                <a:srgbClr val="FF0000"/>
              </a:solidFill>
              <a:latin typeface="Book Antiqua" pitchFamily="18" charset="0"/>
            </a:endParaRPr>
          </a:p>
          <a:p>
            <a:endParaRPr lang="en-US" dirty="0">
              <a:solidFill>
                <a:srgbClr val="FF0000"/>
              </a:solidFill>
            </a:endParaRPr>
          </a:p>
        </p:txBody>
      </p:sp>
      <p:pic>
        <p:nvPicPr>
          <p:cNvPr id="5" name="~PP946.WAV">
            <a:hlinkClick r:id="" action="ppaction://media"/>
          </p:cNvPr>
          <p:cNvPicPr>
            <a:picLocks noRot="1" noChangeAspect="1"/>
          </p:cNvPicPr>
          <p:nvPr>
            <a:wavAudioFile r:embed="rId1" name="~PP946.WAV"/>
          </p:nvPr>
        </p:nvPicPr>
        <p:blipFill>
          <a:blip r:embed="rId3"/>
          <a:stretch>
            <a:fillRect/>
          </a:stretch>
        </p:blipFill>
        <p:spPr>
          <a:xfrm>
            <a:off x="8696325" y="6410325"/>
            <a:ext cx="304800" cy="304800"/>
          </a:xfrm>
          <a:prstGeom prst="rect">
            <a:avLst/>
          </a:prstGeom>
        </p:spPr>
      </p:pic>
    </p:spTree>
  </p:cSld>
  <p:clrMapOvr>
    <a:masterClrMapping/>
  </p:clrMapOvr>
  <p:transition advTm="4582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Cont</a:t>
            </a:r>
          </a:p>
        </p:txBody>
      </p:sp>
      <p:sp>
        <p:nvSpPr>
          <p:cNvPr id="3" name="Content Placeholder 2"/>
          <p:cNvSpPr>
            <a:spLocks noGrp="1"/>
          </p:cNvSpPr>
          <p:nvPr>
            <p:ph idx="1"/>
          </p:nvPr>
        </p:nvSpPr>
        <p:spPr>
          <a:xfrm>
            <a:off x="457200" y="1600201"/>
            <a:ext cx="8229600" cy="3200400"/>
          </a:xfrm>
        </p:spPr>
        <p:txBody>
          <a:bodyPr>
            <a:normAutofit fontScale="85000" lnSpcReduction="10000"/>
          </a:bodyPr>
          <a:lstStyle/>
          <a:p>
            <a:pPr algn="just">
              <a:buNone/>
            </a:pPr>
            <a:r>
              <a:rPr lang="en-US" dirty="0">
                <a:latin typeface="Book Antiqua" pitchFamily="18" charset="0"/>
              </a:rPr>
              <a:t>	Any condition that can be treated via any type of therapy is capable of being treated with eclectic therapy. Thus, individuals with addictions, substance abuse disorders, eating disorders, behavior compulsions, mood disorders, and other forms of emotional or psychological issues may be effectively treated by a therapist who embraces the philosophy of eclectic therapy.</a:t>
            </a:r>
          </a:p>
        </p:txBody>
      </p:sp>
      <p:pic>
        <p:nvPicPr>
          <p:cNvPr id="6" name="~PP1763.WAV">
            <a:hlinkClick r:id="" action="ppaction://media"/>
          </p:cNvPr>
          <p:cNvPicPr>
            <a:picLocks noRot="1" noChangeAspect="1"/>
          </p:cNvPicPr>
          <p:nvPr>
            <a:wavAudioFile r:embed="rId1" name="~PP1763.WAV"/>
          </p:nvPr>
        </p:nvPicPr>
        <p:blipFill>
          <a:blip r:embed="rId3"/>
          <a:stretch>
            <a:fillRect/>
          </a:stretch>
        </p:blipFill>
        <p:spPr>
          <a:xfrm>
            <a:off x="8696325" y="6410325"/>
            <a:ext cx="304800" cy="304800"/>
          </a:xfrm>
          <a:prstGeom prst="rect">
            <a:avLst/>
          </a:prstGeom>
        </p:spPr>
      </p:pic>
    </p:spTree>
  </p:cSld>
  <p:clrMapOvr>
    <a:masterClrMapping/>
  </p:clrMapOvr>
  <p:transition advTm="4172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 Antiqua" pitchFamily="18" charset="0"/>
              </a:rPr>
              <a:t>Pros of Eclectic Approach</a:t>
            </a:r>
          </a:p>
        </p:txBody>
      </p:sp>
      <p:sp>
        <p:nvSpPr>
          <p:cNvPr id="3" name="Content Placeholder 2"/>
          <p:cNvSpPr>
            <a:spLocks noGrp="1"/>
          </p:cNvSpPr>
          <p:nvPr>
            <p:ph idx="1"/>
          </p:nvPr>
        </p:nvSpPr>
        <p:spPr/>
        <p:txBody>
          <a:bodyPr/>
          <a:lstStyle/>
          <a:p>
            <a:pPr lvl="1" algn="just"/>
            <a:r>
              <a:rPr lang="en-US" b="1" dirty="0">
                <a:latin typeface="Book Antiqua" pitchFamily="18" charset="0"/>
              </a:rPr>
              <a:t>Personalized Therapy Tailored to Your Needs</a:t>
            </a:r>
            <a:r>
              <a:rPr lang="en-US" dirty="0">
                <a:latin typeface="Book Antiqua" pitchFamily="18" charset="0"/>
              </a:rPr>
              <a:t>. </a:t>
            </a:r>
          </a:p>
          <a:p>
            <a:pPr lvl="2" algn="just">
              <a:buNone/>
            </a:pPr>
            <a:r>
              <a:rPr lang="en-US" dirty="0">
                <a:latin typeface="Book Antiqua" pitchFamily="18" charset="0"/>
              </a:rPr>
              <a:t>	With eclectic therapy, the goal is to use the specific type of therapy that's right for you. A therapist practicing an eclectic approach tailors each part of the therapeutic experience to your specific needs, choosing the type, style, and techniques that work best for you.</a:t>
            </a:r>
          </a:p>
        </p:txBody>
      </p:sp>
      <p:pic>
        <p:nvPicPr>
          <p:cNvPr id="5" name="~PP2284.WAV">
            <a:hlinkClick r:id="" action="ppaction://media"/>
          </p:cNvPr>
          <p:cNvPicPr>
            <a:picLocks noRot="1" noChangeAspect="1"/>
          </p:cNvPicPr>
          <p:nvPr>
            <a:wavAudioFile r:embed="rId1" name="~PP2284.WAV"/>
          </p:nvPr>
        </p:nvPicPr>
        <p:blipFill>
          <a:blip r:embed="rId3"/>
          <a:stretch>
            <a:fillRect/>
          </a:stretch>
        </p:blipFill>
        <p:spPr>
          <a:xfrm>
            <a:off x="8696325" y="6410325"/>
            <a:ext cx="304800" cy="304800"/>
          </a:xfrm>
          <a:prstGeom prst="rect">
            <a:avLst/>
          </a:prstGeom>
        </p:spPr>
      </p:pic>
    </p:spTree>
  </p:cSld>
  <p:clrMapOvr>
    <a:masterClrMapping/>
  </p:clrMapOvr>
  <p:transition advTm="4140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pPr algn="r"/>
            <a:r>
              <a:rPr lang="en-US" dirty="0"/>
              <a:t>Cont</a:t>
            </a:r>
          </a:p>
        </p:txBody>
      </p:sp>
      <p:sp>
        <p:nvSpPr>
          <p:cNvPr id="3" name="Content Placeholder 2"/>
          <p:cNvSpPr>
            <a:spLocks noGrp="1"/>
          </p:cNvSpPr>
          <p:nvPr>
            <p:ph idx="1"/>
          </p:nvPr>
        </p:nvSpPr>
        <p:spPr>
          <a:xfrm>
            <a:off x="457200" y="914400"/>
            <a:ext cx="8229600" cy="5211763"/>
          </a:xfrm>
        </p:spPr>
        <p:txBody>
          <a:bodyPr>
            <a:normAutofit/>
          </a:bodyPr>
          <a:lstStyle/>
          <a:p>
            <a:pPr lvl="1" algn="just"/>
            <a:r>
              <a:rPr lang="en-US" b="1" dirty="0">
                <a:latin typeface="Book Antiqua" pitchFamily="18" charset="0"/>
              </a:rPr>
              <a:t>Different Methods for Different Issues</a:t>
            </a:r>
            <a:r>
              <a:rPr lang="en-US" dirty="0">
                <a:latin typeface="Book Antiqua" pitchFamily="18" charset="0"/>
              </a:rPr>
              <a:t>. </a:t>
            </a:r>
          </a:p>
          <a:p>
            <a:pPr lvl="2" algn="just">
              <a:buNone/>
            </a:pPr>
            <a:r>
              <a:rPr lang="en-US" dirty="0">
                <a:latin typeface="Book Antiqua" pitchFamily="18" charset="0"/>
              </a:rPr>
              <a:t>	An eclectic approach to psychotherapy is one that uses several different types of therapy as needed, it works well for people who have more than one issue. Many people start therapy with several different issues they want to deal with, and the therapist may use different types of therapy for each of those issues. </a:t>
            </a:r>
          </a:p>
          <a:p>
            <a:pPr lvl="3" algn="just">
              <a:buNone/>
            </a:pPr>
            <a:r>
              <a:rPr lang="en-US" dirty="0">
                <a:latin typeface="Book Antiqua" pitchFamily="18" charset="0"/>
              </a:rPr>
              <a:t>	</a:t>
            </a:r>
            <a:r>
              <a:rPr lang="en-US" b="1" dirty="0">
                <a:latin typeface="Book Antiqua" pitchFamily="18" charset="0"/>
              </a:rPr>
              <a:t>For example,</a:t>
            </a:r>
            <a:r>
              <a:rPr lang="en-US" dirty="0">
                <a:latin typeface="Book Antiqua" pitchFamily="18" charset="0"/>
              </a:rPr>
              <a:t> if you want to conquer a phobia but also want to address generalized anxiety, the therapist might use a desensitization technique for the phobia and mindfulness-based therapy to help with the anxiety.</a:t>
            </a:r>
          </a:p>
        </p:txBody>
      </p:sp>
      <p:pic>
        <p:nvPicPr>
          <p:cNvPr id="6" name="~PP1000.WAV">
            <a:hlinkClick r:id="" action="ppaction://media"/>
          </p:cNvPr>
          <p:cNvPicPr>
            <a:picLocks noRot="1" noChangeAspect="1"/>
          </p:cNvPicPr>
          <p:nvPr>
            <a:wavAudioFile r:embed="rId1" name="~PP1000.WAV"/>
          </p:nvPr>
        </p:nvPicPr>
        <p:blipFill>
          <a:blip r:embed="rId3"/>
          <a:stretch>
            <a:fillRect/>
          </a:stretch>
        </p:blipFill>
        <p:spPr>
          <a:xfrm>
            <a:off x="8696325" y="6410325"/>
            <a:ext cx="304800" cy="304800"/>
          </a:xfrm>
          <a:prstGeom prst="rect">
            <a:avLst/>
          </a:prstGeom>
        </p:spPr>
      </p:pic>
    </p:spTree>
  </p:cSld>
  <p:clrMapOvr>
    <a:masterClrMapping/>
  </p:clrMapOvr>
  <p:transition advTm="5190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a:solidFill>
                  <a:srgbClr val="FF0000"/>
                </a:solidFill>
              </a:rPr>
              <a:t>Cont</a:t>
            </a:r>
          </a:p>
        </p:txBody>
      </p:sp>
      <p:sp>
        <p:nvSpPr>
          <p:cNvPr id="3" name="Content Placeholder 2"/>
          <p:cNvSpPr>
            <a:spLocks noGrp="1"/>
          </p:cNvSpPr>
          <p:nvPr>
            <p:ph idx="1"/>
          </p:nvPr>
        </p:nvSpPr>
        <p:spPr/>
        <p:txBody>
          <a:bodyPr>
            <a:normAutofit fontScale="92500" lnSpcReduction="20000"/>
          </a:bodyPr>
          <a:lstStyle/>
          <a:p>
            <a:pPr lvl="1" algn="just"/>
            <a:r>
              <a:rPr lang="en-US" b="1" dirty="0">
                <a:latin typeface="Book Antiqua" pitchFamily="18" charset="0"/>
              </a:rPr>
              <a:t>Approach the Same Problem from Different Angles</a:t>
            </a:r>
            <a:r>
              <a:rPr lang="en-US" dirty="0">
                <a:latin typeface="Book Antiqua" pitchFamily="18" charset="0"/>
              </a:rPr>
              <a:t>. </a:t>
            </a:r>
          </a:p>
          <a:p>
            <a:pPr lvl="2" algn="just">
              <a:buNone/>
            </a:pPr>
            <a:r>
              <a:rPr lang="en-US" dirty="0">
                <a:latin typeface="Book Antiqua" pitchFamily="18" charset="0"/>
              </a:rPr>
              <a:t>	An eclectic therapist can also use different therapies to help you deal with one difficult problem. </a:t>
            </a:r>
          </a:p>
          <a:p>
            <a:pPr lvl="2" algn="just">
              <a:buNone/>
            </a:pPr>
            <a:r>
              <a:rPr lang="en-US" dirty="0">
                <a:latin typeface="Book Antiqua" pitchFamily="18" charset="0"/>
              </a:rPr>
              <a:t>	</a:t>
            </a:r>
            <a:r>
              <a:rPr lang="en-US" b="1" dirty="0">
                <a:latin typeface="Book Antiqua" pitchFamily="18" charset="0"/>
              </a:rPr>
              <a:t>For example, </a:t>
            </a:r>
            <a:r>
              <a:rPr lang="en-US" dirty="0">
                <a:latin typeface="Book Antiqua" pitchFamily="18" charset="0"/>
              </a:rPr>
              <a:t>say you went into therapy because you felt like you were failing as a parent. The eclectic therapist might use several different methods to help you with that problem. If you're feeling anxiety about being a parent, they might teach you relaxation techniques and use art therapy or the 'empty chair' technique to help you express your feelings about the situation. They might use cognitive behavioral therapy to help you change your thoughts about how to be a good parent so that you can change your behavior. </a:t>
            </a:r>
          </a:p>
          <a:p>
            <a:pPr lvl="2" algn="just">
              <a:buNone/>
            </a:pPr>
            <a:r>
              <a:rPr lang="en-US" dirty="0">
                <a:latin typeface="Book Antiqua" pitchFamily="18" charset="0"/>
              </a:rPr>
              <a:t>	</a:t>
            </a:r>
            <a:endParaRPr lang="en-US" dirty="0">
              <a:solidFill>
                <a:srgbClr val="FF0000"/>
              </a:solidFill>
              <a:latin typeface="Book Antiqua" pitchFamily="18" charset="0"/>
            </a:endParaRPr>
          </a:p>
        </p:txBody>
      </p:sp>
      <p:pic>
        <p:nvPicPr>
          <p:cNvPr id="5" name="~PP1529.WAV">
            <a:hlinkClick r:id="" action="ppaction://media"/>
          </p:cNvPr>
          <p:cNvPicPr>
            <a:picLocks noRot="1" noChangeAspect="1"/>
          </p:cNvPicPr>
          <p:nvPr>
            <a:wavAudioFile r:embed="rId1" name="~PP1529.WAV"/>
          </p:nvPr>
        </p:nvPicPr>
        <p:blipFill>
          <a:blip r:embed="rId3"/>
          <a:stretch>
            <a:fillRect/>
          </a:stretch>
        </p:blipFill>
        <p:spPr>
          <a:xfrm>
            <a:off x="8696325" y="6410325"/>
            <a:ext cx="304800" cy="304800"/>
          </a:xfrm>
          <a:prstGeom prst="rect">
            <a:avLst/>
          </a:prstGeom>
        </p:spPr>
      </p:pic>
    </p:spTree>
  </p:cSld>
  <p:clrMapOvr>
    <a:masterClrMapping/>
  </p:clrMapOvr>
  <p:transition advTm="7419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pPr algn="r"/>
            <a:r>
              <a:rPr lang="en-US" dirty="0"/>
              <a:t>Cont</a:t>
            </a:r>
          </a:p>
        </p:txBody>
      </p:sp>
      <p:sp>
        <p:nvSpPr>
          <p:cNvPr id="3" name="Content Placeholder 2"/>
          <p:cNvSpPr>
            <a:spLocks noGrp="1"/>
          </p:cNvSpPr>
          <p:nvPr>
            <p:ph idx="1"/>
          </p:nvPr>
        </p:nvSpPr>
        <p:spPr>
          <a:xfrm>
            <a:off x="457200" y="1066800"/>
            <a:ext cx="8229600" cy="5059363"/>
          </a:xfrm>
        </p:spPr>
        <p:txBody>
          <a:bodyPr>
            <a:normAutofit/>
          </a:bodyPr>
          <a:lstStyle/>
          <a:p>
            <a:pPr lvl="1" algn="just"/>
            <a:r>
              <a:rPr lang="en-US" b="1" dirty="0">
                <a:latin typeface="Book Antiqua" pitchFamily="18" charset="0"/>
              </a:rPr>
              <a:t>Increases Engagement in Therapy</a:t>
            </a:r>
            <a:r>
              <a:rPr lang="en-US" dirty="0">
                <a:latin typeface="Book Antiqua" pitchFamily="18" charset="0"/>
              </a:rPr>
              <a:t>.</a:t>
            </a:r>
          </a:p>
          <a:p>
            <a:pPr lvl="2" algn="just">
              <a:buNone/>
            </a:pPr>
            <a:r>
              <a:rPr lang="en-US" dirty="0">
                <a:latin typeface="Book Antiqua" pitchFamily="18" charset="0"/>
              </a:rPr>
              <a:t>	 Sticking with one type of therapy to solve a complex problem can be tough and, quite honestly, boring for some people. You might even get to the point where you dread going to therapy, feeling you already know what's going to happen there. When a therapist uses the eclectic approach, you get more fresh experiences in therapy sessions. Therapy can be more exciting, and it can help you stay alert and engaged</a:t>
            </a:r>
            <a:r>
              <a:rPr lang="en-US" dirty="0"/>
              <a:t>.</a:t>
            </a:r>
          </a:p>
        </p:txBody>
      </p:sp>
      <p:pic>
        <p:nvPicPr>
          <p:cNvPr id="5" name="~PP1744.WAV">
            <a:hlinkClick r:id="" action="ppaction://media"/>
          </p:cNvPr>
          <p:cNvPicPr>
            <a:picLocks noRot="1" noChangeAspect="1"/>
          </p:cNvPicPr>
          <p:nvPr>
            <a:wavAudioFile r:embed="rId1" name="~PP1744.WAV"/>
          </p:nvPr>
        </p:nvPicPr>
        <p:blipFill>
          <a:blip r:embed="rId3"/>
          <a:stretch>
            <a:fillRect/>
          </a:stretch>
        </p:blipFill>
        <p:spPr>
          <a:xfrm>
            <a:off x="8696325" y="6410325"/>
            <a:ext cx="304800" cy="304800"/>
          </a:xfrm>
          <a:prstGeom prst="rect">
            <a:avLst/>
          </a:prstGeom>
        </p:spPr>
      </p:pic>
    </p:spTree>
  </p:cSld>
  <p:clrMapOvr>
    <a:masterClrMapping/>
  </p:clrMapOvr>
  <p:transition advTm="4519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 Antiqua" pitchFamily="18" charset="0"/>
              </a:rPr>
              <a:t>Cons of the Eclectic Approach</a:t>
            </a:r>
            <a:endParaRPr lang="en-US" dirty="0"/>
          </a:p>
        </p:txBody>
      </p:sp>
      <p:sp>
        <p:nvSpPr>
          <p:cNvPr id="3" name="Content Placeholder 2"/>
          <p:cNvSpPr>
            <a:spLocks noGrp="1"/>
          </p:cNvSpPr>
          <p:nvPr>
            <p:ph idx="1"/>
          </p:nvPr>
        </p:nvSpPr>
        <p:spPr/>
        <p:txBody>
          <a:bodyPr>
            <a:normAutofit/>
          </a:bodyPr>
          <a:lstStyle/>
          <a:p>
            <a:pPr lvl="1" algn="just"/>
            <a:r>
              <a:rPr lang="en-US" b="1" dirty="0">
                <a:latin typeface="Book Antiqua" pitchFamily="18" charset="0"/>
              </a:rPr>
              <a:t>Requires a Highly Skilled Therapist</a:t>
            </a:r>
            <a:r>
              <a:rPr lang="en-US" dirty="0">
                <a:latin typeface="Book Antiqua" pitchFamily="18" charset="0"/>
              </a:rPr>
              <a:t>. </a:t>
            </a:r>
          </a:p>
          <a:p>
            <a:pPr lvl="2" algn="just">
              <a:buNone/>
            </a:pPr>
            <a:r>
              <a:rPr lang="en-US" dirty="0">
                <a:latin typeface="Book Antiqua" pitchFamily="18" charset="0"/>
              </a:rPr>
              <a:t>	Getting therapy from a counselor who isn't highly skilled is never a good idea. It's even worse with eclectic approach psychology practitioners. Eclectic therapy demands the therapist is well-trained in not just one but many different types, styles, and techniques. A therapist with poor skills might turn their eclectic therapy style into a trial-and-error project, leading you down many paths but never concluding any of them. </a:t>
            </a:r>
            <a:endParaRPr lang="en-US" dirty="0">
              <a:solidFill>
                <a:srgbClr val="FF0000"/>
              </a:solidFill>
              <a:latin typeface="Book Antiqua" pitchFamily="18" charset="0"/>
            </a:endParaRPr>
          </a:p>
        </p:txBody>
      </p:sp>
      <p:pic>
        <p:nvPicPr>
          <p:cNvPr id="9" name="~PP3887.WAV">
            <a:hlinkClick r:id="" action="ppaction://media"/>
          </p:cNvPr>
          <p:cNvPicPr>
            <a:picLocks noRot="1" noChangeAspect="1"/>
          </p:cNvPicPr>
          <p:nvPr>
            <a:wavAudioFile r:embed="rId1" name="~PP3887.WAV"/>
          </p:nvPr>
        </p:nvPicPr>
        <p:blipFill>
          <a:blip r:embed="rId3"/>
          <a:stretch>
            <a:fillRect/>
          </a:stretch>
        </p:blipFill>
        <p:spPr>
          <a:xfrm>
            <a:off x="8696325" y="6410325"/>
            <a:ext cx="304800" cy="304800"/>
          </a:xfrm>
          <a:prstGeom prst="rect">
            <a:avLst/>
          </a:prstGeom>
        </p:spPr>
      </p:pic>
    </p:spTree>
  </p:cSld>
  <p:clrMapOvr>
    <a:masterClrMapping/>
  </p:clrMapOvr>
  <p:transition advTm="9337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Cont</a:t>
            </a:r>
          </a:p>
        </p:txBody>
      </p:sp>
      <p:sp>
        <p:nvSpPr>
          <p:cNvPr id="3" name="Content Placeholder 2"/>
          <p:cNvSpPr>
            <a:spLocks noGrp="1"/>
          </p:cNvSpPr>
          <p:nvPr>
            <p:ph idx="1"/>
          </p:nvPr>
        </p:nvSpPr>
        <p:spPr/>
        <p:txBody>
          <a:bodyPr>
            <a:normAutofit/>
          </a:bodyPr>
          <a:lstStyle/>
          <a:p>
            <a:pPr lvl="1" algn="just"/>
            <a:r>
              <a:rPr lang="en-US" b="1" dirty="0">
                <a:latin typeface="Book Antiqua" pitchFamily="18" charset="0"/>
              </a:rPr>
              <a:t>Can Seem Confusing</a:t>
            </a:r>
            <a:r>
              <a:rPr lang="en-US" dirty="0">
                <a:latin typeface="Book Antiqua" pitchFamily="18" charset="0"/>
              </a:rPr>
              <a:t>. </a:t>
            </a:r>
          </a:p>
          <a:p>
            <a:pPr lvl="2" algn="just">
              <a:buNone/>
            </a:pPr>
            <a:r>
              <a:rPr lang="en-US" dirty="0">
                <a:latin typeface="Book Antiqua" pitchFamily="18" charset="0"/>
              </a:rPr>
              <a:t>	When an eclectic therapist moves too quickly from one type of therapy to another, you might feel confused about what's happening in your sessions. A skilled therapist can eliminate that confusion by letting you know at the end of one therapy session what you'll be doing in the next session, explain it briefly, and ask if you have any questions. </a:t>
            </a:r>
          </a:p>
        </p:txBody>
      </p:sp>
      <p:pic>
        <p:nvPicPr>
          <p:cNvPr id="5" name="~PP470.WAV">
            <a:hlinkClick r:id="" action="ppaction://media"/>
          </p:cNvPr>
          <p:cNvPicPr>
            <a:picLocks noRot="1" noChangeAspect="1"/>
          </p:cNvPicPr>
          <p:nvPr>
            <a:wavAudioFile r:embed="rId1" name="~PP470.WAV"/>
          </p:nvPr>
        </p:nvPicPr>
        <p:blipFill>
          <a:blip r:embed="rId3"/>
          <a:stretch>
            <a:fillRect/>
          </a:stretch>
        </p:blipFill>
        <p:spPr>
          <a:xfrm>
            <a:off x="8696325" y="6410325"/>
            <a:ext cx="304800" cy="304800"/>
          </a:xfrm>
          <a:prstGeom prst="rect">
            <a:avLst/>
          </a:prstGeom>
        </p:spPr>
      </p:pic>
    </p:spTree>
  </p:cSld>
  <p:clrMapOvr>
    <a:masterClrMapping/>
  </p:clrMapOvr>
  <p:transition advTm="3338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TotalTime>
  <Words>780</Words>
  <Application>Microsoft Office PowerPoint</Application>
  <PresentationFormat>On-screen Show (4:3)</PresentationFormat>
  <Paragraphs>39</Paragraphs>
  <Slides>10</Slides>
  <Notes>0</Notes>
  <HiddenSlides>0</HiddenSlides>
  <MMClips>10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Book Antiqua</vt:lpstr>
      <vt:lpstr>Calibri</vt:lpstr>
      <vt:lpstr>Office Theme</vt:lpstr>
      <vt:lpstr>Subject: Guidance and Counseling</vt:lpstr>
      <vt:lpstr>Eclectic Approach</vt:lpstr>
      <vt:lpstr>Cont</vt:lpstr>
      <vt:lpstr>Pros of Eclectic Approach</vt:lpstr>
      <vt:lpstr>Cont</vt:lpstr>
      <vt:lpstr>Cont</vt:lpstr>
      <vt:lpstr>Cont</vt:lpstr>
      <vt:lpstr>Cons of the Eclectic Approach</vt:lpstr>
      <vt:lpstr>Cont</vt:lpstr>
      <vt:lpstr>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Subject: Guidance and Counseling</dc:title>
  <dc:creator>ahsan</dc:creator>
  <cp:lastModifiedBy>ghazala noureen</cp:lastModifiedBy>
  <cp:revision>25</cp:revision>
  <dcterms:created xsi:type="dcterms:W3CDTF">2020-04-22T12:44:33Z</dcterms:created>
  <dcterms:modified xsi:type="dcterms:W3CDTF">2020-05-16T07:50:53Z</dcterms:modified>
</cp:coreProperties>
</file>