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sldIdLst>
    <p:sldId id="257" r:id="rId2"/>
    <p:sldId id="258" r:id="rId3"/>
    <p:sldId id="260" r:id="rId4"/>
    <p:sldId id="280" r:id="rId5"/>
    <p:sldId id="279" r:id="rId6"/>
    <p:sldId id="261" r:id="rId7"/>
    <p:sldId id="262" r:id="rId8"/>
    <p:sldId id="263" r:id="rId9"/>
    <p:sldId id="281" r:id="rId10"/>
    <p:sldId id="282"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83" r:id="rId24"/>
    <p:sldId id="284" r:id="rId25"/>
    <p:sldId id="276" r:id="rId26"/>
    <p:sldId id="277"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uqffprMazv3FZylIhVESsQ==" hashData="m0VI5LG+roXyv1qhwCxnRZOdZwGv9yTc7BGkgx5Aa/FpunHPU7GnGa74WqPY0O8sduPV1U1OUb1oojTbEl77l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85" d="100"/>
          <a:sy n="85" d="100"/>
        </p:scale>
        <p:origin x="990"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1B74A2-6C03-4724-B09F-6C4CF06E272C}" type="datetimeFigureOut">
              <a:rPr lang="en-US" smtClean="0"/>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2A105-6DF5-4BDE-9B0C-2BEDE4A8EB76}" type="slidenum">
              <a:rPr lang="en-US" smtClean="0"/>
              <a:t>‹#›</a:t>
            </a:fld>
            <a:endParaRPr lang="en-US"/>
          </a:p>
        </p:txBody>
      </p:sp>
    </p:spTree>
    <p:extLst>
      <p:ext uri="{BB962C8B-B14F-4D97-AF65-F5344CB8AC3E}">
        <p14:creationId xmlns:p14="http://schemas.microsoft.com/office/powerpoint/2010/main" val="1838096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1B74A2-6C03-4724-B09F-6C4CF06E272C}" type="datetimeFigureOut">
              <a:rPr lang="en-US" smtClean="0"/>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2A105-6DF5-4BDE-9B0C-2BEDE4A8EB76}" type="slidenum">
              <a:rPr lang="en-US" smtClean="0"/>
              <a:t>‹#›</a:t>
            </a:fld>
            <a:endParaRPr lang="en-US"/>
          </a:p>
        </p:txBody>
      </p:sp>
    </p:spTree>
    <p:extLst>
      <p:ext uri="{BB962C8B-B14F-4D97-AF65-F5344CB8AC3E}">
        <p14:creationId xmlns:p14="http://schemas.microsoft.com/office/powerpoint/2010/main" val="4211684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1B74A2-6C03-4724-B09F-6C4CF06E272C}" type="datetimeFigureOut">
              <a:rPr lang="en-US" smtClean="0"/>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2A105-6DF5-4BDE-9B0C-2BEDE4A8EB76}" type="slidenum">
              <a:rPr lang="en-US" smtClean="0"/>
              <a:t>‹#›</a:t>
            </a:fld>
            <a:endParaRPr lang="en-US"/>
          </a:p>
        </p:txBody>
      </p:sp>
    </p:spTree>
    <p:extLst>
      <p:ext uri="{BB962C8B-B14F-4D97-AF65-F5344CB8AC3E}">
        <p14:creationId xmlns:p14="http://schemas.microsoft.com/office/powerpoint/2010/main" val="553252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1B74A2-6C03-4724-B09F-6C4CF06E272C}" type="datetimeFigureOut">
              <a:rPr lang="en-US" smtClean="0"/>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2A105-6DF5-4BDE-9B0C-2BEDE4A8EB76}" type="slidenum">
              <a:rPr lang="en-US" smtClean="0"/>
              <a:t>‹#›</a:t>
            </a:fld>
            <a:endParaRPr lang="en-US"/>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83570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1B74A2-6C03-4724-B09F-6C4CF06E272C}" type="datetimeFigureOut">
              <a:rPr lang="en-US" smtClean="0"/>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2A105-6DF5-4BDE-9B0C-2BEDE4A8EB76}" type="slidenum">
              <a:rPr lang="en-US" smtClean="0"/>
              <a:t>‹#›</a:t>
            </a:fld>
            <a:endParaRPr lang="en-US"/>
          </a:p>
        </p:txBody>
      </p:sp>
    </p:spTree>
    <p:extLst>
      <p:ext uri="{BB962C8B-B14F-4D97-AF65-F5344CB8AC3E}">
        <p14:creationId xmlns:p14="http://schemas.microsoft.com/office/powerpoint/2010/main" val="1608707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61B74A2-6C03-4724-B09F-6C4CF06E272C}" type="datetimeFigureOut">
              <a:rPr lang="en-US" smtClean="0"/>
              <a:t>5/16/2020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12A105-6DF5-4BDE-9B0C-2BEDE4A8EB76}" type="slidenum">
              <a:rPr lang="en-US" smtClean="0"/>
              <a:t>‹#›</a:t>
            </a:fld>
            <a:endParaRPr lang="en-US"/>
          </a:p>
        </p:txBody>
      </p:sp>
    </p:spTree>
    <p:extLst>
      <p:ext uri="{BB962C8B-B14F-4D97-AF65-F5344CB8AC3E}">
        <p14:creationId xmlns:p14="http://schemas.microsoft.com/office/powerpoint/2010/main" val="2614333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61B74A2-6C03-4724-B09F-6C4CF06E272C}" type="datetimeFigureOut">
              <a:rPr lang="en-US" smtClean="0"/>
              <a:t>5/16/2020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12A105-6DF5-4BDE-9B0C-2BEDE4A8EB76}" type="slidenum">
              <a:rPr lang="en-US" smtClean="0"/>
              <a:t>‹#›</a:t>
            </a:fld>
            <a:endParaRPr lang="en-US"/>
          </a:p>
        </p:txBody>
      </p:sp>
    </p:spTree>
    <p:extLst>
      <p:ext uri="{BB962C8B-B14F-4D97-AF65-F5344CB8AC3E}">
        <p14:creationId xmlns:p14="http://schemas.microsoft.com/office/powerpoint/2010/main" val="771113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1B74A2-6C03-4724-B09F-6C4CF06E272C}" type="datetimeFigureOut">
              <a:rPr lang="en-US" smtClean="0"/>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2A105-6DF5-4BDE-9B0C-2BEDE4A8EB76}" type="slidenum">
              <a:rPr lang="en-US" smtClean="0"/>
              <a:t>‹#›</a:t>
            </a:fld>
            <a:endParaRPr lang="en-US"/>
          </a:p>
        </p:txBody>
      </p:sp>
    </p:spTree>
    <p:extLst>
      <p:ext uri="{BB962C8B-B14F-4D97-AF65-F5344CB8AC3E}">
        <p14:creationId xmlns:p14="http://schemas.microsoft.com/office/powerpoint/2010/main" val="4135848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1B74A2-6C03-4724-B09F-6C4CF06E272C}" type="datetimeFigureOut">
              <a:rPr lang="en-US" smtClean="0"/>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2A105-6DF5-4BDE-9B0C-2BEDE4A8EB76}" type="slidenum">
              <a:rPr lang="en-US" smtClean="0"/>
              <a:t>‹#›</a:t>
            </a:fld>
            <a:endParaRPr lang="en-US"/>
          </a:p>
        </p:txBody>
      </p:sp>
    </p:spTree>
    <p:extLst>
      <p:ext uri="{BB962C8B-B14F-4D97-AF65-F5344CB8AC3E}">
        <p14:creationId xmlns:p14="http://schemas.microsoft.com/office/powerpoint/2010/main" val="1542001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1B74A2-6C03-4724-B09F-6C4CF06E272C}" type="datetimeFigureOut">
              <a:rPr lang="en-US" smtClean="0"/>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2A105-6DF5-4BDE-9B0C-2BEDE4A8EB76}" type="slidenum">
              <a:rPr lang="en-US" smtClean="0"/>
              <a:t>‹#›</a:t>
            </a:fld>
            <a:endParaRPr lang="en-US"/>
          </a:p>
        </p:txBody>
      </p:sp>
    </p:spTree>
    <p:extLst>
      <p:ext uri="{BB962C8B-B14F-4D97-AF65-F5344CB8AC3E}">
        <p14:creationId xmlns:p14="http://schemas.microsoft.com/office/powerpoint/2010/main" val="3680618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1B74A2-6C03-4724-B09F-6C4CF06E272C}" type="datetimeFigureOut">
              <a:rPr lang="en-US" smtClean="0"/>
              <a:t>5/16/2020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12A105-6DF5-4BDE-9B0C-2BEDE4A8EB76}" type="slidenum">
              <a:rPr lang="en-US" smtClean="0"/>
              <a:t>‹#›</a:t>
            </a:fld>
            <a:endParaRPr lang="en-US"/>
          </a:p>
        </p:txBody>
      </p:sp>
    </p:spTree>
    <p:extLst>
      <p:ext uri="{BB962C8B-B14F-4D97-AF65-F5344CB8AC3E}">
        <p14:creationId xmlns:p14="http://schemas.microsoft.com/office/powerpoint/2010/main" val="1942170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1B74A2-6C03-4724-B09F-6C4CF06E272C}" type="datetimeFigureOut">
              <a:rPr lang="en-US" smtClean="0"/>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2A105-6DF5-4BDE-9B0C-2BEDE4A8EB76}" type="slidenum">
              <a:rPr lang="en-US" smtClean="0"/>
              <a:t>‹#›</a:t>
            </a:fld>
            <a:endParaRPr lang="en-US"/>
          </a:p>
        </p:txBody>
      </p:sp>
    </p:spTree>
    <p:extLst>
      <p:ext uri="{BB962C8B-B14F-4D97-AF65-F5344CB8AC3E}">
        <p14:creationId xmlns:p14="http://schemas.microsoft.com/office/powerpoint/2010/main" val="1005411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1B74A2-6C03-4724-B09F-6C4CF06E272C}" type="datetimeFigureOut">
              <a:rPr lang="en-US" smtClean="0"/>
              <a:t>5/16/2020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12A105-6DF5-4BDE-9B0C-2BEDE4A8EB76}" type="slidenum">
              <a:rPr lang="en-US" smtClean="0"/>
              <a:t>‹#›</a:t>
            </a:fld>
            <a:endParaRPr lang="en-US"/>
          </a:p>
        </p:txBody>
      </p:sp>
    </p:spTree>
    <p:extLst>
      <p:ext uri="{BB962C8B-B14F-4D97-AF65-F5344CB8AC3E}">
        <p14:creationId xmlns:p14="http://schemas.microsoft.com/office/powerpoint/2010/main" val="242380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1B74A2-6C03-4724-B09F-6C4CF06E272C}" type="datetimeFigureOut">
              <a:rPr lang="en-US" smtClean="0"/>
              <a:t>5/16/2020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12A105-6DF5-4BDE-9B0C-2BEDE4A8EB76}" type="slidenum">
              <a:rPr lang="en-US" smtClean="0"/>
              <a:t>‹#›</a:t>
            </a:fld>
            <a:endParaRPr lang="en-US"/>
          </a:p>
        </p:txBody>
      </p:sp>
    </p:spTree>
    <p:extLst>
      <p:ext uri="{BB962C8B-B14F-4D97-AF65-F5344CB8AC3E}">
        <p14:creationId xmlns:p14="http://schemas.microsoft.com/office/powerpoint/2010/main" val="3839089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1B74A2-6C03-4724-B09F-6C4CF06E272C}" type="datetimeFigureOut">
              <a:rPr lang="en-US" smtClean="0"/>
              <a:t>5/16/2020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12A105-6DF5-4BDE-9B0C-2BEDE4A8EB76}" type="slidenum">
              <a:rPr lang="en-US" smtClean="0"/>
              <a:t>‹#›</a:t>
            </a:fld>
            <a:endParaRPr lang="en-US"/>
          </a:p>
        </p:txBody>
      </p:sp>
    </p:spTree>
    <p:extLst>
      <p:ext uri="{BB962C8B-B14F-4D97-AF65-F5344CB8AC3E}">
        <p14:creationId xmlns:p14="http://schemas.microsoft.com/office/powerpoint/2010/main" val="3385890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1B74A2-6C03-4724-B09F-6C4CF06E272C}" type="datetimeFigureOut">
              <a:rPr lang="en-US" smtClean="0"/>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2A105-6DF5-4BDE-9B0C-2BEDE4A8EB76}" type="slidenum">
              <a:rPr lang="en-US" smtClean="0"/>
              <a:t>‹#›</a:t>
            </a:fld>
            <a:endParaRPr lang="en-US"/>
          </a:p>
        </p:txBody>
      </p:sp>
    </p:spTree>
    <p:extLst>
      <p:ext uri="{BB962C8B-B14F-4D97-AF65-F5344CB8AC3E}">
        <p14:creationId xmlns:p14="http://schemas.microsoft.com/office/powerpoint/2010/main" val="3715315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1B74A2-6C03-4724-B09F-6C4CF06E272C}" type="datetimeFigureOut">
              <a:rPr lang="en-US" smtClean="0"/>
              <a:t>5/16/2020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12A105-6DF5-4BDE-9B0C-2BEDE4A8EB76}" type="slidenum">
              <a:rPr lang="en-US" smtClean="0"/>
              <a:t>‹#›</a:t>
            </a:fld>
            <a:endParaRPr lang="en-US"/>
          </a:p>
        </p:txBody>
      </p:sp>
    </p:spTree>
    <p:extLst>
      <p:ext uri="{BB962C8B-B14F-4D97-AF65-F5344CB8AC3E}">
        <p14:creationId xmlns:p14="http://schemas.microsoft.com/office/powerpoint/2010/main" val="4101917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61B74A2-6C03-4724-B09F-6C4CF06E272C}" type="datetimeFigureOut">
              <a:rPr lang="en-US" smtClean="0"/>
              <a:t>5/16/2020</a:t>
            </a:fld>
            <a:endParaRPr lang="en-US"/>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AA12A105-6DF5-4BDE-9B0C-2BEDE4A8EB76}" type="slidenum">
              <a:rPr lang="en-US" smtClean="0"/>
              <a:t>‹#›</a:t>
            </a:fld>
            <a:endParaRPr lang="en-US"/>
          </a:p>
        </p:txBody>
      </p:sp>
    </p:spTree>
    <p:extLst>
      <p:ext uri="{BB962C8B-B14F-4D97-AF65-F5344CB8AC3E}">
        <p14:creationId xmlns:p14="http://schemas.microsoft.com/office/powerpoint/2010/main" val="1329793459"/>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908720"/>
            <a:ext cx="7643192" cy="5242594"/>
          </a:xfrm>
        </p:spPr>
        <p:txBody>
          <a:bodyPr>
            <a:noAutofit/>
          </a:bodyPr>
          <a:lstStyle/>
          <a:p>
            <a:pPr algn="ctr"/>
            <a:br>
              <a:rPr lang="en-US" sz="3200" cap="none" dirty="0">
                <a:latin typeface="Times New Roman" pitchFamily="18" charset="0"/>
                <a:cs typeface="Times New Roman" pitchFamily="18" charset="0"/>
              </a:rPr>
            </a:br>
            <a:r>
              <a:rPr lang="en-US" sz="3200" cap="none" dirty="0">
                <a:solidFill>
                  <a:schemeClr val="tx1"/>
                </a:solidFill>
                <a:latin typeface="Times New Roman" pitchFamily="18" charset="0"/>
                <a:cs typeface="Times New Roman" pitchFamily="18" charset="0"/>
              </a:rPr>
              <a:t>Topic: Gestalt Theory</a:t>
            </a:r>
            <a:br>
              <a:rPr lang="en-US" sz="3200" cap="none" dirty="0">
                <a:solidFill>
                  <a:schemeClr val="tx1"/>
                </a:solidFill>
                <a:latin typeface="Times New Roman" pitchFamily="18" charset="0"/>
                <a:cs typeface="Times New Roman" pitchFamily="18" charset="0"/>
              </a:rPr>
            </a:br>
            <a:r>
              <a:rPr lang="en-US" sz="3200" cap="none" dirty="0">
                <a:solidFill>
                  <a:schemeClr val="tx1"/>
                </a:solidFill>
                <a:latin typeface="Times New Roman" pitchFamily="18" charset="0"/>
                <a:cs typeface="Times New Roman" pitchFamily="18" charset="0"/>
              </a:rPr>
              <a:t>Session :   2018- 2022</a:t>
            </a:r>
            <a:br>
              <a:rPr lang="en-US" sz="3200" cap="none" dirty="0">
                <a:solidFill>
                  <a:schemeClr val="tx1"/>
                </a:solidFill>
                <a:latin typeface="Times New Roman" pitchFamily="18" charset="0"/>
                <a:cs typeface="Times New Roman" pitchFamily="18" charset="0"/>
              </a:rPr>
            </a:br>
            <a:r>
              <a:rPr lang="en-US" sz="3200" cap="none" dirty="0">
                <a:solidFill>
                  <a:schemeClr val="tx1"/>
                </a:solidFill>
                <a:latin typeface="Times New Roman" pitchFamily="18" charset="0"/>
                <a:cs typeface="Times New Roman" pitchFamily="18" charset="0"/>
              </a:rPr>
              <a:t>Class:  B.ED Hons Secondary</a:t>
            </a:r>
            <a:br>
              <a:rPr lang="en-US" sz="3200" cap="none" dirty="0">
                <a:solidFill>
                  <a:schemeClr val="tx1"/>
                </a:solidFill>
                <a:latin typeface="Times New Roman" pitchFamily="18" charset="0"/>
                <a:cs typeface="Times New Roman" pitchFamily="18" charset="0"/>
              </a:rPr>
            </a:br>
            <a:r>
              <a:rPr lang="en-US" sz="3200" cap="none" dirty="0">
                <a:solidFill>
                  <a:schemeClr val="tx1"/>
                </a:solidFill>
                <a:latin typeface="Times New Roman" pitchFamily="18" charset="0"/>
                <a:cs typeface="Times New Roman" pitchFamily="18" charset="0"/>
              </a:rPr>
              <a:t>Subject: Guidance and Counselling</a:t>
            </a:r>
            <a:br>
              <a:rPr lang="en-US" sz="3200" cap="none" dirty="0">
                <a:solidFill>
                  <a:schemeClr val="tx1"/>
                </a:solidFill>
                <a:latin typeface="Times New Roman" pitchFamily="18" charset="0"/>
                <a:cs typeface="Times New Roman" pitchFamily="18" charset="0"/>
              </a:rPr>
            </a:br>
            <a:r>
              <a:rPr lang="en-US" sz="3200" cap="none" dirty="0">
                <a:solidFill>
                  <a:schemeClr val="tx1"/>
                </a:solidFill>
                <a:latin typeface="Times New Roman" pitchFamily="18" charset="0"/>
                <a:cs typeface="Times New Roman" pitchFamily="18" charset="0"/>
              </a:rPr>
              <a:t>Course Title: Guidance and Counselling </a:t>
            </a:r>
            <a:br>
              <a:rPr lang="en-US" sz="3200" cap="none" dirty="0">
                <a:solidFill>
                  <a:schemeClr val="tx1"/>
                </a:solidFill>
                <a:latin typeface="Times New Roman" pitchFamily="18" charset="0"/>
                <a:cs typeface="Times New Roman" pitchFamily="18" charset="0"/>
              </a:rPr>
            </a:br>
            <a:r>
              <a:rPr lang="en-US" sz="3200" cap="none" dirty="0">
                <a:solidFill>
                  <a:schemeClr val="tx1"/>
                </a:solidFill>
                <a:latin typeface="Times New Roman" pitchFamily="18" charset="0"/>
                <a:cs typeface="Times New Roman" pitchFamily="18" charset="0"/>
              </a:rPr>
              <a:t>Represented By: Ms. Sadia Tariq</a:t>
            </a:r>
            <a:br>
              <a:rPr lang="en-US" sz="3200" cap="none" dirty="0">
                <a:solidFill>
                  <a:schemeClr val="tx1"/>
                </a:solidFill>
                <a:latin typeface="Times New Roman" pitchFamily="18" charset="0"/>
                <a:cs typeface="Times New Roman" pitchFamily="18" charset="0"/>
              </a:rPr>
            </a:br>
            <a:r>
              <a:rPr lang="en-US" sz="3200" cap="none" dirty="0">
                <a:solidFill>
                  <a:schemeClr val="tx1"/>
                </a:solidFill>
                <a:latin typeface="Times New Roman" pitchFamily="18" charset="0"/>
                <a:cs typeface="Times New Roman" pitchFamily="18" charset="0"/>
              </a:rPr>
              <a:t>Department Of Education:  ( Panning And Development)</a:t>
            </a:r>
            <a:br>
              <a:rPr lang="en-US" sz="3200" cap="none" dirty="0">
                <a:solidFill>
                  <a:schemeClr val="tx1"/>
                </a:solidFill>
                <a:latin typeface="Times New Roman" pitchFamily="18" charset="0"/>
                <a:cs typeface="Times New Roman" pitchFamily="18" charset="0"/>
              </a:rPr>
            </a:br>
            <a:r>
              <a:rPr lang="en-US" sz="3200" cap="none" dirty="0">
                <a:solidFill>
                  <a:schemeClr val="tx1"/>
                </a:solidFill>
                <a:latin typeface="Times New Roman" pitchFamily="18" charset="0"/>
                <a:cs typeface="Times New Roman" pitchFamily="18" charset="0"/>
              </a:rPr>
              <a:t>Lahore Collage For Women University, </a:t>
            </a:r>
            <a:r>
              <a:rPr lang="en-US" sz="3200" cap="none" dirty="0">
                <a:latin typeface="Times New Roman" pitchFamily="18" charset="0"/>
                <a:cs typeface="Times New Roman" pitchFamily="18" charset="0"/>
              </a:rPr>
              <a:t>L</a:t>
            </a:r>
            <a:r>
              <a:rPr lang="en-US" sz="3200" cap="none" dirty="0">
                <a:solidFill>
                  <a:schemeClr val="tx1"/>
                </a:solidFill>
                <a:latin typeface="Times New Roman" pitchFamily="18" charset="0"/>
                <a:cs typeface="Times New Roman" pitchFamily="18" charset="0"/>
              </a:rPr>
              <a:t>ahore </a:t>
            </a:r>
            <a:br>
              <a:rPr lang="en-US" sz="3200" dirty="0">
                <a:solidFill>
                  <a:schemeClr val="tx1"/>
                </a:solidFill>
                <a:latin typeface="Times New Roman" pitchFamily="18" charset="0"/>
                <a:cs typeface="Times New Roman" pitchFamily="18" charset="0"/>
              </a:rPr>
            </a:br>
            <a:endParaRPr lang="en-US" sz="3200" dirty="0">
              <a:solidFill>
                <a:schemeClr val="tx1"/>
              </a:solidFill>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5547">
        <p:split orient="vert"/>
      </p:transition>
    </mc:Choice>
    <mc:Fallback xmlns="">
      <p:transition spd="slow" advTm="554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310754" cy="1052736"/>
          </a:xfrm>
        </p:spPr>
        <p:txBody>
          <a:bodyPr/>
          <a:lstStyle/>
          <a:p>
            <a:r>
              <a:rPr lang="en-US" sz="3200" cap="none" dirty="0">
                <a:latin typeface="Times New Roman" panose="02020603050405020304" pitchFamily="18" charset="0"/>
                <a:cs typeface="Times New Roman" panose="02020603050405020304" pitchFamily="18" charset="0"/>
              </a:rPr>
              <a:t>Continue……..</a:t>
            </a:r>
            <a:endParaRPr lang="en-US" dirty="0"/>
          </a:p>
        </p:txBody>
      </p:sp>
      <p:sp>
        <p:nvSpPr>
          <p:cNvPr id="3" name="Content Placeholder 2"/>
          <p:cNvSpPr>
            <a:spLocks noGrp="1"/>
          </p:cNvSpPr>
          <p:nvPr>
            <p:ph idx="1"/>
          </p:nvPr>
        </p:nvSpPr>
        <p:spPr>
          <a:xfrm>
            <a:off x="251520" y="764704"/>
            <a:ext cx="8640960" cy="5760640"/>
          </a:xfrm>
        </p:spPr>
        <p:txBody>
          <a:bodyPr>
            <a:noAutofit/>
          </a:bodyPr>
          <a:lstStyle/>
          <a:p>
            <a:pPr marL="0" indent="0">
              <a:buNone/>
            </a:pPr>
            <a:r>
              <a:rPr lang="en-US" sz="2400" dirty="0">
                <a:latin typeface="Times New Roman" panose="02020603050405020304" pitchFamily="18" charset="0"/>
                <a:cs typeface="Times New Roman" panose="02020603050405020304" pitchFamily="18" charset="0"/>
              </a:rPr>
              <a:t>There are three ways people may achieve awareness through therapy:</a:t>
            </a:r>
          </a:p>
          <a:p>
            <a:pPr marL="0" indent="0">
              <a:buNone/>
            </a:pPr>
            <a:r>
              <a:rPr lang="en-US" sz="2400" dirty="0">
                <a:latin typeface="Times New Roman" panose="02020603050405020304" pitchFamily="18" charset="0"/>
                <a:cs typeface="Times New Roman" panose="02020603050405020304" pitchFamily="18" charset="0"/>
              </a:rPr>
              <a:t> 1) </a:t>
            </a:r>
            <a:r>
              <a:rPr lang="en-US" sz="2400" b="1" dirty="0">
                <a:latin typeface="Times New Roman" panose="02020603050405020304" pitchFamily="18" charset="0"/>
                <a:cs typeface="Times New Roman" panose="02020603050405020304" pitchFamily="18" charset="0"/>
              </a:rPr>
              <a:t>Contact with the environment: </a:t>
            </a:r>
            <a:r>
              <a:rPr lang="en-US" sz="2400" dirty="0">
                <a:latin typeface="Times New Roman" panose="02020603050405020304" pitchFamily="18" charset="0"/>
                <a:cs typeface="Times New Roman" panose="02020603050405020304" pitchFamily="18" charset="0"/>
              </a:rPr>
              <a:t>This enables the individual to  </a:t>
            </a:r>
          </a:p>
          <a:p>
            <a:pPr marL="0" indent="0">
              <a:buNone/>
            </a:pPr>
            <a:r>
              <a:rPr lang="en-US" sz="2400" dirty="0">
                <a:latin typeface="Times New Roman" panose="02020603050405020304" pitchFamily="18" charset="0"/>
                <a:cs typeface="Times New Roman" panose="02020603050405020304" pitchFamily="18" charset="0"/>
              </a:rPr>
              <a:t>       grow in his or her environment through reacting to the</a:t>
            </a:r>
          </a:p>
          <a:p>
            <a:pPr marL="0" indent="0">
              <a:buNone/>
            </a:pPr>
            <a:r>
              <a:rPr lang="en-US" sz="2400" dirty="0">
                <a:latin typeface="Times New Roman" panose="02020603050405020304" pitchFamily="18" charset="0"/>
                <a:cs typeface="Times New Roman" panose="02020603050405020304" pitchFamily="18" charset="0"/>
              </a:rPr>
              <a:t>        environment and changing. </a:t>
            </a:r>
          </a:p>
          <a:p>
            <a:pPr marL="0" indent="0">
              <a:buNone/>
            </a:pPr>
            <a:r>
              <a:rPr lang="en-US" sz="2400" dirty="0">
                <a:latin typeface="Times New Roman" panose="02020603050405020304" pitchFamily="18" charset="0"/>
                <a:cs typeface="Times New Roman" panose="02020603050405020304" pitchFamily="18" charset="0"/>
              </a:rPr>
              <a:t>2) </a:t>
            </a:r>
            <a:r>
              <a:rPr lang="en-US" sz="2400" b="1" dirty="0">
                <a:latin typeface="Times New Roman" panose="02020603050405020304" pitchFamily="18" charset="0"/>
                <a:cs typeface="Times New Roman" panose="02020603050405020304" pitchFamily="18" charset="0"/>
              </a:rPr>
              <a:t>Here and now </a:t>
            </a:r>
            <a:r>
              <a:rPr lang="en-US" sz="2400" dirty="0">
                <a:latin typeface="Times New Roman" panose="02020603050405020304" pitchFamily="18" charset="0"/>
                <a:cs typeface="Times New Roman" panose="02020603050405020304" pitchFamily="18" charset="0"/>
              </a:rPr>
              <a:t>This is the individual is to live in and be conscious </a:t>
            </a:r>
          </a:p>
          <a:p>
            <a:pPr marL="0" indent="0">
              <a:buNone/>
            </a:pPr>
            <a:r>
              <a:rPr lang="en-US" sz="2400" dirty="0">
                <a:latin typeface="Times New Roman" panose="02020603050405020304" pitchFamily="18" charset="0"/>
                <a:cs typeface="Times New Roman" panose="02020603050405020304" pitchFamily="18" charset="0"/>
              </a:rPr>
              <a:t>      at the present moment rather than worrying about the past or the </a:t>
            </a:r>
          </a:p>
          <a:p>
            <a:pPr marL="0" indent="0">
              <a:buNone/>
            </a:pPr>
            <a:r>
              <a:rPr lang="en-US" sz="2400" dirty="0">
                <a:latin typeface="Times New Roman" panose="02020603050405020304" pitchFamily="18" charset="0"/>
                <a:cs typeface="Times New Roman" panose="02020603050405020304" pitchFamily="18" charset="0"/>
              </a:rPr>
              <a:t>       future. </a:t>
            </a:r>
          </a:p>
          <a:p>
            <a:pPr marL="0" indent="0">
              <a:buNone/>
            </a:pPr>
            <a:r>
              <a:rPr lang="en-US" sz="2400" dirty="0">
                <a:latin typeface="Times New Roman" panose="02020603050405020304" pitchFamily="18" charset="0"/>
                <a:cs typeface="Times New Roman" panose="02020603050405020304" pitchFamily="18" charset="0"/>
              </a:rPr>
              <a:t>3) </a:t>
            </a:r>
            <a:r>
              <a:rPr lang="en-US" sz="2400" b="1" dirty="0">
                <a:latin typeface="Times New Roman" panose="02020603050405020304" pitchFamily="18" charset="0"/>
                <a:cs typeface="Times New Roman" panose="02020603050405020304" pitchFamily="18" charset="0"/>
              </a:rPr>
              <a:t>Responsibility</a:t>
            </a:r>
            <a:r>
              <a:rPr lang="en-US" sz="2400" dirty="0">
                <a:latin typeface="Times New Roman" panose="02020603050405020304" pitchFamily="18" charset="0"/>
                <a:cs typeface="Times New Roman" panose="02020603050405020304" pitchFamily="18" charset="0"/>
              </a:rPr>
              <a:t> This refers to the individual taking responsibility </a:t>
            </a:r>
          </a:p>
          <a:p>
            <a:pPr marL="0" indent="0">
              <a:buNone/>
            </a:pPr>
            <a:r>
              <a:rPr lang="en-US" sz="2400" dirty="0">
                <a:latin typeface="Times New Roman" panose="02020603050405020304" pitchFamily="18" charset="0"/>
                <a:cs typeface="Times New Roman" panose="02020603050405020304" pitchFamily="18" charset="0"/>
              </a:rPr>
              <a:t>     for his or her own life rather than blaming others.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38148455"/>
      </p:ext>
    </p:extLst>
  </p:cSld>
  <p:clrMapOvr>
    <a:masterClrMapping/>
  </p:clrMapOvr>
  <mc:AlternateContent xmlns:mc="http://schemas.openxmlformats.org/markup-compatibility/2006" xmlns:p14="http://schemas.microsoft.com/office/powerpoint/2010/main">
    <mc:Choice Requires="p14">
      <p:transition spd="slow" p14:dur="1500" advTm="57277">
        <p:split orient="vert"/>
      </p:transition>
    </mc:Choice>
    <mc:Fallback xmlns="">
      <p:transition spd="slow" advTm="5727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5" y="116632"/>
            <a:ext cx="9144000" cy="1500149"/>
          </a:xfrm>
        </p:spPr>
        <p:txBody>
          <a:bodyPr>
            <a:normAutofit/>
          </a:bodyPr>
          <a:lstStyle/>
          <a:p>
            <a:pPr algn="ctr"/>
            <a:r>
              <a:rPr lang="en-US" b="1" cap="none" dirty="0">
                <a:latin typeface="Times New Roman"/>
                <a:ea typeface="Times New Roman"/>
                <a:cs typeface="Arial"/>
              </a:rPr>
              <a:t>Individual Goals</a:t>
            </a:r>
            <a:br>
              <a:rPr lang="en-US" dirty="0">
                <a:ea typeface="Times New Roman"/>
                <a:cs typeface="Arial"/>
              </a:rPr>
            </a:br>
            <a:endParaRPr lang="en-US" dirty="0"/>
          </a:p>
        </p:txBody>
      </p:sp>
      <p:sp>
        <p:nvSpPr>
          <p:cNvPr id="3" name="Subtitle 2"/>
          <p:cNvSpPr>
            <a:spLocks noGrp="1"/>
          </p:cNvSpPr>
          <p:nvPr>
            <p:ph type="subTitle" idx="1"/>
          </p:nvPr>
        </p:nvSpPr>
        <p:spPr>
          <a:xfrm>
            <a:off x="277089" y="980728"/>
            <a:ext cx="8568952" cy="5383500"/>
          </a:xfrm>
        </p:spPr>
        <p:txBody>
          <a:bodyPr>
            <a:normAutofit fontScale="92500" lnSpcReduction="10000"/>
          </a:bodyPr>
          <a:lstStyle/>
          <a:p>
            <a:pPr algn="l">
              <a:lnSpc>
                <a:spcPct val="150000"/>
              </a:lnSpc>
              <a:spcBef>
                <a:spcPts val="1200"/>
              </a:spcBef>
              <a:spcAft>
                <a:spcPts val="0"/>
              </a:spcAft>
            </a:pPr>
            <a:r>
              <a:rPr lang="en-US" dirty="0" err="1">
                <a:solidFill>
                  <a:schemeClr val="tx1"/>
                </a:solidFill>
                <a:latin typeface="Times New Roman"/>
                <a:ea typeface="Times New Roman"/>
                <a:cs typeface="Arial"/>
              </a:rPr>
              <a:t>Zinker</a:t>
            </a:r>
            <a:r>
              <a:rPr lang="en-US" dirty="0">
                <a:solidFill>
                  <a:schemeClr val="tx1"/>
                </a:solidFill>
                <a:latin typeface="Times New Roman"/>
                <a:ea typeface="Times New Roman"/>
                <a:cs typeface="Arial"/>
              </a:rPr>
              <a:t> describes the following individual goals.</a:t>
            </a:r>
            <a:endParaRPr lang="en-US" dirty="0">
              <a:solidFill>
                <a:schemeClr val="tx1"/>
              </a:solidFill>
              <a:ea typeface="Times New Roman"/>
              <a:cs typeface="Arial"/>
            </a:endParaRPr>
          </a:p>
          <a:p>
            <a:pPr marL="457200" lvl="0" indent="-457200" algn="l">
              <a:lnSpc>
                <a:spcPct val="107000"/>
              </a:lnSpc>
              <a:spcAft>
                <a:spcPts val="0"/>
              </a:spcAft>
              <a:buFont typeface="+mj-lt"/>
              <a:buAutoNum type="arabicPeriod"/>
            </a:pPr>
            <a:r>
              <a:rPr lang="en-US" dirty="0">
                <a:solidFill>
                  <a:schemeClr val="tx1"/>
                </a:solidFill>
                <a:latin typeface="Times New Roman" panose="02020603050405020304" pitchFamily="18" charset="0"/>
                <a:ea typeface="Times New Roman"/>
                <a:cs typeface="Times New Roman" panose="02020603050405020304" pitchFamily="18" charset="0"/>
              </a:rPr>
              <a:t>Integrating polarities with oneself.</a:t>
            </a:r>
          </a:p>
          <a:p>
            <a:pPr marL="457200" lvl="0" indent="-457200" algn="l">
              <a:lnSpc>
                <a:spcPct val="107000"/>
              </a:lnSpc>
              <a:spcAft>
                <a:spcPts val="0"/>
              </a:spcAft>
              <a:buFont typeface="+mj-lt"/>
              <a:buAutoNum type="arabicPeriod"/>
            </a:pPr>
            <a:r>
              <a:rPr lang="en-US" dirty="0">
                <a:solidFill>
                  <a:schemeClr val="tx1"/>
                </a:solidFill>
                <a:latin typeface="Times New Roman" panose="02020603050405020304" pitchFamily="18" charset="0"/>
                <a:ea typeface="Times New Roman"/>
                <a:cs typeface="Times New Roman" panose="02020603050405020304" pitchFamily="18" charset="0"/>
              </a:rPr>
              <a:t>Enriching and expanding awareness. </a:t>
            </a:r>
          </a:p>
          <a:p>
            <a:pPr marL="457200" lvl="0" indent="-457200" algn="l">
              <a:lnSpc>
                <a:spcPct val="107000"/>
              </a:lnSpc>
              <a:spcAft>
                <a:spcPts val="0"/>
              </a:spcAft>
              <a:buFont typeface="+mj-lt"/>
              <a:buAutoNum type="arabicPeriod"/>
            </a:pPr>
            <a:r>
              <a:rPr lang="en-US" dirty="0">
                <a:solidFill>
                  <a:schemeClr val="tx1"/>
                </a:solidFill>
                <a:latin typeface="Times New Roman" panose="02020603050405020304" pitchFamily="18" charset="0"/>
                <a:ea typeface="Times New Roman"/>
                <a:cs typeface="Times New Roman" panose="02020603050405020304" pitchFamily="18" charset="0"/>
              </a:rPr>
              <a:t>Achieving contact with self and others.</a:t>
            </a:r>
          </a:p>
          <a:p>
            <a:pPr marL="457200" lvl="0" indent="-457200" algn="l">
              <a:lnSpc>
                <a:spcPct val="107000"/>
              </a:lnSpc>
              <a:spcAft>
                <a:spcPts val="0"/>
              </a:spcAft>
              <a:buFont typeface="+mj-lt"/>
              <a:buAutoNum type="arabicPeriod"/>
            </a:pPr>
            <a:r>
              <a:rPr lang="en-US" dirty="0">
                <a:solidFill>
                  <a:schemeClr val="tx1"/>
                </a:solidFill>
                <a:latin typeface="Times New Roman" panose="02020603050405020304" pitchFamily="18" charset="0"/>
                <a:ea typeface="Times New Roman"/>
                <a:cs typeface="Times New Roman" panose="02020603050405020304" pitchFamily="18" charset="0"/>
              </a:rPr>
              <a:t>Learning to provide self-support instead of looking to others for this support. </a:t>
            </a:r>
          </a:p>
          <a:p>
            <a:pPr marL="457200" lvl="0" indent="-457200" algn="l">
              <a:lnSpc>
                <a:spcPct val="107000"/>
              </a:lnSpc>
              <a:spcAft>
                <a:spcPts val="0"/>
              </a:spcAft>
              <a:buFont typeface="+mj-lt"/>
              <a:buAutoNum type="arabicPeriod"/>
            </a:pPr>
            <a:r>
              <a:rPr lang="en-US" dirty="0">
                <a:solidFill>
                  <a:schemeClr val="tx1"/>
                </a:solidFill>
                <a:latin typeface="Times New Roman" panose="02020603050405020304" pitchFamily="18" charset="0"/>
                <a:ea typeface="Times New Roman"/>
                <a:cs typeface="Times New Roman" panose="02020603050405020304" pitchFamily="18" charset="0"/>
              </a:rPr>
              <a:t>Defining one's boundaries with clarity. </a:t>
            </a:r>
          </a:p>
          <a:p>
            <a:pPr marL="457200" lvl="0" indent="-457200" algn="l">
              <a:lnSpc>
                <a:spcPct val="107000"/>
              </a:lnSpc>
              <a:spcAft>
                <a:spcPts val="0"/>
              </a:spcAft>
              <a:buFont typeface="+mj-lt"/>
              <a:buAutoNum type="arabicPeriod"/>
            </a:pPr>
            <a:r>
              <a:rPr lang="en-US" dirty="0">
                <a:solidFill>
                  <a:schemeClr val="tx1"/>
                </a:solidFill>
                <a:latin typeface="Times New Roman" panose="02020603050405020304" pitchFamily="18" charset="0"/>
                <a:ea typeface="Times New Roman"/>
                <a:cs typeface="Times New Roman" panose="02020603050405020304" pitchFamily="18" charset="0"/>
              </a:rPr>
              <a:t>Translating insights into action.</a:t>
            </a:r>
          </a:p>
          <a:p>
            <a:pPr marL="457200" lvl="0" indent="-457200" algn="l">
              <a:lnSpc>
                <a:spcPct val="107000"/>
              </a:lnSpc>
              <a:spcAft>
                <a:spcPts val="800"/>
              </a:spcAft>
              <a:buFont typeface="+mj-lt"/>
              <a:buAutoNum type="arabicPeriod"/>
            </a:pPr>
            <a:r>
              <a:rPr lang="en-US" dirty="0">
                <a:solidFill>
                  <a:schemeClr val="tx1"/>
                </a:solidFill>
                <a:latin typeface="Times New Roman" panose="02020603050405020304" pitchFamily="18" charset="0"/>
                <a:ea typeface="Times New Roman"/>
                <a:cs typeface="Times New Roman" panose="02020603050405020304" pitchFamily="18" charset="0"/>
              </a:rPr>
              <a:t>Been willing to learn about oneself by engaging in creative experiments.</a:t>
            </a:r>
          </a:p>
          <a:p>
            <a:pPr algn="l"/>
            <a:r>
              <a:rPr lang="en-US" dirty="0">
                <a:solidFill>
                  <a:schemeClr val="tx1"/>
                </a:solidFill>
                <a:latin typeface="Times New Roman"/>
                <a:ea typeface="Times New Roman"/>
              </a:rPr>
              <a:t>Learning to flow smoothly through the awareness-excitement-contact cycle without serious blockage.</a:t>
            </a:r>
            <a:endParaRPr lang="en-US" dirty="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59666">
        <p:split orient="vert"/>
      </p:transition>
    </mc:Choice>
    <mc:Fallback xmlns="">
      <p:transition spd="slow" advTm="5966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0"/>
            <a:ext cx="8229600" cy="1143000"/>
          </a:xfrm>
        </p:spPr>
        <p:txBody>
          <a:bodyPr>
            <a:normAutofit/>
          </a:bodyPr>
          <a:lstStyle/>
          <a:p>
            <a:r>
              <a:rPr lang="en-US" sz="3200" b="1" cap="none" dirty="0">
                <a:latin typeface="Times New Roman"/>
                <a:ea typeface="Times New Roman"/>
              </a:rPr>
              <a:t>Group Level Goals</a:t>
            </a:r>
            <a:endParaRPr lang="en-US" sz="3200" cap="none" dirty="0"/>
          </a:p>
        </p:txBody>
      </p:sp>
      <p:sp>
        <p:nvSpPr>
          <p:cNvPr id="3" name="Content Placeholder 2"/>
          <p:cNvSpPr>
            <a:spLocks noGrp="1"/>
          </p:cNvSpPr>
          <p:nvPr>
            <p:ph idx="1"/>
          </p:nvPr>
        </p:nvSpPr>
        <p:spPr>
          <a:xfrm>
            <a:off x="357158" y="908720"/>
            <a:ext cx="8545264" cy="5832648"/>
          </a:xfrm>
        </p:spPr>
        <p:txBody>
          <a:bodyPr>
            <a:normAutofit fontScale="77500" lnSpcReduction="20000"/>
          </a:bodyPr>
          <a:lstStyle/>
          <a:p>
            <a:pPr marL="514350" lvl="0" indent="-514350">
              <a:lnSpc>
                <a:spcPct val="150000"/>
              </a:lnSpc>
              <a:buFont typeface="+mj-lt"/>
              <a:buAutoNum type="arabicPeriod"/>
            </a:pPr>
            <a:r>
              <a:rPr lang="en-US" sz="2600" dirty="0">
                <a:latin typeface="Times New Roman" panose="02020603050405020304" pitchFamily="18" charset="0"/>
                <a:ea typeface="Times New Roman"/>
                <a:cs typeface="Times New Roman" panose="02020603050405020304" pitchFamily="18" charset="0"/>
              </a:rPr>
              <a:t>Learning how to ask clearly and directly for what they want or need.</a:t>
            </a:r>
          </a:p>
          <a:p>
            <a:pPr marL="514350" lvl="0" indent="-514350">
              <a:lnSpc>
                <a:spcPct val="150000"/>
              </a:lnSpc>
              <a:buFont typeface="+mj-lt"/>
              <a:buAutoNum type="arabicPeriod"/>
            </a:pPr>
            <a:r>
              <a:rPr lang="en-US" sz="2600" dirty="0">
                <a:latin typeface="Times New Roman" panose="02020603050405020304" pitchFamily="18" charset="0"/>
                <a:ea typeface="Times New Roman"/>
                <a:cs typeface="Times New Roman" panose="02020603050405020304" pitchFamily="18" charset="0"/>
              </a:rPr>
              <a:t>Learning aaz4how to deal effectively with interpersonal conflicts</a:t>
            </a:r>
          </a:p>
          <a:p>
            <a:pPr marL="514350" lvl="0" indent="-514350">
              <a:lnSpc>
                <a:spcPct val="150000"/>
              </a:lnSpc>
              <a:buFont typeface="+mj-lt"/>
              <a:buAutoNum type="arabicPeriod"/>
            </a:pPr>
            <a:r>
              <a:rPr lang="en-US" sz="2600" dirty="0">
                <a:latin typeface="Times New Roman" panose="02020603050405020304" pitchFamily="18" charset="0"/>
                <a:ea typeface="Times New Roman"/>
                <a:cs typeface="Times New Roman" panose="02020603050405020304" pitchFamily="18" charset="0"/>
              </a:rPr>
              <a:t>Learning how to give support and energy to one another.</a:t>
            </a:r>
          </a:p>
          <a:p>
            <a:pPr marL="514350" lvl="0" indent="-514350">
              <a:lnSpc>
                <a:spcPct val="150000"/>
              </a:lnSpc>
              <a:buFont typeface="+mj-lt"/>
              <a:buAutoNum type="arabicPeriod"/>
            </a:pPr>
            <a:r>
              <a:rPr lang="en-US" sz="2600" dirty="0">
                <a:latin typeface="Times New Roman" panose="02020603050405020304" pitchFamily="18" charset="0"/>
                <a:ea typeface="Times New Roman"/>
                <a:cs typeface="Times New Roman" panose="02020603050405020304" pitchFamily="18" charset="0"/>
              </a:rPr>
              <a:t>Being able to challenge one another to push beyond the boundaries of safety and what is known.</a:t>
            </a:r>
          </a:p>
          <a:p>
            <a:pPr marL="514350" lvl="0" indent="-514350">
              <a:lnSpc>
                <a:spcPct val="150000"/>
              </a:lnSpc>
              <a:buFont typeface="+mj-lt"/>
              <a:buAutoNum type="arabicPeriod"/>
            </a:pPr>
            <a:r>
              <a:rPr lang="en-US" sz="2600" dirty="0">
                <a:latin typeface="Times New Roman" panose="02020603050405020304" pitchFamily="18" charset="0"/>
                <a:ea typeface="Times New Roman"/>
                <a:cs typeface="Times New Roman" panose="02020603050405020304" pitchFamily="18" charset="0"/>
              </a:rPr>
              <a:t>Creating a community that is based on trust, which allows for a level of deep and meaningful work.</a:t>
            </a:r>
          </a:p>
          <a:p>
            <a:pPr marL="514350" lvl="0" indent="-514350">
              <a:lnSpc>
                <a:spcPct val="150000"/>
              </a:lnSpc>
              <a:buFont typeface="+mj-lt"/>
              <a:buAutoNum type="arabicPeriod"/>
            </a:pPr>
            <a:r>
              <a:rPr lang="en-US" sz="2600" dirty="0">
                <a:latin typeface="Times New Roman" panose="02020603050405020304" pitchFamily="18" charset="0"/>
                <a:ea typeface="Times New Roman"/>
                <a:cs typeface="Times New Roman" panose="02020603050405020304" pitchFamily="18" charset="0"/>
              </a:rPr>
              <a:t>Learning how to give each other feedback.</a:t>
            </a:r>
          </a:p>
          <a:p>
            <a:pPr marL="514350" lvl="0" indent="-514350">
              <a:lnSpc>
                <a:spcPct val="150000"/>
              </a:lnSpc>
              <a:buFont typeface="+mj-lt"/>
              <a:buAutoNum type="arabicPeriod"/>
            </a:pPr>
            <a:r>
              <a:rPr lang="en-US" sz="2600" dirty="0">
                <a:latin typeface="Times New Roman" panose="02020603050405020304" pitchFamily="18" charset="0"/>
                <a:ea typeface="Times New Roman"/>
                <a:cs typeface="Times New Roman" panose="02020603050405020304" pitchFamily="18" charset="0"/>
              </a:rPr>
              <a:t>Learning how to make use of the resources within the group rather than relying on the group leader as the director.</a:t>
            </a:r>
          </a:p>
          <a:p>
            <a:pPr>
              <a:lnSpc>
                <a:spcPct val="150000"/>
              </a:lnSpc>
              <a:spcAft>
                <a:spcPts val="0"/>
              </a:spcAft>
              <a:buNone/>
            </a:pPr>
            <a:r>
              <a:rPr lang="en-US" sz="2600" dirty="0">
                <a:latin typeface="Times New Roman" panose="02020603050405020304" pitchFamily="18" charset="0"/>
                <a:ea typeface="Times New Roman"/>
                <a:cs typeface="Times New Roman" panose="02020603050405020304" pitchFamily="18" charset="0"/>
              </a:rPr>
              <a:t>Another goal of Gestalt group involves equal attention to both process and content.</a:t>
            </a:r>
          </a:p>
          <a:p>
            <a:pPr>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41006">
        <p:split orient="vert"/>
      </p:transition>
    </mc:Choice>
    <mc:Fallback xmlns="">
      <p:transition spd="slow" advTm="41006">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60324"/>
            <a:ext cx="8229600" cy="1439850"/>
          </a:xfrm>
        </p:spPr>
        <p:txBody>
          <a:bodyPr>
            <a:normAutofit fontScale="90000"/>
          </a:bodyPr>
          <a:lstStyle/>
          <a:p>
            <a:r>
              <a:rPr lang="en-US" b="1" cap="none" dirty="0">
                <a:latin typeface="Times New Roman"/>
                <a:ea typeface="Times New Roman"/>
                <a:cs typeface="Arial"/>
              </a:rPr>
              <a:t>Some Principles Of Gestalt Therapy Theory</a:t>
            </a:r>
            <a:br>
              <a:rPr lang="en-US" dirty="0">
                <a:ea typeface="Times New Roman"/>
                <a:cs typeface="Arial"/>
              </a:rPr>
            </a:br>
            <a:endParaRPr lang="en-US" dirty="0"/>
          </a:p>
        </p:txBody>
      </p:sp>
      <p:sp>
        <p:nvSpPr>
          <p:cNvPr id="3" name="Content Placeholder 2"/>
          <p:cNvSpPr>
            <a:spLocks noGrp="1"/>
          </p:cNvSpPr>
          <p:nvPr>
            <p:ph idx="1"/>
          </p:nvPr>
        </p:nvSpPr>
        <p:spPr>
          <a:xfrm>
            <a:off x="358754" y="1052736"/>
            <a:ext cx="8389710" cy="5040560"/>
          </a:xfrm>
        </p:spPr>
        <p:txBody>
          <a:bodyPr>
            <a:normAutofit/>
          </a:bodyPr>
          <a:lstStyle/>
          <a:p>
            <a:pPr lvl="0">
              <a:lnSpc>
                <a:spcPct val="150000"/>
              </a:lnSpc>
              <a:buFont typeface="+mj-lt"/>
              <a:buAutoNum type="arabicPeriod"/>
            </a:pPr>
            <a:r>
              <a:rPr lang="en-US" sz="3500" b="1" dirty="0">
                <a:latin typeface="Times New Roman"/>
                <a:ea typeface="Times New Roman"/>
                <a:cs typeface="Arial"/>
              </a:rPr>
              <a:t> Holism</a:t>
            </a:r>
            <a:endParaRPr lang="en-US" sz="3500" dirty="0">
              <a:ea typeface="Times New Roman"/>
              <a:cs typeface="Arial"/>
            </a:endParaRPr>
          </a:p>
          <a:p>
            <a:pPr>
              <a:lnSpc>
                <a:spcPct val="150000"/>
              </a:lnSpc>
              <a:spcAft>
                <a:spcPts val="0"/>
              </a:spcAft>
              <a:buNone/>
            </a:pPr>
            <a:r>
              <a:rPr lang="en-US" dirty="0">
                <a:latin typeface="Times New Roman"/>
                <a:ea typeface="Times New Roman"/>
                <a:cs typeface="Arial"/>
              </a:rPr>
              <a:t>    </a:t>
            </a:r>
            <a:r>
              <a:rPr lang="en-US" sz="2400" dirty="0">
                <a:latin typeface="Times New Roman" panose="02020603050405020304" pitchFamily="18" charset="0"/>
                <a:ea typeface="Times New Roman"/>
                <a:cs typeface="Times New Roman" panose="02020603050405020304" pitchFamily="18" charset="0"/>
              </a:rPr>
              <a:t>Holism is one of the foundational principles of Gestalt therapy and is expressed by the dictum: the whole is greater than the sum of its parts. We can only understand to the extent that we take into consideration all dimensions of human functioning</a:t>
            </a:r>
            <a:r>
              <a:rPr lang="en-US" sz="2400" b="1" dirty="0">
                <a:latin typeface="Times New Roman" panose="02020603050405020304" pitchFamily="18" charset="0"/>
                <a:ea typeface="Times New Roman"/>
                <a:cs typeface="Times New Roman" panose="02020603050405020304" pitchFamily="18" charset="0"/>
              </a:rPr>
              <a:t>. </a:t>
            </a:r>
            <a:r>
              <a:rPr lang="en-US" sz="2400" dirty="0">
                <a:latin typeface="Times New Roman" panose="02020603050405020304" pitchFamily="18" charset="0"/>
                <a:ea typeface="Times New Roman"/>
                <a:cs typeface="Times New Roman" panose="02020603050405020304" pitchFamily="18" charset="0"/>
              </a:rPr>
              <a:t>Because Gestalt therapists are interested in whole person, they play no superior values on a particular aspect of the individual.</a:t>
            </a:r>
          </a:p>
          <a:p>
            <a:pPr>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51740">
        <p:split orient="vert"/>
      </p:transition>
    </mc:Choice>
    <mc:Fallback xmlns="">
      <p:transition spd="slow" advTm="5174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p:spPr>
        <p:txBody>
          <a:bodyPr>
            <a:normAutofit/>
          </a:bodyPr>
          <a:lstStyle/>
          <a:p>
            <a:r>
              <a:rPr lang="en-US" sz="3600" cap="none" dirty="0">
                <a:latin typeface="Times New Roman" panose="02020603050405020304" pitchFamily="18" charset="0"/>
                <a:cs typeface="Times New Roman" panose="02020603050405020304" pitchFamily="18" charset="0"/>
              </a:rPr>
              <a:t>Continue……..</a:t>
            </a:r>
            <a:endParaRPr lang="en-US" dirty="0"/>
          </a:p>
        </p:txBody>
      </p:sp>
      <p:sp>
        <p:nvSpPr>
          <p:cNvPr id="3" name="Content Placeholder 2"/>
          <p:cNvSpPr>
            <a:spLocks noGrp="1"/>
          </p:cNvSpPr>
          <p:nvPr>
            <p:ph idx="1"/>
          </p:nvPr>
        </p:nvSpPr>
        <p:spPr>
          <a:xfrm>
            <a:off x="251520" y="841340"/>
            <a:ext cx="8640960" cy="5381790"/>
          </a:xfrm>
        </p:spPr>
        <p:txBody>
          <a:bodyPr>
            <a:normAutofit/>
          </a:bodyPr>
          <a:lstStyle/>
          <a:p>
            <a:pPr lvl="0">
              <a:lnSpc>
                <a:spcPct val="150000"/>
              </a:lnSpc>
              <a:buNone/>
            </a:pPr>
            <a:r>
              <a:rPr lang="en-US" sz="3500" b="1" dirty="0">
                <a:latin typeface="Times New Roman"/>
                <a:ea typeface="Times New Roman"/>
                <a:cs typeface="Arial"/>
              </a:rPr>
              <a:t>2. </a:t>
            </a:r>
            <a:r>
              <a:rPr lang="en-US" sz="2800" b="1" dirty="0">
                <a:latin typeface="Times New Roman" panose="02020603050405020304" pitchFamily="18" charset="0"/>
                <a:ea typeface="Times New Roman"/>
                <a:cs typeface="Times New Roman" panose="02020603050405020304" pitchFamily="18" charset="0"/>
              </a:rPr>
              <a:t>Field Therapy</a:t>
            </a:r>
            <a:endParaRPr lang="en-US" sz="2800" dirty="0">
              <a:latin typeface="Times New Roman" panose="02020603050405020304" pitchFamily="18" charset="0"/>
              <a:ea typeface="Times New Roman"/>
              <a:cs typeface="Times New Roman" panose="02020603050405020304" pitchFamily="18" charset="0"/>
            </a:endParaRPr>
          </a:p>
          <a:p>
            <a:pPr>
              <a:lnSpc>
                <a:spcPct val="150000"/>
              </a:lnSpc>
              <a:spcAft>
                <a:spcPts val="0"/>
              </a:spcAft>
              <a:buNone/>
            </a:pPr>
            <a:r>
              <a:rPr lang="en-US" sz="2400" dirty="0">
                <a:latin typeface="Times New Roman" panose="02020603050405020304" pitchFamily="18" charset="0"/>
                <a:ea typeface="Times New Roman"/>
                <a:cs typeface="Times New Roman" panose="02020603050405020304" pitchFamily="18" charset="0"/>
              </a:rPr>
              <a:t>    Gestalt therapy is based on field theory, which is grounded on the principle that that the organism must be seen in its environment, or in its context, as the part of the constantly changing field. Everything is rational, influx, interrelated and in process, gestalt therapy play particular attention to and explore what is occurring at the boundary between the person and the environment.</a:t>
            </a:r>
          </a:p>
          <a:p>
            <a:pPr>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5618">
        <p:split orient="vert"/>
      </p:transition>
    </mc:Choice>
    <mc:Fallback xmlns="">
      <p:transition spd="slow" advTm="3561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lstStyle/>
          <a:p>
            <a:r>
              <a:rPr lang="en-US" sz="3600" cap="none" dirty="0">
                <a:latin typeface="Times New Roman" panose="02020603050405020304" pitchFamily="18" charset="0"/>
                <a:cs typeface="Times New Roman" panose="02020603050405020304" pitchFamily="18" charset="0"/>
              </a:rPr>
              <a:t>Continue……..</a:t>
            </a:r>
            <a:endParaRPr lang="en-US" dirty="0"/>
          </a:p>
        </p:txBody>
      </p:sp>
      <p:sp>
        <p:nvSpPr>
          <p:cNvPr id="3" name="Content Placeholder 2"/>
          <p:cNvSpPr>
            <a:spLocks noGrp="1"/>
          </p:cNvSpPr>
          <p:nvPr>
            <p:ph idx="1"/>
          </p:nvPr>
        </p:nvSpPr>
        <p:spPr>
          <a:xfrm>
            <a:off x="179512" y="1000108"/>
            <a:ext cx="8712968" cy="5525236"/>
          </a:xfrm>
        </p:spPr>
        <p:txBody>
          <a:bodyPr>
            <a:normAutofit fontScale="92500"/>
          </a:bodyPr>
          <a:lstStyle/>
          <a:p>
            <a:pPr lvl="0">
              <a:lnSpc>
                <a:spcPct val="150000"/>
              </a:lnSpc>
              <a:buNone/>
            </a:pPr>
            <a:r>
              <a:rPr lang="en-US" sz="3000" b="1" dirty="0">
                <a:latin typeface="Times New Roman" panose="02020603050405020304" pitchFamily="18" charset="0"/>
                <a:ea typeface="Times New Roman"/>
                <a:cs typeface="Times New Roman" panose="02020603050405020304" pitchFamily="18" charset="0"/>
              </a:rPr>
              <a:t>3.  The Figure-Formation Process </a:t>
            </a:r>
            <a:endParaRPr lang="en-US" sz="3000" dirty="0">
              <a:latin typeface="Times New Roman" panose="02020603050405020304" pitchFamily="18" charset="0"/>
              <a:ea typeface="Times New Roman"/>
              <a:cs typeface="Times New Roman" panose="02020603050405020304" pitchFamily="18" charset="0"/>
            </a:endParaRPr>
          </a:p>
          <a:p>
            <a:pPr>
              <a:lnSpc>
                <a:spcPct val="150000"/>
              </a:lnSpc>
              <a:spcAft>
                <a:spcPts val="0"/>
              </a:spcAft>
              <a:buNone/>
            </a:pPr>
            <a:r>
              <a:rPr lang="en-US" sz="2400" dirty="0">
                <a:latin typeface="Times New Roman" panose="02020603050405020304" pitchFamily="18" charset="0"/>
                <a:ea typeface="Times New Roman"/>
                <a:cs typeface="Times New Roman" panose="02020603050405020304" pitchFamily="18" charset="0"/>
              </a:rPr>
              <a:t>     This process originally developed in the field of visual perception by a group of Gestalt psychologists, describe how the individual organizes the environment from moment to moment. In Gestalt therapy undifferentiated field is called the </a:t>
            </a:r>
            <a:r>
              <a:rPr lang="en-US" sz="2400" b="1" dirty="0">
                <a:latin typeface="Times New Roman" panose="02020603050405020304" pitchFamily="18" charset="0"/>
                <a:ea typeface="Times New Roman"/>
                <a:cs typeface="Times New Roman" panose="02020603050405020304" pitchFamily="18" charset="0"/>
              </a:rPr>
              <a:t>background or ground.</a:t>
            </a:r>
            <a:r>
              <a:rPr lang="en-US" sz="2400" dirty="0">
                <a:latin typeface="Times New Roman" panose="02020603050405020304" pitchFamily="18" charset="0"/>
                <a:ea typeface="Times New Roman"/>
                <a:cs typeface="Times New Roman" panose="02020603050405020304" pitchFamily="18" charset="0"/>
              </a:rPr>
              <a:t> The emerging focus of attention is called the </a:t>
            </a:r>
            <a:r>
              <a:rPr lang="en-US" sz="2400" b="1" dirty="0">
                <a:latin typeface="Times New Roman" panose="02020603050405020304" pitchFamily="18" charset="0"/>
                <a:ea typeface="Times New Roman"/>
                <a:cs typeface="Times New Roman" panose="02020603050405020304" pitchFamily="18" charset="0"/>
              </a:rPr>
              <a:t>figure</a:t>
            </a:r>
            <a:r>
              <a:rPr lang="en-US" sz="2400" dirty="0">
                <a:latin typeface="Times New Roman" panose="02020603050405020304" pitchFamily="18" charset="0"/>
                <a:ea typeface="Times New Roman"/>
                <a:cs typeface="Times New Roman" panose="02020603050405020304" pitchFamily="18" charset="0"/>
              </a:rPr>
              <a:t>. The process of formation this attention is called </a:t>
            </a:r>
            <a:r>
              <a:rPr lang="en-US" sz="2400" b="1" dirty="0">
                <a:latin typeface="Times New Roman" panose="02020603050405020304" pitchFamily="18" charset="0"/>
                <a:ea typeface="Times New Roman"/>
                <a:cs typeface="Times New Roman" panose="02020603050405020304" pitchFamily="18" charset="0"/>
              </a:rPr>
              <a:t>figure-formation.</a:t>
            </a:r>
            <a:r>
              <a:rPr lang="en-US" sz="2400" dirty="0">
                <a:latin typeface="Times New Roman" panose="02020603050405020304" pitchFamily="18" charset="0"/>
                <a:ea typeface="Times New Roman"/>
                <a:cs typeface="Times New Roman" panose="02020603050405020304" pitchFamily="18" charset="0"/>
              </a:rPr>
              <a:t> The figure formation process tracks how some aspects of the environmental field emerges on the background and becomes the focal point of the individual attention and interest. The needs of an individual at the given moment influence this process.</a:t>
            </a:r>
          </a:p>
          <a:p>
            <a:pPr>
              <a:buNone/>
            </a:pPr>
            <a:endParaRPr lang="en-US" sz="2400"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49060">
        <p:split orient="vert"/>
      </p:transition>
    </mc:Choice>
    <mc:Fallback xmlns="">
      <p:transition spd="slow" advTm="4906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0"/>
            <a:ext cx="8229600" cy="928670"/>
          </a:xfrm>
        </p:spPr>
        <p:txBody>
          <a:bodyPr/>
          <a:lstStyle/>
          <a:p>
            <a:r>
              <a:rPr lang="en-US" dirty="0"/>
              <a:t>CONTINUE…</a:t>
            </a:r>
          </a:p>
        </p:txBody>
      </p:sp>
      <p:sp>
        <p:nvSpPr>
          <p:cNvPr id="3" name="Content Placeholder 2"/>
          <p:cNvSpPr>
            <a:spLocks noGrp="1"/>
          </p:cNvSpPr>
          <p:nvPr>
            <p:ph idx="1"/>
          </p:nvPr>
        </p:nvSpPr>
        <p:spPr>
          <a:xfrm>
            <a:off x="285720" y="928670"/>
            <a:ext cx="8462744" cy="5668682"/>
          </a:xfrm>
        </p:spPr>
        <p:txBody>
          <a:bodyPr>
            <a:normAutofit/>
          </a:bodyPr>
          <a:lstStyle/>
          <a:p>
            <a:pPr lvl="0">
              <a:lnSpc>
                <a:spcPct val="150000"/>
              </a:lnSpc>
              <a:buNone/>
            </a:pPr>
            <a:r>
              <a:rPr lang="en-US" sz="3800" b="1" dirty="0">
                <a:latin typeface="Times New Roman"/>
                <a:ea typeface="Times New Roman"/>
                <a:cs typeface="Arial"/>
              </a:rPr>
              <a:t>4. </a:t>
            </a:r>
            <a:r>
              <a:rPr lang="en-US" sz="2800" b="1" dirty="0">
                <a:latin typeface="Times New Roman" panose="02020603050405020304" pitchFamily="18" charset="0"/>
                <a:ea typeface="Times New Roman"/>
                <a:cs typeface="Times New Roman" panose="02020603050405020304" pitchFamily="18" charset="0"/>
              </a:rPr>
              <a:t>Organismic Self-Regulation</a:t>
            </a:r>
            <a:endParaRPr lang="en-US" sz="2800" dirty="0">
              <a:latin typeface="Times New Roman" panose="02020603050405020304" pitchFamily="18" charset="0"/>
              <a:ea typeface="Times New Roman"/>
              <a:cs typeface="Times New Roman" panose="02020603050405020304" pitchFamily="18" charset="0"/>
            </a:endParaRPr>
          </a:p>
          <a:p>
            <a:pPr>
              <a:lnSpc>
                <a:spcPct val="150000"/>
              </a:lnSpc>
              <a:spcAft>
                <a:spcPts val="0"/>
              </a:spcAft>
              <a:buNone/>
            </a:pPr>
            <a:r>
              <a:rPr lang="en-US" dirty="0">
                <a:latin typeface="Times New Roman"/>
                <a:ea typeface="Times New Roman"/>
                <a:cs typeface="Arial"/>
              </a:rPr>
              <a:t>    The figure-formation process is intertwined with the principle of </a:t>
            </a:r>
            <a:r>
              <a:rPr lang="en-US" b="1" dirty="0">
                <a:latin typeface="Times New Roman"/>
                <a:ea typeface="Times New Roman"/>
                <a:cs typeface="Arial"/>
              </a:rPr>
              <a:t>“ organismic self-regulation</a:t>
            </a:r>
            <a:r>
              <a:rPr lang="en-US" dirty="0">
                <a:latin typeface="Times New Roman"/>
                <a:ea typeface="Times New Roman"/>
                <a:cs typeface="Arial"/>
              </a:rPr>
              <a:t>”, which describes the nature of the relationship between the individual and the environment. When equilibrium is "disturbed” by the emergence of a need, a sensation or an interest, the organism will distinguished the means needed to gratify this need. Organisms will do their  best to regulate themselves, giving their own capabilities and the resources of their environment.</a:t>
            </a:r>
            <a:endParaRPr lang="en-US" dirty="0">
              <a:ea typeface="Times New Roman"/>
              <a:cs typeface="Arial"/>
            </a:endParaRPr>
          </a:p>
          <a:p>
            <a:pPr>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7324">
        <p:split orient="vert"/>
      </p:transition>
    </mc:Choice>
    <mc:Fallback xmlns="">
      <p:transition spd="slow" advTm="3732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0"/>
            <a:ext cx="8229600" cy="1714488"/>
          </a:xfrm>
        </p:spPr>
        <p:txBody>
          <a:bodyPr>
            <a:normAutofit/>
          </a:bodyPr>
          <a:lstStyle/>
          <a:p>
            <a:r>
              <a:rPr lang="en-US" b="1" dirty="0">
                <a:latin typeface="Times New Roman"/>
                <a:ea typeface="Times New Roman"/>
                <a:cs typeface="Arial"/>
              </a:rPr>
              <a:t>Focus:</a:t>
            </a:r>
            <a:br>
              <a:rPr lang="en-US" dirty="0">
                <a:ea typeface="Times New Roman"/>
                <a:cs typeface="Arial"/>
              </a:rPr>
            </a:br>
            <a:endParaRPr lang="en-US" dirty="0"/>
          </a:p>
        </p:txBody>
      </p:sp>
      <p:sp>
        <p:nvSpPr>
          <p:cNvPr id="3" name="Content Placeholder 2"/>
          <p:cNvSpPr>
            <a:spLocks noGrp="1"/>
          </p:cNvSpPr>
          <p:nvPr>
            <p:ph idx="1"/>
          </p:nvPr>
        </p:nvSpPr>
        <p:spPr>
          <a:xfrm>
            <a:off x="107504" y="1000108"/>
            <a:ext cx="8568952" cy="5597244"/>
          </a:xfrm>
        </p:spPr>
        <p:txBody>
          <a:bodyPr/>
          <a:lstStyle/>
          <a:p>
            <a:pPr algn="just">
              <a:lnSpc>
                <a:spcPct val="150000"/>
              </a:lnSpc>
              <a:spcBef>
                <a:spcPts val="1200"/>
              </a:spcBef>
              <a:spcAft>
                <a:spcPts val="0"/>
              </a:spcAft>
              <a:buNone/>
            </a:pPr>
            <a:r>
              <a:rPr lang="en-US" sz="2400" b="1" dirty="0">
                <a:latin typeface="Times New Roman" panose="02020603050405020304" pitchFamily="18" charset="0"/>
                <a:ea typeface="Times New Roman"/>
                <a:cs typeface="Times New Roman" panose="02020603050405020304" pitchFamily="18" charset="0"/>
              </a:rPr>
              <a:t>This therapy main focus is on the “Present”. </a:t>
            </a:r>
          </a:p>
          <a:p>
            <a:pPr algn="just">
              <a:lnSpc>
                <a:spcPct val="150000"/>
              </a:lnSpc>
              <a:spcBef>
                <a:spcPts val="1200"/>
              </a:spcBef>
              <a:spcAft>
                <a:spcPts val="0"/>
              </a:spcAft>
              <a:buNone/>
            </a:pPr>
            <a:r>
              <a:rPr lang="en-US" sz="2400" dirty="0">
                <a:latin typeface="Times New Roman" panose="02020603050405020304" pitchFamily="18" charset="0"/>
                <a:ea typeface="Times New Roman"/>
                <a:cs typeface="Times New Roman" panose="02020603050405020304" pitchFamily="18" charset="0"/>
              </a:rPr>
              <a:t>   In the session, the client and therapist rapport is critical in building trust and safety. As the client shares, the Gestalt therapist will bring the client back to the present if there is a sense that they are spending too much time in the past or if their anxiety may be speeding them into the future.</a:t>
            </a:r>
          </a:p>
          <a:p>
            <a:pPr>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28354">
        <p:split orient="vert"/>
      </p:transition>
    </mc:Choice>
    <mc:Fallback xmlns="">
      <p:transition spd="slow" advTm="2835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43050"/>
          </a:xfrm>
        </p:spPr>
        <p:txBody>
          <a:bodyPr>
            <a:normAutofit/>
          </a:bodyPr>
          <a:lstStyle/>
          <a:p>
            <a:r>
              <a:rPr lang="en-US" b="1" dirty="0">
                <a:latin typeface="Times New Roman"/>
                <a:ea typeface="Times New Roman"/>
                <a:cs typeface="Arial"/>
              </a:rPr>
              <a:t>Uses </a:t>
            </a:r>
            <a:br>
              <a:rPr lang="en-US" dirty="0">
                <a:ea typeface="Times New Roman"/>
                <a:cs typeface="Arial"/>
              </a:rPr>
            </a:br>
            <a:endParaRPr lang="en-US" dirty="0"/>
          </a:p>
        </p:txBody>
      </p:sp>
      <p:sp>
        <p:nvSpPr>
          <p:cNvPr id="3" name="Content Placeholder 2"/>
          <p:cNvSpPr>
            <a:spLocks noGrp="1"/>
          </p:cNvSpPr>
          <p:nvPr>
            <p:ph idx="1"/>
          </p:nvPr>
        </p:nvSpPr>
        <p:spPr>
          <a:xfrm>
            <a:off x="251520" y="1142984"/>
            <a:ext cx="8496944" cy="5310352"/>
          </a:xfrm>
        </p:spPr>
        <p:txBody>
          <a:bodyPr>
            <a:normAutofit/>
          </a:bodyPr>
          <a:lstStyle/>
          <a:p>
            <a:pPr algn="just">
              <a:lnSpc>
                <a:spcPct val="150000"/>
              </a:lnSpc>
              <a:spcBef>
                <a:spcPts val="1200"/>
              </a:spcBef>
              <a:spcAft>
                <a:spcPts val="0"/>
              </a:spcAft>
              <a:buNone/>
            </a:pPr>
            <a:r>
              <a:rPr lang="en-US" dirty="0">
                <a:latin typeface="Times New Roman" panose="02020603050405020304" pitchFamily="18" charset="0"/>
                <a:ea typeface="Times New Roman"/>
                <a:cs typeface="Times New Roman" panose="02020603050405020304" pitchFamily="18" charset="0"/>
              </a:rPr>
              <a:t>There are variety of conditions that this therapy may be used to treat , including:</a:t>
            </a:r>
          </a:p>
          <a:p>
            <a:pPr lvl="0" algn="just">
              <a:lnSpc>
                <a:spcPct val="150000"/>
              </a:lnSpc>
              <a:spcBef>
                <a:spcPts val="1200"/>
              </a:spcBef>
              <a:buFont typeface="Symbol"/>
              <a:buChar char=""/>
            </a:pPr>
            <a:r>
              <a:rPr lang="en-US" dirty="0">
                <a:latin typeface="Times New Roman"/>
                <a:ea typeface="Times New Roman"/>
                <a:cs typeface="Arial"/>
              </a:rPr>
              <a:t>Anxiety</a:t>
            </a:r>
            <a:endParaRPr lang="en-US" dirty="0">
              <a:ea typeface="Times New Roman"/>
              <a:cs typeface="Arial"/>
            </a:endParaRPr>
          </a:p>
          <a:p>
            <a:pPr lvl="0" algn="just">
              <a:lnSpc>
                <a:spcPct val="150000"/>
              </a:lnSpc>
              <a:spcBef>
                <a:spcPts val="1200"/>
              </a:spcBef>
              <a:buFont typeface="Symbol"/>
              <a:buChar char=""/>
            </a:pPr>
            <a:r>
              <a:rPr lang="en-US" dirty="0">
                <a:latin typeface="Times New Roman"/>
                <a:ea typeface="Times New Roman"/>
                <a:cs typeface="Arial"/>
              </a:rPr>
              <a:t>Depression</a:t>
            </a:r>
            <a:endParaRPr lang="en-US" dirty="0">
              <a:ea typeface="Times New Roman"/>
              <a:cs typeface="Arial"/>
            </a:endParaRPr>
          </a:p>
          <a:p>
            <a:pPr lvl="0" algn="just">
              <a:lnSpc>
                <a:spcPct val="150000"/>
              </a:lnSpc>
              <a:spcBef>
                <a:spcPts val="1200"/>
              </a:spcBef>
              <a:buFont typeface="Symbol"/>
              <a:buChar char=""/>
            </a:pPr>
            <a:r>
              <a:rPr lang="en-US" dirty="0">
                <a:latin typeface="Times New Roman"/>
                <a:ea typeface="Times New Roman"/>
                <a:cs typeface="Arial"/>
              </a:rPr>
              <a:t>Relationship problems</a:t>
            </a:r>
            <a:endParaRPr lang="en-US" dirty="0">
              <a:ea typeface="Times New Roman"/>
              <a:cs typeface="Arial"/>
            </a:endParaRPr>
          </a:p>
          <a:p>
            <a:pPr lvl="0" algn="just">
              <a:lnSpc>
                <a:spcPct val="150000"/>
              </a:lnSpc>
              <a:spcBef>
                <a:spcPts val="1200"/>
              </a:spcBef>
              <a:buFont typeface="Symbol"/>
              <a:buChar char=""/>
            </a:pPr>
            <a:r>
              <a:rPr lang="en-US" dirty="0">
                <a:latin typeface="Times New Roman"/>
                <a:ea typeface="Times New Roman"/>
                <a:cs typeface="Arial"/>
              </a:rPr>
              <a:t>Low self-esteem</a:t>
            </a:r>
            <a:endParaRPr lang="en-US" dirty="0">
              <a:ea typeface="Times New Roman"/>
              <a:cs typeface="Arial"/>
            </a:endParaRPr>
          </a:p>
          <a:p>
            <a:pPr lvl="0" algn="just">
              <a:lnSpc>
                <a:spcPct val="150000"/>
              </a:lnSpc>
              <a:spcBef>
                <a:spcPts val="1200"/>
              </a:spcBef>
              <a:buFont typeface="Symbol"/>
              <a:buChar char=""/>
            </a:pPr>
            <a:r>
              <a:rPr lang="en-US" dirty="0">
                <a:latin typeface="Times New Roman"/>
                <a:ea typeface="Times New Roman"/>
                <a:cs typeface="Arial"/>
              </a:rPr>
              <a:t>Low self-efficiency</a:t>
            </a:r>
            <a:endParaRPr lang="en-US" dirty="0">
              <a:ea typeface="Times New Roman"/>
              <a:cs typeface="Arial"/>
            </a:endParaRPr>
          </a:p>
          <a:p>
            <a:pPr algn="just"/>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14847">
        <p:split orient="vert"/>
      </p:transition>
    </mc:Choice>
    <mc:Fallback xmlns="">
      <p:transition spd="slow" advTm="1484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14338"/>
            <a:ext cx="8229600" cy="1143000"/>
          </a:xfrm>
        </p:spPr>
        <p:txBody>
          <a:bodyPr/>
          <a:lstStyle/>
          <a:p>
            <a:r>
              <a:rPr lang="en-US" b="1" dirty="0">
                <a:latin typeface="Times New Roman"/>
                <a:ea typeface="Times New Roman"/>
                <a:cs typeface="Arial"/>
              </a:rPr>
              <a:t>Benefits</a:t>
            </a:r>
            <a:endParaRPr lang="en-US" dirty="0"/>
          </a:p>
        </p:txBody>
      </p:sp>
      <p:sp>
        <p:nvSpPr>
          <p:cNvPr id="3" name="Content Placeholder 2"/>
          <p:cNvSpPr>
            <a:spLocks noGrp="1"/>
          </p:cNvSpPr>
          <p:nvPr>
            <p:ph idx="1"/>
          </p:nvPr>
        </p:nvSpPr>
        <p:spPr>
          <a:xfrm>
            <a:off x="0" y="857232"/>
            <a:ext cx="9144000" cy="6000768"/>
          </a:xfrm>
        </p:spPr>
        <p:txBody>
          <a:bodyPr>
            <a:normAutofit/>
          </a:bodyPr>
          <a:lstStyle/>
          <a:p>
            <a:pPr algn="just">
              <a:lnSpc>
                <a:spcPct val="150000"/>
              </a:lnSpc>
              <a:spcBef>
                <a:spcPts val="1200"/>
              </a:spcBef>
              <a:spcAft>
                <a:spcPts val="0"/>
              </a:spcAft>
              <a:buNone/>
            </a:pPr>
            <a:r>
              <a:rPr lang="en-US" dirty="0">
                <a:latin typeface="Times New Roman"/>
                <a:ea typeface="Times New Roman"/>
                <a:cs typeface="Arial"/>
              </a:rPr>
              <a:t>The benefits may include the following;</a:t>
            </a:r>
            <a:endParaRPr lang="en-US" dirty="0">
              <a:ea typeface="Times New Roman"/>
              <a:cs typeface="Arial"/>
            </a:endParaRPr>
          </a:p>
          <a:p>
            <a:pPr lvl="0" algn="just">
              <a:lnSpc>
                <a:spcPct val="150000"/>
              </a:lnSpc>
              <a:spcBef>
                <a:spcPts val="1200"/>
              </a:spcBef>
              <a:buFont typeface="Symbol"/>
              <a:buChar char=""/>
            </a:pPr>
            <a:r>
              <a:rPr lang="en-US" dirty="0">
                <a:latin typeface="Times New Roman"/>
                <a:ea typeface="Times New Roman"/>
                <a:cs typeface="Arial"/>
              </a:rPr>
              <a:t>Better awareness of your needs</a:t>
            </a:r>
            <a:endParaRPr lang="en-US" dirty="0">
              <a:ea typeface="Times New Roman"/>
              <a:cs typeface="Arial"/>
            </a:endParaRPr>
          </a:p>
          <a:p>
            <a:pPr lvl="0" algn="just">
              <a:lnSpc>
                <a:spcPct val="150000"/>
              </a:lnSpc>
              <a:spcBef>
                <a:spcPts val="1200"/>
              </a:spcBef>
              <a:buFont typeface="Symbol"/>
              <a:buChar char=""/>
            </a:pPr>
            <a:r>
              <a:rPr lang="en-US" dirty="0">
                <a:latin typeface="Times New Roman"/>
                <a:ea typeface="Times New Roman"/>
                <a:cs typeface="Arial"/>
              </a:rPr>
              <a:t>Improved mindfulness</a:t>
            </a:r>
            <a:endParaRPr lang="en-US" dirty="0">
              <a:ea typeface="Times New Roman"/>
              <a:cs typeface="Arial"/>
            </a:endParaRPr>
          </a:p>
          <a:p>
            <a:pPr lvl="0" algn="just">
              <a:lnSpc>
                <a:spcPct val="150000"/>
              </a:lnSpc>
              <a:spcBef>
                <a:spcPts val="1200"/>
              </a:spcBef>
              <a:buFont typeface="Symbol"/>
              <a:buChar char=""/>
            </a:pPr>
            <a:r>
              <a:rPr lang="en-US" dirty="0">
                <a:latin typeface="Times New Roman"/>
                <a:ea typeface="Times New Roman"/>
                <a:cs typeface="Arial"/>
              </a:rPr>
              <a:t>An improved sense of self-control</a:t>
            </a:r>
            <a:endParaRPr lang="en-US" dirty="0">
              <a:ea typeface="Times New Roman"/>
              <a:cs typeface="Arial"/>
            </a:endParaRPr>
          </a:p>
          <a:p>
            <a:pPr lvl="0" algn="just">
              <a:lnSpc>
                <a:spcPct val="150000"/>
              </a:lnSpc>
              <a:spcBef>
                <a:spcPts val="1200"/>
              </a:spcBef>
              <a:buFont typeface="Symbol"/>
              <a:buChar char=""/>
            </a:pPr>
            <a:r>
              <a:rPr lang="en-US" dirty="0">
                <a:latin typeface="Times New Roman"/>
                <a:ea typeface="Times New Roman"/>
                <a:cs typeface="Arial"/>
              </a:rPr>
              <a:t>Improved communication skills</a:t>
            </a:r>
            <a:endParaRPr lang="en-US" dirty="0">
              <a:ea typeface="Times New Roman"/>
              <a:cs typeface="Arial"/>
            </a:endParaRPr>
          </a:p>
          <a:p>
            <a:pPr lvl="0" algn="just">
              <a:lnSpc>
                <a:spcPct val="150000"/>
              </a:lnSpc>
              <a:spcBef>
                <a:spcPts val="1200"/>
              </a:spcBef>
              <a:buFont typeface="Symbol"/>
              <a:buChar char=""/>
            </a:pPr>
            <a:r>
              <a:rPr lang="en-US" dirty="0">
                <a:latin typeface="Times New Roman"/>
                <a:ea typeface="Times New Roman"/>
                <a:cs typeface="Arial"/>
              </a:rPr>
              <a:t>Increased emotional understanding</a:t>
            </a:r>
            <a:endParaRPr lang="en-US" dirty="0">
              <a:ea typeface="Times New Roman"/>
              <a:cs typeface="Arial"/>
            </a:endParaRPr>
          </a:p>
          <a:p>
            <a:pPr algn="just">
              <a:lnSpc>
                <a:spcPct val="150000"/>
              </a:lnSpc>
              <a:spcBef>
                <a:spcPts val="1200"/>
              </a:spcBef>
              <a:spcAft>
                <a:spcPts val="0"/>
              </a:spcAft>
              <a:buNone/>
            </a:pPr>
            <a:r>
              <a:rPr lang="en-US" dirty="0">
                <a:latin typeface="Times New Roman"/>
                <a:ea typeface="Times New Roman"/>
                <a:cs typeface="Arial"/>
              </a:rPr>
              <a:t>This therapy can also be useful for helping people gain greater self awareness and a greater ability to live in present moment.</a:t>
            </a:r>
            <a:endParaRPr lang="en-US" dirty="0">
              <a:ea typeface="Times New Roman"/>
              <a:cs typeface="Arial"/>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21063">
        <p:split orient="vert"/>
      </p:transition>
    </mc:Choice>
    <mc:Fallback xmlns="">
      <p:transition spd="slow" advTm="2106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1334280"/>
            <a:ext cx="8280920" cy="5143536"/>
          </a:xfrm>
        </p:spPr>
        <p:txBody>
          <a:bodyPr>
            <a:normAutofit fontScale="90000"/>
          </a:bodyPr>
          <a:lstStyle/>
          <a:p>
            <a:pPr marL="742950" indent="-742950" algn="l">
              <a:lnSpc>
                <a:spcPct val="150000"/>
              </a:lnSpc>
            </a:pPr>
            <a:r>
              <a:rPr lang="en-US" sz="2700" b="1" cap="none" dirty="0">
                <a:latin typeface="Times New Roman" panose="02020603050405020304" pitchFamily="18" charset="0"/>
                <a:cs typeface="Times New Roman" panose="02020603050405020304" pitchFamily="18" charset="0"/>
              </a:rPr>
              <a:t>After This Chapter Students Become Enable To:</a:t>
            </a:r>
            <a:br>
              <a:rPr lang="en-US" sz="2700" b="1" cap="none" dirty="0">
                <a:latin typeface="Times New Roman" panose="02020603050405020304" pitchFamily="18" charset="0"/>
                <a:cs typeface="Times New Roman" panose="02020603050405020304" pitchFamily="18" charset="0"/>
              </a:rPr>
            </a:br>
            <a:r>
              <a:rPr lang="en-US" sz="2700" b="1" cap="none" dirty="0">
                <a:latin typeface="Times New Roman" panose="02020603050405020304" pitchFamily="18" charset="0"/>
                <a:cs typeface="Times New Roman" panose="02020603050405020304" pitchFamily="18" charset="0"/>
              </a:rPr>
              <a:t>1.  </a:t>
            </a:r>
            <a:r>
              <a:rPr lang="en-US" sz="2700" cap="none" dirty="0">
                <a:latin typeface="Times New Roman" panose="02020603050405020304" pitchFamily="18" charset="0"/>
                <a:cs typeface="Times New Roman" panose="02020603050405020304" pitchFamily="18" charset="0"/>
              </a:rPr>
              <a:t>Understand The Concept Of Gestalt Therapy</a:t>
            </a:r>
            <a:br>
              <a:rPr lang="en-US" sz="2700" cap="none" dirty="0">
                <a:latin typeface="Times New Roman" panose="02020603050405020304" pitchFamily="18" charset="0"/>
                <a:cs typeface="Times New Roman" panose="02020603050405020304" pitchFamily="18" charset="0"/>
              </a:rPr>
            </a:br>
            <a:r>
              <a:rPr lang="en-US" sz="2700" b="1" cap="none" dirty="0">
                <a:latin typeface="Times New Roman" panose="02020603050405020304" pitchFamily="18" charset="0"/>
                <a:cs typeface="Times New Roman" panose="02020603050405020304" pitchFamily="18" charset="0"/>
              </a:rPr>
              <a:t>2.  </a:t>
            </a:r>
            <a:r>
              <a:rPr lang="en-US" sz="2700" cap="none" dirty="0">
                <a:latin typeface="Times New Roman" panose="02020603050405020304" pitchFamily="18" charset="0"/>
                <a:cs typeface="Times New Roman" panose="02020603050405020304" pitchFamily="18" charset="0"/>
              </a:rPr>
              <a:t>Can Differentiate This Approach From Other </a:t>
            </a:r>
            <a:br>
              <a:rPr lang="en-US" sz="2700" cap="none" dirty="0">
                <a:latin typeface="Times New Roman" panose="02020603050405020304" pitchFamily="18" charset="0"/>
                <a:cs typeface="Times New Roman" panose="02020603050405020304" pitchFamily="18" charset="0"/>
              </a:rPr>
            </a:br>
            <a:r>
              <a:rPr lang="en-US" sz="2700" cap="none" dirty="0">
                <a:latin typeface="Times New Roman" panose="02020603050405020304" pitchFamily="18" charset="0"/>
                <a:cs typeface="Times New Roman" panose="02020603050405020304" pitchFamily="18" charset="0"/>
              </a:rPr>
              <a:t>     Approaches</a:t>
            </a:r>
            <a:br>
              <a:rPr lang="en-US" sz="2700" cap="none" dirty="0">
                <a:latin typeface="Times New Roman" panose="02020603050405020304" pitchFamily="18" charset="0"/>
                <a:cs typeface="Times New Roman" panose="02020603050405020304" pitchFamily="18" charset="0"/>
              </a:rPr>
            </a:br>
            <a:r>
              <a:rPr lang="en-US" sz="2700" b="1" cap="none" dirty="0">
                <a:latin typeface="Times New Roman" panose="02020603050405020304" pitchFamily="18" charset="0"/>
                <a:cs typeface="Times New Roman" panose="02020603050405020304" pitchFamily="18" charset="0"/>
              </a:rPr>
              <a:t>3. </a:t>
            </a:r>
            <a:r>
              <a:rPr lang="en-US" sz="2700" cap="none" dirty="0">
                <a:latin typeface="Times New Roman" panose="02020603050405020304" pitchFamily="18" charset="0"/>
                <a:cs typeface="Times New Roman" panose="02020603050405020304" pitchFamily="18" charset="0"/>
              </a:rPr>
              <a:t>Explain The Limitations And Purpose Of Gestalt Therapy</a:t>
            </a:r>
            <a:br>
              <a:rPr lang="en-US" sz="2700" cap="none" dirty="0">
                <a:latin typeface="Times New Roman" panose="02020603050405020304" pitchFamily="18" charset="0"/>
                <a:cs typeface="Times New Roman" panose="02020603050405020304" pitchFamily="18" charset="0"/>
              </a:rPr>
            </a:br>
            <a:r>
              <a:rPr lang="en-US" sz="2700" b="1" cap="none" dirty="0">
                <a:latin typeface="Times New Roman" panose="02020603050405020304" pitchFamily="18" charset="0"/>
                <a:cs typeface="Times New Roman" panose="02020603050405020304" pitchFamily="18" charset="0"/>
              </a:rPr>
              <a:t>4. </a:t>
            </a:r>
            <a:r>
              <a:rPr lang="en-US" sz="2700" cap="none" dirty="0">
                <a:latin typeface="Times New Roman" panose="02020603050405020304" pitchFamily="18" charset="0"/>
                <a:cs typeface="Times New Roman" panose="02020603050405020304" pitchFamily="18" charset="0"/>
              </a:rPr>
              <a:t>Know How To Use This Therapy </a:t>
            </a:r>
            <a:br>
              <a:rPr lang="en-US" dirty="0"/>
            </a:br>
            <a:endParaRPr lang="en-US" b="1" dirty="0"/>
          </a:p>
        </p:txBody>
      </p:sp>
      <p:sp>
        <p:nvSpPr>
          <p:cNvPr id="3" name="Rectangle 2"/>
          <p:cNvSpPr/>
          <p:nvPr/>
        </p:nvSpPr>
        <p:spPr>
          <a:xfrm>
            <a:off x="357158" y="500042"/>
            <a:ext cx="7786742" cy="769441"/>
          </a:xfrm>
          <a:prstGeom prst="rect">
            <a:avLst/>
          </a:prstGeom>
        </p:spPr>
        <p:txBody>
          <a:bodyPr wrap="square">
            <a:spAutoFit/>
          </a:bodyPr>
          <a:lstStyle/>
          <a:p>
            <a:pPr algn="ctr"/>
            <a:r>
              <a:rPr lang="en-US" sz="4400" b="1" dirty="0">
                <a:latin typeface="Times New Roman" pitchFamily="18" charset="0"/>
                <a:cs typeface="Times New Roman" pitchFamily="18" charset="0"/>
              </a:rPr>
              <a:t>Learning Outcomes</a:t>
            </a:r>
            <a:endParaRPr lang="en-US" sz="4400" dirty="0">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759">
        <p:split orient="vert"/>
      </p:transition>
    </mc:Choice>
    <mc:Fallback xmlns="">
      <p:transition spd="slow" advTm="75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normAutofit/>
          </a:bodyPr>
          <a:lstStyle/>
          <a:p>
            <a:r>
              <a:rPr lang="en-US" b="1" dirty="0">
                <a:latin typeface="Times New Roman"/>
                <a:ea typeface="Times New Roman"/>
                <a:cs typeface="Arial"/>
              </a:rPr>
              <a:t>Key Ideas</a:t>
            </a:r>
            <a:br>
              <a:rPr lang="en-US" dirty="0">
                <a:ea typeface="Times New Roman"/>
                <a:cs typeface="Arial"/>
              </a:rPr>
            </a:br>
            <a:endParaRPr lang="en-US" dirty="0"/>
          </a:p>
        </p:txBody>
      </p:sp>
      <p:sp>
        <p:nvSpPr>
          <p:cNvPr id="3" name="Content Placeholder 2"/>
          <p:cNvSpPr>
            <a:spLocks noGrp="1"/>
          </p:cNvSpPr>
          <p:nvPr>
            <p:ph idx="1"/>
          </p:nvPr>
        </p:nvSpPr>
        <p:spPr>
          <a:xfrm>
            <a:off x="179512" y="857232"/>
            <a:ext cx="8712968" cy="5740120"/>
          </a:xfrm>
        </p:spPr>
        <p:txBody>
          <a:bodyPr>
            <a:normAutofit fontScale="92500" lnSpcReduction="10000"/>
          </a:bodyPr>
          <a:lstStyle/>
          <a:p>
            <a:pPr algn="just">
              <a:lnSpc>
                <a:spcPct val="150000"/>
              </a:lnSpc>
              <a:spcBef>
                <a:spcPts val="1200"/>
              </a:spcBef>
              <a:spcAft>
                <a:spcPts val="0"/>
              </a:spcAft>
              <a:buNone/>
            </a:pPr>
            <a:r>
              <a:rPr lang="en-US" sz="2400" b="1" dirty="0">
                <a:latin typeface="Times New Roman" panose="02020603050405020304" pitchFamily="18" charset="0"/>
                <a:ea typeface="Times New Roman"/>
                <a:cs typeface="Times New Roman" panose="02020603050405020304" pitchFamily="18" charset="0"/>
              </a:rPr>
              <a:t>Following are the key principle ideas that come into play with Gestalt therapy:</a:t>
            </a:r>
          </a:p>
          <a:p>
            <a:pPr algn="just">
              <a:lnSpc>
                <a:spcPct val="150000"/>
              </a:lnSpc>
              <a:spcBef>
                <a:spcPts val="1200"/>
              </a:spcBef>
              <a:spcAft>
                <a:spcPts val="0"/>
              </a:spcAft>
              <a:buNone/>
            </a:pPr>
            <a:r>
              <a:rPr lang="en-US" sz="2400" b="1" dirty="0">
                <a:latin typeface="Times New Roman" panose="02020603050405020304" pitchFamily="18" charset="0"/>
                <a:ea typeface="Times New Roman"/>
                <a:cs typeface="Times New Roman" panose="02020603050405020304" pitchFamily="18" charset="0"/>
              </a:rPr>
              <a:t>1. Experience Influence perception </a:t>
            </a:r>
            <a:endParaRPr lang="en-US" sz="2400" dirty="0">
              <a:latin typeface="Times New Roman" panose="02020603050405020304" pitchFamily="18" charset="0"/>
              <a:ea typeface="Times New Roman"/>
              <a:cs typeface="Times New Roman" panose="02020603050405020304" pitchFamily="18" charset="0"/>
            </a:endParaRPr>
          </a:p>
          <a:p>
            <a:pPr algn="just" fontAlgn="base">
              <a:lnSpc>
                <a:spcPct val="150000"/>
              </a:lnSpc>
              <a:spcBef>
                <a:spcPts val="1200"/>
              </a:spcBef>
              <a:spcAft>
                <a:spcPts val="0"/>
              </a:spcAft>
            </a:pPr>
            <a:r>
              <a:rPr lang="en-US" sz="2400" dirty="0">
                <a:latin typeface="Times New Roman" panose="02020603050405020304" pitchFamily="18" charset="0"/>
                <a:ea typeface="Times New Roman"/>
                <a:cs typeface="Times New Roman" panose="02020603050405020304" pitchFamily="18" charset="0"/>
              </a:rPr>
              <a:t>In this client centered approach to therapy, the Gestalt therapist understands that no one can be fully objective and that we are influenced by our environment and our experiences. A therapist trained in Gestalt Therapy holds space for their clients to share their truth, not imposing their judgment and accepting the truth of their clients' experiences.</a:t>
            </a:r>
          </a:p>
          <a:p>
            <a:pPr algn="just" fontAlgn="base">
              <a:lnSpc>
                <a:spcPct val="150000"/>
              </a:lnSpc>
              <a:spcBef>
                <a:spcPts val="1200"/>
              </a:spcBef>
              <a:spcAft>
                <a:spcPts val="0"/>
              </a:spcAft>
            </a:pPr>
            <a:r>
              <a:rPr lang="en-US" sz="2400" dirty="0">
                <a:latin typeface="Times New Roman" panose="02020603050405020304" pitchFamily="18" charset="0"/>
                <a:ea typeface="Times New Roman"/>
                <a:cs typeface="Times New Roman" panose="02020603050405020304" pitchFamily="18" charset="0"/>
              </a:rPr>
              <a:t>Since therapists are human as well, it is important for Gestalt therapists to consider the influence of their own experiences on what is happening in the session.</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51173">
        <p:split orient="vert"/>
      </p:transition>
    </mc:Choice>
    <mc:Fallback xmlns="">
      <p:transition spd="slow" advTm="5117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lstStyle/>
          <a:p>
            <a:r>
              <a:rPr lang="en-US" dirty="0"/>
              <a:t>CONTINUE..</a:t>
            </a:r>
          </a:p>
        </p:txBody>
      </p:sp>
      <p:sp>
        <p:nvSpPr>
          <p:cNvPr id="3" name="Content Placeholder 2"/>
          <p:cNvSpPr>
            <a:spLocks noGrp="1"/>
          </p:cNvSpPr>
          <p:nvPr>
            <p:ph idx="1"/>
          </p:nvPr>
        </p:nvSpPr>
        <p:spPr>
          <a:xfrm>
            <a:off x="179512" y="1071546"/>
            <a:ext cx="8478684" cy="5381790"/>
          </a:xfrm>
        </p:spPr>
        <p:txBody>
          <a:bodyPr>
            <a:normAutofit/>
          </a:bodyPr>
          <a:lstStyle/>
          <a:p>
            <a:pPr algn="just">
              <a:lnSpc>
                <a:spcPct val="150000"/>
              </a:lnSpc>
              <a:spcBef>
                <a:spcPts val="1200"/>
              </a:spcBef>
              <a:spcAft>
                <a:spcPts val="0"/>
              </a:spcAft>
              <a:buNone/>
            </a:pPr>
            <a:r>
              <a:rPr lang="en-US" sz="2800" b="1" dirty="0">
                <a:latin typeface="Times New Roman" panose="02020603050405020304" pitchFamily="18" charset="0"/>
                <a:ea typeface="Times New Roman"/>
                <a:cs typeface="Times New Roman" panose="02020603050405020304" pitchFamily="18" charset="0"/>
              </a:rPr>
              <a:t>2. Context Matters</a:t>
            </a:r>
            <a:endParaRPr lang="en-US" sz="2800" dirty="0">
              <a:latin typeface="Times New Roman" panose="02020603050405020304" pitchFamily="18" charset="0"/>
              <a:ea typeface="Times New Roman"/>
              <a:cs typeface="Times New Roman" panose="02020603050405020304" pitchFamily="18" charset="0"/>
            </a:endParaRPr>
          </a:p>
          <a:p>
            <a:pPr algn="just">
              <a:lnSpc>
                <a:spcPct val="150000"/>
              </a:lnSpc>
              <a:spcBef>
                <a:spcPts val="1200"/>
              </a:spcBef>
              <a:spcAft>
                <a:spcPts val="0"/>
              </a:spcAft>
              <a:buNone/>
            </a:pPr>
            <a:r>
              <a:rPr lang="en-US" dirty="0">
                <a:latin typeface="Times New Roman" panose="02020603050405020304" pitchFamily="18" charset="0"/>
                <a:ea typeface="Times New Roman"/>
                <a:cs typeface="Times New Roman" panose="02020603050405020304" pitchFamily="18" charset="0"/>
              </a:rPr>
              <a:t>    </a:t>
            </a:r>
            <a:r>
              <a:rPr lang="en-US" sz="2400" dirty="0">
                <a:latin typeface="Times New Roman" panose="02020603050405020304" pitchFamily="18" charset="0"/>
                <a:ea typeface="Times New Roman"/>
                <a:cs typeface="Times New Roman" panose="02020603050405020304" pitchFamily="18" charset="0"/>
              </a:rPr>
              <a:t>While in session, therapist need context and they use techniques in such a way that help clients in overcoming their fears, etc. Rather than specifically targeting the past and asking clients to purposefully bring up old experiences, Gestalt therapists operate from a place of understanding that as clients become increasingly aware, they will overcome existing roadblocks. There is no forced work or technique, just holding space for client awareness is key in this approach.</a:t>
            </a:r>
          </a:p>
          <a:p>
            <a:endParaRPr lang="en-US" dirty="0">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27672">
        <p:split orient="vert"/>
      </p:transition>
    </mc:Choice>
    <mc:Fallback xmlns="">
      <p:transition spd="slow" advTm="2767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0"/>
            <a:ext cx="8229600" cy="928670"/>
          </a:xfrm>
        </p:spPr>
        <p:txBody>
          <a:bodyPr/>
          <a:lstStyle/>
          <a:p>
            <a:r>
              <a:rPr lang="en-US" dirty="0"/>
              <a:t>CONTINUE..</a:t>
            </a:r>
          </a:p>
        </p:txBody>
      </p:sp>
      <p:sp>
        <p:nvSpPr>
          <p:cNvPr id="3" name="Content Placeholder 2"/>
          <p:cNvSpPr>
            <a:spLocks noGrp="1"/>
          </p:cNvSpPr>
          <p:nvPr>
            <p:ph idx="1"/>
          </p:nvPr>
        </p:nvSpPr>
        <p:spPr>
          <a:xfrm>
            <a:off x="179512" y="857232"/>
            <a:ext cx="8712968" cy="5740120"/>
          </a:xfrm>
        </p:spPr>
        <p:txBody>
          <a:bodyPr>
            <a:normAutofit/>
          </a:bodyPr>
          <a:lstStyle/>
          <a:p>
            <a:pPr algn="just">
              <a:lnSpc>
                <a:spcPct val="150000"/>
              </a:lnSpc>
              <a:spcBef>
                <a:spcPts val="1200"/>
              </a:spcBef>
              <a:spcAft>
                <a:spcPts val="0"/>
              </a:spcAft>
              <a:buNone/>
            </a:pPr>
            <a:r>
              <a:rPr lang="en-US" sz="2800" b="1" dirty="0">
                <a:latin typeface="Times New Roman" panose="02020603050405020304" pitchFamily="18" charset="0"/>
                <a:ea typeface="Times New Roman"/>
                <a:cs typeface="Times New Roman" panose="02020603050405020304" pitchFamily="18" charset="0"/>
              </a:rPr>
              <a:t>3. Awareness </a:t>
            </a:r>
            <a:endParaRPr lang="en-US" sz="2800" dirty="0">
              <a:latin typeface="Times New Roman" panose="02020603050405020304" pitchFamily="18" charset="0"/>
              <a:ea typeface="Times New Roman"/>
              <a:cs typeface="Times New Roman" panose="02020603050405020304" pitchFamily="18" charset="0"/>
            </a:endParaRPr>
          </a:p>
          <a:p>
            <a:pPr algn="just">
              <a:lnSpc>
                <a:spcPct val="150000"/>
              </a:lnSpc>
              <a:spcBef>
                <a:spcPts val="1200"/>
              </a:spcBef>
              <a:spcAft>
                <a:spcPts val="0"/>
              </a:spcAft>
            </a:pPr>
            <a:r>
              <a:rPr lang="en-US" dirty="0">
                <a:latin typeface="Times New Roman" panose="02020603050405020304" pitchFamily="18" charset="0"/>
                <a:ea typeface="Times New Roman"/>
                <a:cs typeface="Times New Roman" panose="02020603050405020304" pitchFamily="18" charset="0"/>
              </a:rPr>
              <a:t>The task of Gestalt group is to pay attention to the structure of their experience and to become aware of the ‘what and how’ of such experiencing. While during this therapy there maybe some experiential exercises that </a:t>
            </a:r>
          </a:p>
          <a:p>
            <a:pPr algn="just">
              <a:lnSpc>
                <a:spcPct val="150000"/>
              </a:lnSpc>
              <a:spcBef>
                <a:spcPts val="1200"/>
              </a:spcBef>
              <a:spcAft>
                <a:spcPts val="0"/>
              </a:spcAft>
              <a:buNone/>
            </a:pPr>
            <a:r>
              <a:rPr lang="en-US" dirty="0">
                <a:latin typeface="Times New Roman" panose="02020603050405020304" pitchFamily="18" charset="0"/>
                <a:ea typeface="Times New Roman"/>
                <a:cs typeface="Times New Roman" panose="02020603050405020304" pitchFamily="18" charset="0"/>
              </a:rPr>
              <a:t>As a famous saying:    </a:t>
            </a:r>
            <a:r>
              <a:rPr lang="en-US" b="1" dirty="0">
                <a:latin typeface="Times New Roman" panose="02020603050405020304" pitchFamily="18" charset="0"/>
                <a:ea typeface="Times New Roman"/>
                <a:cs typeface="Times New Roman" panose="02020603050405020304" pitchFamily="18" charset="0"/>
              </a:rPr>
              <a:t>“Awareness in itself is healing”</a:t>
            </a:r>
            <a:endParaRPr lang="en-US" dirty="0">
              <a:latin typeface="Times New Roman" panose="02020603050405020304" pitchFamily="18" charset="0"/>
              <a:ea typeface="Times New Roman"/>
              <a:cs typeface="Times New Roman" panose="02020603050405020304" pitchFamily="18" charset="0"/>
            </a:endParaRPr>
          </a:p>
          <a:p>
            <a:pPr algn="just">
              <a:lnSpc>
                <a:spcPct val="150000"/>
              </a:lnSpc>
              <a:spcBef>
                <a:spcPts val="1200"/>
              </a:spcBef>
              <a:spcAft>
                <a:spcPts val="0"/>
              </a:spcAft>
            </a:pPr>
            <a:r>
              <a:rPr lang="en-US" dirty="0">
                <a:latin typeface="Times New Roman" panose="02020603050405020304" pitchFamily="18" charset="0"/>
                <a:ea typeface="Times New Roman"/>
                <a:cs typeface="Times New Roman" panose="02020603050405020304" pitchFamily="18" charset="0"/>
              </a:rPr>
              <a:t>Engaging in experiential exercises can be a wonderful way to open up and share, especially when it is difficult to find words or when you tend to process in a more visual way. These exercises will help in increasing awareness.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43458">
        <p:split orient="vert"/>
      </p:transition>
    </mc:Choice>
    <mc:Fallback xmlns="">
      <p:transition spd="slow" advTm="4345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7765321" cy="1019199"/>
          </a:xfrm>
        </p:spPr>
        <p:txBody>
          <a:bodyPr/>
          <a:lstStyle/>
          <a:p>
            <a:r>
              <a:rPr lang="en-US" cap="none" dirty="0">
                <a:latin typeface="Times New Roman" panose="02020603050405020304" pitchFamily="18" charset="0"/>
                <a:cs typeface="Times New Roman" panose="02020603050405020304" pitchFamily="18" charset="0"/>
              </a:rPr>
              <a:t>Techniques</a:t>
            </a:r>
          </a:p>
        </p:txBody>
      </p:sp>
      <p:sp>
        <p:nvSpPr>
          <p:cNvPr id="3" name="Content Placeholder 2"/>
          <p:cNvSpPr>
            <a:spLocks noGrp="1"/>
          </p:cNvSpPr>
          <p:nvPr>
            <p:ph idx="1"/>
          </p:nvPr>
        </p:nvSpPr>
        <p:spPr>
          <a:xfrm>
            <a:off x="611560" y="980728"/>
            <a:ext cx="7765322" cy="4357272"/>
          </a:xfrm>
        </p:spPr>
        <p:txBody>
          <a:bodyPr>
            <a:noAutofit/>
          </a:bodyPr>
          <a:lstStyle/>
          <a:p>
            <a:pPr marL="0" indent="0">
              <a:buNone/>
            </a:pPr>
            <a:r>
              <a:rPr lang="en-US" sz="2400" dirty="0">
                <a:latin typeface="Times New Roman" panose="02020603050405020304" pitchFamily="18" charset="0"/>
                <a:cs typeface="Times New Roman" panose="02020603050405020304" pitchFamily="18" charset="0"/>
              </a:rPr>
              <a:t>Gestalt techniques focus on current experiencing so awareness is of the present moment (Reilly &amp; Jacobus, 2009). Gestalt therapists use in-session experiments to facilitate the two general goals of Gestalt therapy: heightening the client's awareness of self and allowing the client to have an expanded experience of self and environment. </a:t>
            </a:r>
          </a:p>
          <a:p>
            <a:r>
              <a:rPr lang="en-US" sz="2400" dirty="0">
                <a:latin typeface="Times New Roman" panose="02020603050405020304" pitchFamily="18" charset="0"/>
                <a:cs typeface="Times New Roman" panose="02020603050405020304" pitchFamily="18" charset="0"/>
              </a:rPr>
              <a:t>Empty Chair </a:t>
            </a:r>
          </a:p>
          <a:p>
            <a:r>
              <a:rPr lang="en-US" sz="2400" dirty="0" err="1">
                <a:latin typeface="Times New Roman" panose="02020603050405020304" pitchFamily="18" charset="0"/>
                <a:cs typeface="Times New Roman" panose="02020603050405020304" pitchFamily="18" charset="0"/>
              </a:rPr>
              <a:t>Topdog</a:t>
            </a:r>
            <a:r>
              <a:rPr lang="en-US" sz="2400" dirty="0">
                <a:latin typeface="Times New Roman" panose="02020603050405020304" pitchFamily="18" charset="0"/>
                <a:cs typeface="Times New Roman" panose="02020603050405020304" pitchFamily="18" charset="0"/>
              </a:rPr>
              <a:t> – Underdog </a:t>
            </a:r>
          </a:p>
          <a:p>
            <a:r>
              <a:rPr lang="en-US" sz="2400" dirty="0">
                <a:latin typeface="Times New Roman" panose="02020603050405020304" pitchFamily="18" charset="0"/>
                <a:cs typeface="Times New Roman" panose="02020603050405020304" pitchFamily="18" charset="0"/>
              </a:rPr>
              <a:t>Dreams </a:t>
            </a:r>
          </a:p>
          <a:p>
            <a:r>
              <a:rPr lang="en-US" sz="2400" dirty="0">
                <a:latin typeface="Times New Roman" panose="02020603050405020304" pitchFamily="18" charset="0"/>
                <a:cs typeface="Times New Roman" panose="02020603050405020304" pitchFamily="18" charset="0"/>
              </a:rPr>
              <a:t>Fantasy </a:t>
            </a:r>
            <a:r>
              <a:rPr lang="en-US" sz="2400" dirty="0" err="1">
                <a:latin typeface="Times New Roman" panose="02020603050405020304" pitchFamily="18" charset="0"/>
                <a:cs typeface="Times New Roman" panose="02020603050405020304" pitchFamily="18" charset="0"/>
              </a:rPr>
              <a:t>Fantasy</a:t>
            </a:r>
            <a:r>
              <a:rPr lang="en-US" sz="2400" dirty="0">
                <a:latin typeface="Times New Roman" panose="02020603050405020304" pitchFamily="18" charset="0"/>
                <a:cs typeface="Times New Roman" panose="02020603050405020304" pitchFamily="18" charset="0"/>
              </a:rPr>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57577538"/>
      </p:ext>
    </p:extLst>
  </p:cSld>
  <p:clrMapOvr>
    <a:masterClrMapping/>
  </p:clrMapOvr>
  <mc:AlternateContent xmlns:mc="http://schemas.openxmlformats.org/markup-compatibility/2006" xmlns:p14="http://schemas.microsoft.com/office/powerpoint/2010/main">
    <mc:Choice Requires="p14">
      <p:transition spd="slow" p14:dur="1500" advTm="36743">
        <p:split orient="vert"/>
      </p:transition>
    </mc:Choice>
    <mc:Fallback xmlns="">
      <p:transition spd="slow" advTm="3674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586" y="302479"/>
            <a:ext cx="7765321" cy="1326321"/>
          </a:xfrm>
        </p:spPr>
        <p:txBody>
          <a:bodyPr>
            <a:normAutofit/>
          </a:bodyPr>
          <a:lstStyle/>
          <a:p>
            <a:r>
              <a:rPr lang="en-US" sz="3600" cap="none" dirty="0">
                <a:latin typeface="Times New Roman" panose="02020603050405020304" pitchFamily="18" charset="0"/>
                <a:cs typeface="Times New Roman" panose="02020603050405020304" pitchFamily="18" charset="0"/>
              </a:rPr>
              <a:t>Therapist-Client Relationship</a:t>
            </a:r>
          </a:p>
        </p:txBody>
      </p:sp>
      <p:sp>
        <p:nvSpPr>
          <p:cNvPr id="3" name="Content Placeholder 2"/>
          <p:cNvSpPr>
            <a:spLocks noGrp="1"/>
          </p:cNvSpPr>
          <p:nvPr>
            <p:ph idx="1"/>
          </p:nvPr>
        </p:nvSpPr>
        <p:spPr>
          <a:xfrm>
            <a:off x="667586" y="1628800"/>
            <a:ext cx="8080877" cy="4896544"/>
          </a:xfrm>
        </p:spPr>
        <p:txBody>
          <a:bodyPr>
            <a:normAutofit/>
          </a:bodyPr>
          <a:lstStyle/>
          <a:p>
            <a:pPr marL="0" indent="0">
              <a:buNone/>
            </a:pPr>
            <a:r>
              <a:rPr lang="en-US" sz="2400" dirty="0">
                <a:latin typeface="Times New Roman" panose="02020603050405020304" pitchFamily="18" charset="0"/>
                <a:cs typeface="Times New Roman" panose="02020603050405020304" pitchFamily="18" charset="0"/>
              </a:rPr>
              <a:t>The relationship between the therapist and the client is the most important aspect of psychotherapy in Gestalt therapy. The goal in this therapeutic framework is enacting rather than narrating (Reilly &amp; Jacobus, 2009). The interaction between therapist and client is an ever Gestalt Therapy 8 changing dialogue marked by straightforward caring, warmth, acceptance, and self responsibility. There are four characteristics of dialogue: Inclusion, Presence, Commitment to dialogue and dialogue lived</a:t>
            </a:r>
            <a:r>
              <a:rPr lang="en-US" dirty="0"/>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32468890"/>
      </p:ext>
    </p:extLst>
  </p:cSld>
  <p:clrMapOvr>
    <a:masterClrMapping/>
  </p:clrMapOvr>
  <mc:AlternateContent xmlns:mc="http://schemas.openxmlformats.org/markup-compatibility/2006" xmlns:p14="http://schemas.microsoft.com/office/powerpoint/2010/main">
    <mc:Choice Requires="p14">
      <p:transition spd="slow" p14:dur="1500" advTm="25569">
        <p:split orient="vert"/>
      </p:transition>
    </mc:Choice>
    <mc:Fallback xmlns="">
      <p:transition spd="slow" advTm="2556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8736"/>
          </a:xfrm>
        </p:spPr>
        <p:txBody>
          <a:bodyPr>
            <a:normAutofit/>
          </a:bodyPr>
          <a:lstStyle/>
          <a:p>
            <a:r>
              <a:rPr lang="en-US" b="1" cap="none" dirty="0">
                <a:latin typeface="Times New Roman" panose="02020603050405020304" pitchFamily="18" charset="0"/>
                <a:ea typeface="Times New Roman"/>
                <a:cs typeface="Times New Roman" panose="02020603050405020304" pitchFamily="18" charset="0"/>
              </a:rPr>
              <a:t>Limitations Of Gestalt Approach </a:t>
            </a:r>
            <a:br>
              <a:rPr lang="en-US" cap="none" dirty="0">
                <a:latin typeface="Times New Roman" panose="02020603050405020304" pitchFamily="18" charset="0"/>
                <a:ea typeface="Times New Roman"/>
                <a:cs typeface="Times New Roman" panose="02020603050405020304" pitchFamily="18" charset="0"/>
              </a:rPr>
            </a:br>
            <a:endParaRPr lang="en-US"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15516" y="1000108"/>
            <a:ext cx="8712968" cy="5857892"/>
          </a:xfrm>
        </p:spPr>
        <p:txBody>
          <a:bodyPr>
            <a:normAutofit/>
          </a:bodyPr>
          <a:lstStyle/>
          <a:p>
            <a:r>
              <a:rPr lang="en-US" dirty="0"/>
              <a:t> </a:t>
            </a:r>
            <a:r>
              <a:rPr lang="en-US" sz="2400" dirty="0">
                <a:latin typeface="Times New Roman" panose="02020603050405020304" pitchFamily="18" charset="0"/>
                <a:cs typeface="Times New Roman" panose="02020603050405020304" pitchFamily="18" charset="0"/>
              </a:rPr>
              <a:t>Gestalt therapy is limited in terms of its relation to psychoanalytical disorders of a much serious nature. It can be rendered useless when faced with personality disorders, as well as psychological dysfunction. This therapy is rendered impotent for use by the therapist.                </a:t>
            </a:r>
          </a:p>
          <a:p>
            <a:r>
              <a:rPr lang="en-US" sz="2400" dirty="0">
                <a:latin typeface="Times New Roman" panose="02020603050405020304" pitchFamily="18" charset="0"/>
                <a:cs typeface="Times New Roman" panose="02020603050405020304" pitchFamily="18" charset="0"/>
              </a:rPr>
              <a:t>  Another limitation is that the therapist has excessive control over the session, and has the power to abuse this responsibility. They can involve personal issues into the therapy sessions which can affect the results of the session in a negative manner for the clients.</a:t>
            </a:r>
          </a:p>
          <a:p>
            <a:r>
              <a:rPr lang="en-US" sz="2400" dirty="0">
                <a:latin typeface="Times New Roman" panose="02020603050405020304" pitchFamily="18" charset="0"/>
                <a:cs typeface="Times New Roman" panose="02020603050405020304" pitchFamily="18" charset="0"/>
              </a:rPr>
              <a:t> Its major limitation is that the therapy does not have a clearly defined role and theory for the development of human organisms.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49458">
        <p:split orient="vert"/>
      </p:transition>
    </mc:Choice>
    <mc:Fallback xmlns="">
      <p:transition spd="slow" advTm="4945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786058"/>
            <a:ext cx="8229600" cy="1143000"/>
          </a:xfrm>
        </p:spPr>
        <p:txBody>
          <a:bodyPr/>
          <a:lstStyle/>
          <a:p>
            <a:r>
              <a:rPr lang="en-US" dirty="0"/>
              <a:t>THANK YOU</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2700">
        <p:split orient="vert"/>
      </p:transition>
    </mc:Choice>
    <mc:Fallback xmlns="">
      <p:transition spd="slow" advTm="27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7319" y="188640"/>
            <a:ext cx="7200800" cy="864096"/>
          </a:xfrm>
        </p:spPr>
        <p:txBody>
          <a:bodyPr>
            <a:normAutofit/>
          </a:bodyPr>
          <a:lstStyle/>
          <a:p>
            <a:r>
              <a:rPr lang="en-US" sz="3600" b="1" cap="none" dirty="0">
                <a:latin typeface="Times New Roman" panose="02020603050405020304" pitchFamily="18" charset="0"/>
                <a:cs typeface="Times New Roman" panose="02020603050405020304" pitchFamily="18" charset="0"/>
              </a:rPr>
              <a:t>Introduction</a:t>
            </a:r>
          </a:p>
        </p:txBody>
      </p:sp>
      <p:sp>
        <p:nvSpPr>
          <p:cNvPr id="3" name="Subtitle 2"/>
          <p:cNvSpPr>
            <a:spLocks noGrp="1"/>
          </p:cNvSpPr>
          <p:nvPr>
            <p:ph type="subTitle" idx="1"/>
          </p:nvPr>
        </p:nvSpPr>
        <p:spPr>
          <a:xfrm>
            <a:off x="285720" y="1052736"/>
            <a:ext cx="8534752" cy="5112568"/>
          </a:xfrm>
        </p:spPr>
        <p:txBody>
          <a:bodyPr>
            <a:normAutofit/>
          </a:bodyPr>
          <a:lstStyle/>
          <a:p>
            <a:pPr algn="just"/>
            <a:r>
              <a:rPr lang="en-US" dirty="0">
                <a:latin typeface="Times New Roman" panose="02020603050405020304" pitchFamily="18" charset="0"/>
                <a:cs typeface="Times New Roman" panose="02020603050405020304" pitchFamily="18" charset="0"/>
              </a:rPr>
              <a:t>Gestalt Therapy, developed by Fritz </a:t>
            </a:r>
            <a:r>
              <a:rPr lang="en-US" dirty="0" err="1">
                <a:latin typeface="Times New Roman" panose="02020603050405020304" pitchFamily="18" charset="0"/>
                <a:cs typeface="Times New Roman" panose="02020603050405020304" pitchFamily="18" charset="0"/>
              </a:rPr>
              <a:t>Perls</a:t>
            </a:r>
            <a:r>
              <a:rPr lang="en-US" dirty="0">
                <a:latin typeface="Times New Roman" panose="02020603050405020304" pitchFamily="18" charset="0"/>
                <a:cs typeface="Times New Roman" panose="02020603050405020304" pitchFamily="18" charset="0"/>
              </a:rPr>
              <a:t>, Laura </a:t>
            </a:r>
            <a:r>
              <a:rPr lang="en-US" dirty="0" err="1">
                <a:latin typeface="Times New Roman" panose="02020603050405020304" pitchFamily="18" charset="0"/>
                <a:cs typeface="Times New Roman" panose="02020603050405020304" pitchFamily="18" charset="0"/>
              </a:rPr>
              <a:t>Perls</a:t>
            </a:r>
            <a:r>
              <a:rPr lang="en-US" dirty="0">
                <a:latin typeface="Times New Roman" panose="02020603050405020304" pitchFamily="18" charset="0"/>
                <a:cs typeface="Times New Roman" panose="02020603050405020304" pitchFamily="18" charset="0"/>
              </a:rPr>
              <a:t>, and Paul Goodman in the 1940s, is an Experiential and Humanistic form of therapy that was originally designed as an alternative to conventional psychoanalysis. Gestalt therapists and their clients use creative and experiential techniques to enhance awareness, freedom, and self-direction. The word gestalt comes from the German word meaning shape or form, and it references the character or essence of something.</a:t>
            </a:r>
          </a:p>
          <a:p>
            <a:pPr algn="just"/>
            <a:r>
              <a:rPr lang="en-US" i="1" dirty="0">
                <a:latin typeface="Times New Roman" panose="02020603050405020304" pitchFamily="18" charset="0"/>
                <a:cs typeface="Times New Roman" panose="02020603050405020304" pitchFamily="18" charset="0"/>
              </a:rPr>
              <a:t>Gestalt therapy is a term used to describe a particular type of psychotherapy, the essence of which is "I and thou, here and now" (</a:t>
            </a:r>
            <a:r>
              <a:rPr lang="en-US" i="1" dirty="0" err="1">
                <a:latin typeface="Times New Roman" panose="02020603050405020304" pitchFamily="18" charset="0"/>
                <a:cs typeface="Times New Roman" panose="02020603050405020304" pitchFamily="18" charset="0"/>
              </a:rPr>
              <a:t>Simkin</a:t>
            </a:r>
            <a:r>
              <a:rPr lang="en-US" i="1" dirty="0">
                <a:latin typeface="Times New Roman" panose="02020603050405020304" pitchFamily="18" charset="0"/>
                <a:cs typeface="Times New Roman" panose="02020603050405020304" pitchFamily="18" charset="0"/>
              </a:rPr>
              <a:t>, 1976b, p. 226).)</a:t>
            </a:r>
            <a:endParaRPr lang="en-US" i="1" dirty="0">
              <a:solidFill>
                <a:schemeClr val="tx1"/>
              </a:solidFill>
              <a:latin typeface="Times New Roman" panose="02020603050405020304" pitchFamily="18" charset="0"/>
              <a:cs typeface="Times New Roman" panose="020206030504050203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59951">
        <p:split orient="vert"/>
      </p:transition>
    </mc:Choice>
    <mc:Fallback xmlns="">
      <p:transition spd="slow" advTm="5995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69" y="260648"/>
            <a:ext cx="7551076" cy="947191"/>
          </a:xfrm>
        </p:spPr>
        <p:txBody>
          <a:bodyPr>
            <a:normAutofit/>
          </a:bodyPr>
          <a:lstStyle/>
          <a:p>
            <a:r>
              <a:rPr lang="en-US" sz="3600" cap="none" dirty="0">
                <a:latin typeface="Times New Roman" panose="02020603050405020304" pitchFamily="18" charset="0"/>
                <a:cs typeface="Times New Roman" panose="02020603050405020304" pitchFamily="18" charset="0"/>
              </a:rPr>
              <a:t>Continue……..</a:t>
            </a:r>
            <a:endParaRPr lang="en-US" sz="3600" dirty="0"/>
          </a:p>
        </p:txBody>
      </p:sp>
      <p:sp>
        <p:nvSpPr>
          <p:cNvPr id="3" name="Content Placeholder 2"/>
          <p:cNvSpPr>
            <a:spLocks noGrp="1"/>
          </p:cNvSpPr>
          <p:nvPr>
            <p:ph idx="1"/>
          </p:nvPr>
        </p:nvSpPr>
        <p:spPr>
          <a:xfrm>
            <a:off x="578222" y="1052736"/>
            <a:ext cx="8026225" cy="5328592"/>
          </a:xfrm>
        </p:spPr>
        <p:txBody>
          <a:bodyPr>
            <a:normAutofit lnSpcReduction="10000"/>
          </a:bodyPr>
          <a:lstStyle/>
          <a:p>
            <a:r>
              <a:rPr lang="en-US" sz="2400" dirty="0">
                <a:latin typeface="Times New Roman" panose="02020603050405020304" pitchFamily="18" charset="0"/>
                <a:cs typeface="Times New Roman" panose="02020603050405020304" pitchFamily="18" charset="0"/>
              </a:rPr>
              <a:t>With the focus of attention on the present ongoing situation, the therapist is an active participant, applying himself in and to the situation in a style that does not violate the integrity of the patient. According to Laura </a:t>
            </a:r>
            <a:r>
              <a:rPr lang="en-US" sz="2400" dirty="0" err="1">
                <a:latin typeface="Times New Roman" panose="02020603050405020304" pitchFamily="18" charset="0"/>
                <a:cs typeface="Times New Roman" panose="02020603050405020304" pitchFamily="18" charset="0"/>
              </a:rPr>
              <a:t>Perls</a:t>
            </a:r>
            <a:r>
              <a:rPr lang="en-US" sz="2400" dirty="0">
                <a:latin typeface="Times New Roman" panose="02020603050405020304" pitchFamily="18" charset="0"/>
                <a:cs typeface="Times New Roman" panose="02020603050405020304" pitchFamily="18" charset="0"/>
              </a:rPr>
              <a:t> (Rosenfeld, 1978a, p. 26) "Gestalt therapy is Existential, Experimental, and Experiential.“</a:t>
            </a:r>
          </a:p>
          <a:p>
            <a:r>
              <a:rPr lang="en-US" sz="2400" dirty="0">
                <a:latin typeface="Times New Roman" panose="02020603050405020304" pitchFamily="18" charset="0"/>
                <a:cs typeface="Times New Roman" panose="02020603050405020304" pitchFamily="18" charset="0"/>
              </a:rPr>
              <a:t>The </a:t>
            </a:r>
            <a:r>
              <a:rPr lang="en-US" sz="2400" i="1" dirty="0">
                <a:latin typeface="Times New Roman" panose="02020603050405020304" pitchFamily="18" charset="0"/>
                <a:cs typeface="Times New Roman" panose="02020603050405020304" pitchFamily="18" charset="0"/>
              </a:rPr>
              <a:t>basic goal </a:t>
            </a:r>
            <a:r>
              <a:rPr lang="en-US" sz="2400" dirty="0">
                <a:latin typeface="Times New Roman" panose="02020603050405020304" pitchFamily="18" charset="0"/>
                <a:cs typeface="Times New Roman" panose="02020603050405020304" pitchFamily="18" charset="0"/>
              </a:rPr>
              <a:t>of</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Gestalt group is to provide a context that will enable members to increase their awareness of what they are experiencing and doing .Moment – to –Moment awareness of one’s experiencing ,together with the almost immediate awareness of one’s blocks to such experiencing is seen as  therapeutic in and off itself .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07589159"/>
      </p:ext>
    </p:extLst>
  </p:cSld>
  <p:clrMapOvr>
    <a:masterClrMapping/>
  </p:clrMapOvr>
  <mc:AlternateContent xmlns:mc="http://schemas.openxmlformats.org/markup-compatibility/2006" xmlns:p14="http://schemas.microsoft.com/office/powerpoint/2010/main">
    <mc:Choice Requires="p14">
      <p:transition spd="slow" p14:dur="1500" advTm="72079">
        <p:split orient="vert"/>
      </p:transition>
    </mc:Choice>
    <mc:Fallback xmlns="">
      <p:transition spd="slow" advTm="7207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255" y="393577"/>
            <a:ext cx="7335052" cy="587151"/>
          </a:xfrm>
        </p:spPr>
        <p:txBody>
          <a:bodyPr>
            <a:normAutofit/>
          </a:bodyPr>
          <a:lstStyle/>
          <a:p>
            <a:r>
              <a:rPr lang="en-US" sz="3600" cap="none" dirty="0">
                <a:latin typeface="Times New Roman" panose="02020603050405020304" pitchFamily="18" charset="0"/>
                <a:cs typeface="Times New Roman" panose="02020603050405020304" pitchFamily="18" charset="0"/>
              </a:rPr>
              <a:t>Continue……..</a:t>
            </a:r>
          </a:p>
        </p:txBody>
      </p:sp>
      <p:sp>
        <p:nvSpPr>
          <p:cNvPr id="3" name="Content Placeholder 2"/>
          <p:cNvSpPr>
            <a:spLocks noGrp="1"/>
          </p:cNvSpPr>
          <p:nvPr>
            <p:ph idx="1"/>
          </p:nvPr>
        </p:nvSpPr>
        <p:spPr>
          <a:xfrm>
            <a:off x="650120" y="980728"/>
            <a:ext cx="7765322" cy="5328592"/>
          </a:xfrm>
        </p:spPr>
        <p:txBody>
          <a:bodyPr>
            <a:normAutofit fontScale="92500" lnSpcReduction="10000"/>
          </a:bodyPr>
          <a:lstStyle/>
          <a:p>
            <a:pPr algn="just">
              <a:lnSpc>
                <a:spcPct val="150000"/>
              </a:lnSpc>
              <a:spcBef>
                <a:spcPts val="1200"/>
              </a:spcBef>
              <a:spcAft>
                <a:spcPts val="0"/>
              </a:spcAft>
            </a:pPr>
            <a:r>
              <a:rPr lang="en-US" sz="2800" dirty="0">
                <a:latin typeface="Times New Roman" panose="02020603050405020304" pitchFamily="18" charset="0"/>
                <a:ea typeface="Times New Roman"/>
                <a:cs typeface="Times New Roman" panose="02020603050405020304" pitchFamily="18" charset="0"/>
              </a:rPr>
              <a:t>Gestalt therapy is a humanistic, holistic, person-centered form of psychotherapy that is focused on an individual's present life and challenges rather than delving into past experiences. This approach stresses the importance of understanding the context of a person’s life and taking responsibility rather than placing blame.</a:t>
            </a:r>
          </a:p>
          <a:p>
            <a:pPr algn="just">
              <a:lnSpc>
                <a:spcPct val="150000"/>
              </a:lnSpc>
              <a:spcBef>
                <a:spcPts val="1200"/>
              </a:spcBef>
              <a:spcAft>
                <a:spcPts val="0"/>
              </a:spcAft>
            </a:pPr>
            <a:r>
              <a:rPr lang="en-US" sz="2800" dirty="0">
                <a:latin typeface="Times New Roman" panose="02020603050405020304" pitchFamily="18" charset="0"/>
                <a:ea typeface="Times New Roman"/>
                <a:cs typeface="Times New Roman" panose="02020603050405020304" pitchFamily="18" charset="0"/>
              </a:rPr>
              <a:t>Gestalt therapy is an approach that focus more on “Here and Now” experience of the client.</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31774398"/>
      </p:ext>
    </p:extLst>
  </p:cSld>
  <p:clrMapOvr>
    <a:masterClrMapping/>
  </p:clrMapOvr>
  <mc:AlternateContent xmlns:mc="http://schemas.openxmlformats.org/markup-compatibility/2006" xmlns:p14="http://schemas.microsoft.com/office/powerpoint/2010/main">
    <mc:Choice Requires="p14">
      <p:transition spd="slow" p14:dur="1500" advTm="45954">
        <p:split orient="vert"/>
      </p:transition>
    </mc:Choice>
    <mc:Fallback xmlns="">
      <p:transition spd="slow" advTm="4595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344306"/>
            <a:ext cx="7599218" cy="1454479"/>
          </a:xfrm>
        </p:spPr>
        <p:txBody>
          <a:bodyPr>
            <a:normAutofit/>
          </a:bodyPr>
          <a:lstStyle/>
          <a:p>
            <a:r>
              <a:rPr lang="en-US" sz="3600" b="1" cap="none" dirty="0">
                <a:latin typeface="Times New Roman"/>
                <a:ea typeface="Times New Roman"/>
                <a:cs typeface="Arial"/>
              </a:rPr>
              <a:t>Meaning</a:t>
            </a:r>
            <a:br>
              <a:rPr lang="en-US" dirty="0">
                <a:ea typeface="Times New Roman"/>
                <a:cs typeface="Arial"/>
              </a:rPr>
            </a:br>
            <a:endParaRPr lang="en-US" b="1" dirty="0"/>
          </a:p>
        </p:txBody>
      </p:sp>
      <p:sp>
        <p:nvSpPr>
          <p:cNvPr id="3" name="Subtitle 2"/>
          <p:cNvSpPr>
            <a:spLocks noGrp="1"/>
          </p:cNvSpPr>
          <p:nvPr>
            <p:ph type="subTitle" idx="1"/>
          </p:nvPr>
        </p:nvSpPr>
        <p:spPr>
          <a:xfrm>
            <a:off x="323528" y="1268760"/>
            <a:ext cx="8534752" cy="4968552"/>
          </a:xfrm>
        </p:spPr>
        <p:txBody>
          <a:bodyPr>
            <a:normAutofit/>
          </a:bodyPr>
          <a:lstStyle/>
          <a:p>
            <a:pPr algn="just">
              <a:lnSpc>
                <a:spcPct val="150000"/>
              </a:lnSpc>
              <a:spcBef>
                <a:spcPts val="1200"/>
              </a:spcBef>
              <a:spcAft>
                <a:spcPts val="0"/>
              </a:spcAft>
            </a:pPr>
            <a:r>
              <a:rPr lang="en-US" dirty="0">
                <a:latin typeface="Times New Roman"/>
                <a:ea typeface="Times New Roman"/>
                <a:cs typeface="Arial"/>
              </a:rPr>
              <a:t>By definition it refers to the form or shape of something and suggests that the whole is greater than the sum of its parts. This therapy gives attention to how we place meaning and make sense if our world and our experiences. </a:t>
            </a:r>
            <a:endParaRPr lang="en-US" dirty="0">
              <a:ea typeface="Times New Roman"/>
              <a:cs typeface="Arial"/>
            </a:endParaRPr>
          </a:p>
          <a:p>
            <a:pPr algn="just">
              <a:lnSpc>
                <a:spcPct val="150000"/>
              </a:lnSpc>
              <a:spcBef>
                <a:spcPts val="1200"/>
              </a:spcBef>
              <a:spcAft>
                <a:spcPts val="0"/>
              </a:spcAft>
            </a:pPr>
            <a:r>
              <a:rPr lang="en-US" dirty="0">
                <a:latin typeface="Times New Roman"/>
                <a:ea typeface="Times New Roman"/>
                <a:cs typeface="Arial"/>
              </a:rPr>
              <a:t>Within Gestalt therapy the client has space to safely explore their experiences without fear of judgment. In this clients are encouraged to talk about their emotions and experience freely and easily.</a:t>
            </a:r>
            <a:endParaRPr lang="en-US" dirty="0">
              <a:ea typeface="Times New Roman"/>
              <a:cs typeface="Arial"/>
            </a:endParaRPr>
          </a:p>
          <a:p>
            <a:endParaRPr lang="en-US" dirty="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3397">
        <p:split orient="vert"/>
      </p:transition>
    </mc:Choice>
    <mc:Fallback xmlns="">
      <p:transition spd="slow" advTm="3339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0"/>
            <a:ext cx="8320438" cy="1857364"/>
          </a:xfrm>
        </p:spPr>
        <p:txBody>
          <a:bodyPr>
            <a:normAutofit/>
          </a:bodyPr>
          <a:lstStyle/>
          <a:p>
            <a:r>
              <a:rPr lang="en-US" sz="4000" b="1" cap="none" dirty="0">
                <a:latin typeface="Times New Roman"/>
                <a:ea typeface="Times New Roman"/>
                <a:cs typeface="Arial"/>
              </a:rPr>
              <a:t>Gestalt is a Different Approach</a:t>
            </a:r>
            <a:br>
              <a:rPr lang="en-US" dirty="0">
                <a:ea typeface="Times New Roman"/>
                <a:cs typeface="Arial"/>
              </a:rPr>
            </a:br>
            <a:endParaRPr lang="en-US" dirty="0"/>
          </a:p>
        </p:txBody>
      </p:sp>
      <p:sp>
        <p:nvSpPr>
          <p:cNvPr id="3" name="Subtitle 2"/>
          <p:cNvSpPr>
            <a:spLocks noGrp="1"/>
          </p:cNvSpPr>
          <p:nvPr>
            <p:ph type="subTitle" idx="1"/>
          </p:nvPr>
        </p:nvSpPr>
        <p:spPr>
          <a:xfrm>
            <a:off x="323528" y="1412776"/>
            <a:ext cx="8392446" cy="5000636"/>
          </a:xfrm>
        </p:spPr>
        <p:txBody>
          <a:bodyPr/>
          <a:lstStyle/>
          <a:p>
            <a:pPr algn="just"/>
            <a:r>
              <a:rPr lang="en-US" dirty="0">
                <a:latin typeface="Times New Roman"/>
                <a:ea typeface="Times New Roman"/>
                <a:cs typeface="Arial"/>
              </a:rPr>
              <a:t>This therapy was introduced in the 1940s to be an alternative to more traditional psychoanalysis. This therapy was developed by </a:t>
            </a:r>
            <a:r>
              <a:rPr lang="en-US" b="1" dirty="0">
                <a:latin typeface="Times New Roman"/>
                <a:ea typeface="Times New Roman"/>
                <a:cs typeface="Arial"/>
              </a:rPr>
              <a:t>Fritz Perl’s, </a:t>
            </a:r>
            <a:r>
              <a:rPr lang="en-US" dirty="0">
                <a:latin typeface="Times New Roman"/>
                <a:ea typeface="Times New Roman"/>
                <a:cs typeface="Arial"/>
              </a:rPr>
              <a:t>with the help of his wife </a:t>
            </a:r>
            <a:r>
              <a:rPr lang="en-US" b="1" dirty="0">
                <a:latin typeface="Times New Roman"/>
                <a:ea typeface="Times New Roman"/>
                <a:cs typeface="Arial"/>
              </a:rPr>
              <a:t>Laura Perl.</a:t>
            </a:r>
            <a:r>
              <a:rPr lang="en-US" dirty="0">
                <a:latin typeface="Times New Roman"/>
                <a:ea typeface="Times New Roman"/>
                <a:cs typeface="Arial"/>
              </a:rPr>
              <a:t> Both of them were trained in psychoanalysis and Gestalt psychology. Along with others, such as Paul Goodman, they worked together to develop a style of therapy that was humanistic in nature. In other words, the approach focused on the person and the uniqueness of their experience. </a:t>
            </a:r>
            <a:endParaRPr lang="en-US" dirty="0">
              <a:ea typeface="Times New Roman"/>
              <a:cs typeface="Arial"/>
            </a:endParaRPr>
          </a:p>
          <a:p>
            <a:endParaRPr lang="en-US" dirty="0">
              <a:solidFill>
                <a:schemeClr val="tx1"/>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20398">
        <p:split orient="vert"/>
      </p:transition>
    </mc:Choice>
    <mc:Fallback xmlns="">
      <p:transition spd="slow" advTm="2039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142852"/>
            <a:ext cx="8568952" cy="6382492"/>
          </a:xfrm>
        </p:spPr>
        <p:txBody>
          <a:bodyPr>
            <a:normAutofit fontScale="92500" lnSpcReduction="20000"/>
          </a:bodyPr>
          <a:lstStyle/>
          <a:p>
            <a:pPr algn="just">
              <a:lnSpc>
                <a:spcPct val="150000"/>
              </a:lnSpc>
              <a:spcBef>
                <a:spcPts val="1200"/>
              </a:spcBef>
              <a:spcAft>
                <a:spcPts val="0"/>
              </a:spcAft>
            </a:pPr>
            <a:r>
              <a:rPr lang="en-US" sz="4100" b="1" dirty="0">
                <a:latin typeface="Times New Roman"/>
                <a:ea typeface="Times New Roman"/>
                <a:cs typeface="Arial"/>
              </a:rPr>
              <a:t>Essence of current Gestalt Therapy</a:t>
            </a:r>
            <a:endParaRPr lang="en-US" sz="4100" dirty="0">
              <a:ea typeface="Times New Roman"/>
              <a:cs typeface="Arial"/>
            </a:endParaRPr>
          </a:p>
          <a:p>
            <a:pPr algn="just">
              <a:lnSpc>
                <a:spcPct val="150000"/>
              </a:lnSpc>
              <a:spcBef>
                <a:spcPts val="1200"/>
              </a:spcBef>
              <a:spcAft>
                <a:spcPts val="0"/>
              </a:spcAft>
            </a:pPr>
            <a:r>
              <a:rPr lang="en-US" dirty="0">
                <a:latin typeface="Times New Roman"/>
                <a:ea typeface="Times New Roman"/>
                <a:cs typeface="Arial"/>
              </a:rPr>
              <a:t>The essence of current gestalt therapy involves honoring and respecting resistance and supporting the client to become more aware of his or her experience without pushing or blaming.</a:t>
            </a:r>
            <a:endParaRPr lang="en-US" dirty="0">
              <a:ea typeface="Times New Roman"/>
              <a:cs typeface="Arial"/>
            </a:endParaRPr>
          </a:p>
          <a:p>
            <a:pPr algn="just">
              <a:lnSpc>
                <a:spcPct val="150000"/>
              </a:lnSpc>
              <a:spcBef>
                <a:spcPts val="1200"/>
              </a:spcBef>
              <a:spcAft>
                <a:spcPts val="0"/>
              </a:spcAft>
            </a:pPr>
            <a:r>
              <a:rPr lang="en-US" sz="4100" b="1" dirty="0">
                <a:latin typeface="Times New Roman"/>
                <a:ea typeface="Times New Roman"/>
                <a:cs typeface="Arial"/>
              </a:rPr>
              <a:t>Goal of Gestalt Therapy</a:t>
            </a:r>
            <a:endParaRPr lang="en-US" sz="4100" dirty="0">
              <a:ea typeface="Times New Roman"/>
              <a:cs typeface="Arial"/>
            </a:endParaRPr>
          </a:p>
          <a:p>
            <a:pPr algn="just">
              <a:lnSpc>
                <a:spcPct val="150000"/>
              </a:lnSpc>
              <a:spcBef>
                <a:spcPts val="1200"/>
              </a:spcBef>
              <a:spcAft>
                <a:spcPts val="0"/>
              </a:spcAft>
            </a:pPr>
            <a:r>
              <a:rPr lang="en-US" dirty="0">
                <a:latin typeface="Times New Roman"/>
                <a:ea typeface="Times New Roman"/>
                <a:cs typeface="Arial"/>
              </a:rPr>
              <a:t>The goal of this therapy is for the client to collaborate with the therapist to increase personal awareness and actively challenge the roadblocks that have been getting in the way of healing until now.</a:t>
            </a:r>
            <a:endParaRPr lang="en-US" dirty="0">
              <a:ea typeface="Times New Roman"/>
              <a:cs typeface="Arial"/>
            </a:endParaRPr>
          </a:p>
          <a:p>
            <a:pPr algn="just">
              <a:lnSpc>
                <a:spcPct val="150000"/>
              </a:lnSpc>
              <a:spcBef>
                <a:spcPts val="1200"/>
              </a:spcBef>
              <a:spcAft>
                <a:spcPts val="0"/>
              </a:spcAft>
            </a:pPr>
            <a:r>
              <a:rPr lang="en-US" dirty="0">
                <a:latin typeface="Times New Roman"/>
                <a:ea typeface="Times New Roman"/>
                <a:cs typeface="Arial"/>
              </a:rPr>
              <a:t>The question of therapeutic goals can be considered from the point of view of personal goals for each member and of group process goals for the group as a whole. </a:t>
            </a:r>
            <a:endParaRPr lang="en-US" dirty="0">
              <a:ea typeface="Times New Roman"/>
              <a:cs typeface="Arial"/>
            </a:endParaRPr>
          </a:p>
          <a:p>
            <a:endParaRPr lang="en-US" dirty="0">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43090">
        <p:split orient="vert"/>
      </p:transition>
    </mc:Choice>
    <mc:Fallback xmlns="">
      <p:transition spd="slow" advTm="4309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46" y="11088"/>
            <a:ext cx="7765321" cy="1326321"/>
          </a:xfrm>
        </p:spPr>
        <p:txBody>
          <a:bodyPr>
            <a:normAutofit/>
          </a:bodyPr>
          <a:lstStyle/>
          <a:p>
            <a:r>
              <a:rPr lang="en-US" sz="3600" cap="none" dirty="0">
                <a:latin typeface="Times New Roman" panose="02020603050405020304" pitchFamily="18" charset="0"/>
                <a:cs typeface="Times New Roman" panose="02020603050405020304" pitchFamily="18" charset="0"/>
              </a:rPr>
              <a:t>Basic Concept </a:t>
            </a:r>
          </a:p>
        </p:txBody>
      </p:sp>
      <p:sp>
        <p:nvSpPr>
          <p:cNvPr id="3" name="Content Placeholder 2"/>
          <p:cNvSpPr>
            <a:spLocks noGrp="1"/>
          </p:cNvSpPr>
          <p:nvPr>
            <p:ph idx="1"/>
          </p:nvPr>
        </p:nvSpPr>
        <p:spPr>
          <a:xfrm>
            <a:off x="365979" y="980728"/>
            <a:ext cx="8084688" cy="5544616"/>
          </a:xfrm>
        </p:spPr>
        <p:txBody>
          <a:bodyPr>
            <a:normAutofit/>
          </a:bodyPr>
          <a:lstStyle/>
          <a:p>
            <a:r>
              <a:rPr lang="en-US" sz="2800" b="1" dirty="0">
                <a:effectLst/>
                <a:latin typeface="Times New Roman" panose="02020603050405020304" pitchFamily="18" charset="0"/>
                <a:cs typeface="Times New Roman" panose="02020603050405020304" pitchFamily="18" charset="0"/>
              </a:rPr>
              <a:t>The Phenomenological Perspective:</a:t>
            </a:r>
          </a:p>
          <a:p>
            <a:pPr marL="0" indent="0">
              <a:buNone/>
            </a:pPr>
            <a:r>
              <a:rPr lang="en-US" sz="2400" dirty="0">
                <a:effectLst/>
                <a:latin typeface="Times New Roman" panose="02020603050405020304" pitchFamily="18" charset="0"/>
                <a:cs typeface="Times New Roman" panose="02020603050405020304" pitchFamily="18" charset="0"/>
              </a:rPr>
              <a:t>Gestalt therapy is existential in that it is grounded in the here and now and emphasizes personal choice and responsibility and it is phenomenological in that it emphasizes how each of us sees the world , how we contribute to creating our experiences, and how we organize our world and ourselves Gestalt is an experimental approach .</a:t>
            </a:r>
          </a:p>
          <a:p>
            <a:r>
              <a:rPr lang="en-US" sz="2400" b="1" dirty="0">
                <a:latin typeface="Times New Roman" panose="02020603050405020304" pitchFamily="18" charset="0"/>
                <a:cs typeface="Times New Roman" panose="02020603050405020304" pitchFamily="18" charset="0"/>
              </a:rPr>
              <a:t>Awareness</a:t>
            </a:r>
            <a:r>
              <a:rPr lang="en-US" sz="2400" dirty="0">
                <a:latin typeface="Times New Roman" panose="02020603050405020304" pitchFamily="18" charset="0"/>
                <a:cs typeface="Times New Roman" panose="02020603050405020304" pitchFamily="18" charset="0"/>
              </a:rPr>
              <a:t> is one of the most important elements in Gestalt therapy as it is seen as a “hallmark of the healthy person and a goal of treatment” (Seligman, 2006). When individuals are “aware”, they are able to self-regulate in their environment.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80127856"/>
      </p:ext>
    </p:extLst>
  </p:cSld>
  <p:clrMapOvr>
    <a:masterClrMapping/>
  </p:clrMapOvr>
  <mc:AlternateContent xmlns:mc="http://schemas.openxmlformats.org/markup-compatibility/2006" xmlns:p14="http://schemas.microsoft.com/office/powerpoint/2010/main">
    <mc:Choice Requires="p14">
      <p:transition spd="slow" p14:dur="1500" advTm="59561">
        <p:split orient="vert"/>
      </p:transition>
    </mc:Choice>
    <mc:Fallback xmlns="">
      <p:transition spd="slow" advTm="5956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6B2E858E-683F-40D9-B4CB-284D097F3AC0}"/>
    </a:ext>
  </a:extLst>
</a:theme>
</file>

<file path=docProps/app.xml><?xml version="1.0" encoding="utf-8"?>
<Properties xmlns="http://schemas.openxmlformats.org/officeDocument/2006/extended-properties" xmlns:vt="http://schemas.openxmlformats.org/officeDocument/2006/docPropsVTypes">
  <Template>TM03457485[[fn=Mesh]]</Template>
  <TotalTime>286</TotalTime>
  <Words>2171</Words>
  <Application>Microsoft Office PowerPoint</Application>
  <PresentationFormat>On-screen Show (4:3)</PresentationFormat>
  <Paragraphs>111</Paragraphs>
  <Slides>26</Slides>
  <Notes>0</Notes>
  <HiddenSlides>0</HiddenSlides>
  <MMClips>26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Bookman Old Style</vt:lpstr>
      <vt:lpstr>Rockwell</vt:lpstr>
      <vt:lpstr>Symbol</vt:lpstr>
      <vt:lpstr>Times New Roman</vt:lpstr>
      <vt:lpstr>Damask</vt:lpstr>
      <vt:lpstr> Topic: Gestalt Theory Session :   2018- 2022 Class:  B.ED Hons Secondary Subject: Guidance and Counselling Course Title: Guidance and Counselling  Represented By: Ms. Sadia Tariq Department Of Education:  ( Panning And Development) Lahore Collage For Women University, Lahore  </vt:lpstr>
      <vt:lpstr>After This Chapter Students Become Enable To: 1.  Understand The Concept Of Gestalt Therapy 2.  Can Differentiate This Approach From Other       Approaches 3. Explain The Limitations And Purpose Of Gestalt Therapy 4. Know How To Use This Therapy  </vt:lpstr>
      <vt:lpstr>Introduction</vt:lpstr>
      <vt:lpstr>Continue……..</vt:lpstr>
      <vt:lpstr>Continue……..</vt:lpstr>
      <vt:lpstr>Meaning </vt:lpstr>
      <vt:lpstr>Gestalt is a Different Approach </vt:lpstr>
      <vt:lpstr>PowerPoint Presentation</vt:lpstr>
      <vt:lpstr>Basic Concept </vt:lpstr>
      <vt:lpstr>Continue……..</vt:lpstr>
      <vt:lpstr>Individual Goals </vt:lpstr>
      <vt:lpstr>Group Level Goals</vt:lpstr>
      <vt:lpstr>Some Principles Of Gestalt Therapy Theory </vt:lpstr>
      <vt:lpstr>Continue……..</vt:lpstr>
      <vt:lpstr>Continue……..</vt:lpstr>
      <vt:lpstr>CONTINUE…</vt:lpstr>
      <vt:lpstr>Focus: </vt:lpstr>
      <vt:lpstr>Uses  </vt:lpstr>
      <vt:lpstr>Benefits</vt:lpstr>
      <vt:lpstr>Key Ideas </vt:lpstr>
      <vt:lpstr>CONTINUE..</vt:lpstr>
      <vt:lpstr>CONTINUE..</vt:lpstr>
      <vt:lpstr>Techniques</vt:lpstr>
      <vt:lpstr>Therapist-Client Relationship</vt:lpstr>
      <vt:lpstr>Limitations Of Gestalt Approach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dc:title>
  <dc:creator>S.H Engineering</dc:creator>
  <cp:lastModifiedBy>ghazala noureen</cp:lastModifiedBy>
  <cp:revision>43</cp:revision>
  <dcterms:created xsi:type="dcterms:W3CDTF">2020-04-25T09:01:28Z</dcterms:created>
  <dcterms:modified xsi:type="dcterms:W3CDTF">2020-05-16T07:50:11Z</dcterms:modified>
</cp:coreProperties>
</file>