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1" r:id="rId6"/>
    <p:sldId id="275" r:id="rId7"/>
    <p:sldId id="263" r:id="rId8"/>
    <p:sldId id="264" r:id="rId9"/>
    <p:sldId id="265" r:id="rId10"/>
    <p:sldId id="266" r:id="rId11"/>
    <p:sldId id="267" r:id="rId12"/>
    <p:sldId id="270" r:id="rId13"/>
    <p:sldId id="269" r:id="rId14"/>
    <p:sldId id="268"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76359-A688-4350-8EA7-6F3403C3A4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831F31-6317-447B-848F-FE42519EA2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4D0DE7-A8B0-4104-9236-2338C9CBE723}"/>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5" name="Footer Placeholder 4">
            <a:extLst>
              <a:ext uri="{FF2B5EF4-FFF2-40B4-BE49-F238E27FC236}">
                <a16:creationId xmlns:a16="http://schemas.microsoft.com/office/drawing/2014/main" id="{919CB5C7-CDD7-4DF4-A3DF-826831CA7B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F8E36A-C65B-4932-BEB0-AE923EDECCE2}"/>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220649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8E471-4C76-456C-AAAA-810C0540A0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5E74FF-2C16-4A8E-AA98-E0A355768C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467AD4-A979-4258-9260-364D20B0B840}"/>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5" name="Footer Placeholder 4">
            <a:extLst>
              <a:ext uri="{FF2B5EF4-FFF2-40B4-BE49-F238E27FC236}">
                <a16:creationId xmlns:a16="http://schemas.microsoft.com/office/drawing/2014/main" id="{172FBB84-49A9-40A1-A69B-4DE3F079C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44DAA3-D4D9-4FFF-AB8C-5E88349B5A9D}"/>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364782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33D903-403E-4262-AF67-57E4CB604F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8EAEDC-4704-4668-A552-AC799C7BB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8E963A-E487-4089-8694-5F054A9128CE}"/>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5" name="Footer Placeholder 4">
            <a:extLst>
              <a:ext uri="{FF2B5EF4-FFF2-40B4-BE49-F238E27FC236}">
                <a16:creationId xmlns:a16="http://schemas.microsoft.com/office/drawing/2014/main" id="{E7356702-4F42-475E-BA2D-9AD6CD09C7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C88AD-48D4-4825-A7AF-560112557B6D}"/>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1073325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9A47A-C3A4-454E-B618-3D9EC0F39D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45178E-D38D-499E-9AB6-2615E2D226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9CC79-5D5A-4FDE-BCDB-8B22A1B62F35}"/>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5" name="Footer Placeholder 4">
            <a:extLst>
              <a:ext uri="{FF2B5EF4-FFF2-40B4-BE49-F238E27FC236}">
                <a16:creationId xmlns:a16="http://schemas.microsoft.com/office/drawing/2014/main" id="{880CC1B1-D59C-4F92-9D8C-92470F527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323B4-4C02-4BD9-886C-4D587E4DB889}"/>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142967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8CE26-8C08-44AF-BB95-086F3D9950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6C592A-AFD5-4616-813A-119B5BB7BF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104DD3-A9BC-4DA9-BBD1-0F580BB693D6}"/>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5" name="Footer Placeholder 4">
            <a:extLst>
              <a:ext uri="{FF2B5EF4-FFF2-40B4-BE49-F238E27FC236}">
                <a16:creationId xmlns:a16="http://schemas.microsoft.com/office/drawing/2014/main" id="{77E9C994-B5A4-44BC-8E0B-5EE67FE10F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1AE45D-493D-414B-85D5-9F751C0655FF}"/>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418322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723F-FE8C-4183-ADD8-A324FD8C15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3122-77A7-4021-9A12-E669557819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2CCBA-29D9-4745-AF98-8FF3045DBC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DF1E14-35D0-46E3-AD21-35304BB98B3A}"/>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6" name="Footer Placeholder 5">
            <a:extLst>
              <a:ext uri="{FF2B5EF4-FFF2-40B4-BE49-F238E27FC236}">
                <a16:creationId xmlns:a16="http://schemas.microsoft.com/office/drawing/2014/main" id="{52DCAFB4-C251-4D30-B7ED-7C78D5FE26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745105-A1F5-4B03-A8EA-182D7E734D1D}"/>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84076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7459-15E8-4DEA-B28C-562A04EBCD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6C3BD4-E494-4EAF-99E2-307B6B9B0B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CD47D6-F610-4504-868B-794A9E5656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33CE18-141D-461E-8FCB-2FB6C38385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68D2FC-E00B-469D-9150-8EA97E9D0B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5F1EBC-5CAF-45DF-8187-77697BDCE0D5}"/>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8" name="Footer Placeholder 7">
            <a:extLst>
              <a:ext uri="{FF2B5EF4-FFF2-40B4-BE49-F238E27FC236}">
                <a16:creationId xmlns:a16="http://schemas.microsoft.com/office/drawing/2014/main" id="{308B9F0A-37F4-4A53-B457-C4AEAEDA80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F3EF2E-7F9E-4DD7-8BA6-3EA097483583}"/>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319489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E4127-C177-4B2F-9020-7480C3C78A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3BB0CF-27E1-4D1E-8D22-F6CB7DA14084}"/>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4" name="Footer Placeholder 3">
            <a:extLst>
              <a:ext uri="{FF2B5EF4-FFF2-40B4-BE49-F238E27FC236}">
                <a16:creationId xmlns:a16="http://schemas.microsoft.com/office/drawing/2014/main" id="{D16E50F7-5253-43D3-8C79-1D4B852903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707DF9-FCBD-477D-9F1D-320E50084625}"/>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238002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E9F977-053C-4009-8F6C-467C23CE227A}"/>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3" name="Footer Placeholder 2">
            <a:extLst>
              <a:ext uri="{FF2B5EF4-FFF2-40B4-BE49-F238E27FC236}">
                <a16:creationId xmlns:a16="http://schemas.microsoft.com/office/drawing/2014/main" id="{3AE95EDE-A95C-4A60-A8BA-C4382CF8F9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828196-E320-4374-A915-D95FB544448D}"/>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120696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59D1-C228-4DBB-9C9A-D112CB438E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9082F6-FE68-4EB6-98CE-4B2D1612FC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64DF2F-5C8C-4DDF-A7AB-23E6B4AE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8E065D-3EBF-4025-977F-BF316497F5C2}"/>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6" name="Footer Placeholder 5">
            <a:extLst>
              <a:ext uri="{FF2B5EF4-FFF2-40B4-BE49-F238E27FC236}">
                <a16:creationId xmlns:a16="http://schemas.microsoft.com/office/drawing/2014/main" id="{D36481C5-C093-4147-B769-4F0BEA6C01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B9A41C-BB23-4D86-9DA2-97106BF921A9}"/>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423204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1D07E-9DE2-42C3-8163-0455BD356A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D8F143-6416-4BA8-AA79-7D5F6417C6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B0A017-B8FB-42A0-927E-C60FAC4887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E9D81E-5A04-41FA-9D58-3A5DEC198FD0}"/>
              </a:ext>
            </a:extLst>
          </p:cNvPr>
          <p:cNvSpPr>
            <a:spLocks noGrp="1"/>
          </p:cNvSpPr>
          <p:nvPr>
            <p:ph type="dt" sz="half" idx="10"/>
          </p:nvPr>
        </p:nvSpPr>
        <p:spPr/>
        <p:txBody>
          <a:bodyPr/>
          <a:lstStyle/>
          <a:p>
            <a:fld id="{C3AC595B-8CDF-4C81-8382-2A14037841F5}" type="datetimeFigureOut">
              <a:rPr lang="en-US" smtClean="0"/>
              <a:t>5/21/2020</a:t>
            </a:fld>
            <a:endParaRPr lang="en-US"/>
          </a:p>
        </p:txBody>
      </p:sp>
      <p:sp>
        <p:nvSpPr>
          <p:cNvPr id="6" name="Footer Placeholder 5">
            <a:extLst>
              <a:ext uri="{FF2B5EF4-FFF2-40B4-BE49-F238E27FC236}">
                <a16:creationId xmlns:a16="http://schemas.microsoft.com/office/drawing/2014/main" id="{36E96EA1-DFB0-42E3-9CD1-5463756A7F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776FD-C0E8-430D-AD7C-FACF8B60CF9E}"/>
              </a:ext>
            </a:extLst>
          </p:cNvPr>
          <p:cNvSpPr>
            <a:spLocks noGrp="1"/>
          </p:cNvSpPr>
          <p:nvPr>
            <p:ph type="sldNum" sz="quarter" idx="12"/>
          </p:nvPr>
        </p:nvSpPr>
        <p:spPr/>
        <p:txBody>
          <a:bodyPr/>
          <a:lstStyle/>
          <a:p>
            <a:fld id="{E3C062DA-D8AE-4E11-B07A-8C1EA68E9EA4}" type="slidenum">
              <a:rPr lang="en-US" smtClean="0"/>
              <a:t>‹#›</a:t>
            </a:fld>
            <a:endParaRPr lang="en-US"/>
          </a:p>
        </p:txBody>
      </p:sp>
    </p:spTree>
    <p:extLst>
      <p:ext uri="{BB962C8B-B14F-4D97-AF65-F5344CB8AC3E}">
        <p14:creationId xmlns:p14="http://schemas.microsoft.com/office/powerpoint/2010/main" val="280401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34E9CC-4CD5-421C-B071-138AB2EA0C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6B79F6-312C-4581-BC0A-2273D1D2A4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B2F6DC-4889-43AB-8042-39B4B4CE14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C595B-8CDF-4C81-8382-2A14037841F5}" type="datetimeFigureOut">
              <a:rPr lang="en-US" smtClean="0"/>
              <a:t>5/21/2020</a:t>
            </a:fld>
            <a:endParaRPr lang="en-US"/>
          </a:p>
        </p:txBody>
      </p:sp>
      <p:sp>
        <p:nvSpPr>
          <p:cNvPr id="5" name="Footer Placeholder 4">
            <a:extLst>
              <a:ext uri="{FF2B5EF4-FFF2-40B4-BE49-F238E27FC236}">
                <a16:creationId xmlns:a16="http://schemas.microsoft.com/office/drawing/2014/main" id="{40F8E809-441C-4B08-80B7-3F196BC3F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071E6B-3BE5-4CC2-88DC-883E81074E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062DA-D8AE-4E11-B07A-8C1EA68E9EA4}" type="slidenum">
              <a:rPr lang="en-US" smtClean="0"/>
              <a:t>‹#›</a:t>
            </a:fld>
            <a:endParaRPr lang="en-US"/>
          </a:p>
        </p:txBody>
      </p:sp>
    </p:spTree>
    <p:extLst>
      <p:ext uri="{BB962C8B-B14F-4D97-AF65-F5344CB8AC3E}">
        <p14:creationId xmlns:p14="http://schemas.microsoft.com/office/powerpoint/2010/main" val="2816994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75201C-97B2-4FE2-9149-39A4214D3E65}"/>
              </a:ext>
            </a:extLst>
          </p:cNvPr>
          <p:cNvSpPr>
            <a:spLocks noGrp="1"/>
          </p:cNvSpPr>
          <p:nvPr>
            <p:ph idx="1"/>
          </p:nvPr>
        </p:nvSpPr>
        <p:spPr>
          <a:xfrm>
            <a:off x="838200" y="1825625"/>
            <a:ext cx="10515600" cy="2574097"/>
          </a:xfrm>
        </p:spPr>
        <p:txBody>
          <a:bodyPr>
            <a:normAutofit/>
          </a:bodyPr>
          <a:lstStyle/>
          <a:p>
            <a:pPr marL="0" indent="0" algn="ctr">
              <a:buNone/>
            </a:pPr>
            <a:r>
              <a:rPr lang="en-US" sz="4000" b="1" dirty="0">
                <a:latin typeface="Times New Roman" panose="02020603050405020304" pitchFamily="18" charset="0"/>
                <a:cs typeface="Times New Roman" panose="02020603050405020304" pitchFamily="18" charset="0"/>
              </a:rPr>
              <a:t>Unit #5 </a:t>
            </a:r>
          </a:p>
          <a:p>
            <a:pPr marL="0" indent="0" algn="ctr">
              <a:buNone/>
            </a:pPr>
            <a:r>
              <a:rPr lang="en-US" sz="4000" b="1" dirty="0">
                <a:latin typeface="Times New Roman" panose="02020603050405020304" pitchFamily="18" charset="0"/>
                <a:cs typeface="Times New Roman" panose="02020603050405020304" pitchFamily="18" charset="0"/>
              </a:rPr>
              <a:t>Emotional Development</a:t>
            </a:r>
            <a:endParaRPr lang="en-US" sz="40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3036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701ED7-84B1-4665-AED5-DA54C0E777BC}"/>
              </a:ext>
            </a:extLst>
          </p:cNvPr>
          <p:cNvSpPr>
            <a:spLocks noGrp="1"/>
          </p:cNvSpPr>
          <p:nvPr>
            <p:ph idx="1"/>
          </p:nvPr>
        </p:nvSpPr>
        <p:spPr>
          <a:xfrm>
            <a:off x="838200" y="914400"/>
            <a:ext cx="10515600" cy="5262563"/>
          </a:xfrm>
        </p:spPr>
        <p:txBody>
          <a:bodyPr>
            <a:normAutofit/>
          </a:bodyPr>
          <a:lstStyle/>
          <a:p>
            <a:pPr marL="0" indent="0" algn="just">
              <a:buClr>
                <a:srgbClr val="0B5AA5"/>
              </a:buClr>
              <a:buNone/>
            </a:pPr>
            <a:r>
              <a:rPr lang="en-US" sz="3000" b="1" dirty="0">
                <a:latin typeface="Times New Roman" panose="02020603050405020304" pitchFamily="18" charset="0"/>
                <a:cs typeface="Times New Roman" panose="02020603050405020304" pitchFamily="18" charset="0"/>
              </a:rPr>
              <a:t>Elementary Level</a:t>
            </a:r>
          </a:p>
          <a:p>
            <a:pPr algn="just">
              <a:buClr>
                <a:srgbClr val="0B5AA5"/>
              </a:buClr>
            </a:pPr>
            <a:r>
              <a:rPr lang="en-US" sz="3200" dirty="0">
                <a:latin typeface="Times New Roman" panose="02020603050405020304" pitchFamily="18" charset="0"/>
                <a:cs typeface="Times New Roman" panose="02020603050405020304" pitchFamily="18" charset="0"/>
              </a:rPr>
              <a:t>Age: 9-10 years.</a:t>
            </a:r>
          </a:p>
          <a:p>
            <a:pPr algn="just">
              <a:buClr>
                <a:srgbClr val="0B5AA5"/>
              </a:buClr>
            </a:pPr>
            <a:r>
              <a:rPr lang="en-US" sz="3200" dirty="0">
                <a:latin typeface="Times New Roman" panose="02020603050405020304" pitchFamily="18" charset="0"/>
                <a:cs typeface="Times New Roman" panose="02020603050405020304" pitchFamily="18" charset="0"/>
              </a:rPr>
              <a:t>Worries related to school performance.</a:t>
            </a:r>
          </a:p>
          <a:p>
            <a:pPr algn="just">
              <a:buClr>
                <a:srgbClr val="0B5AA5"/>
              </a:buClr>
            </a:pPr>
            <a:r>
              <a:rPr lang="en-US" sz="3200" dirty="0">
                <a:latin typeface="Times New Roman" panose="02020603050405020304" pitchFamily="18" charset="0"/>
                <a:cs typeface="Times New Roman" panose="02020603050405020304" pitchFamily="18" charset="0"/>
              </a:rPr>
              <a:t>Sense of humor expressed in practical jokes, and nonsense word.</a:t>
            </a:r>
          </a:p>
          <a:p>
            <a:pPr algn="just">
              <a:buClr>
                <a:srgbClr val="0B5AA5"/>
              </a:buClr>
            </a:pPr>
            <a:r>
              <a:rPr lang="en-US" sz="3200" dirty="0">
                <a:latin typeface="Times New Roman" panose="02020603050405020304" pitchFamily="18" charset="0"/>
                <a:cs typeface="Times New Roman" panose="02020603050405020304" pitchFamily="18" charset="0"/>
              </a:rPr>
              <a:t>Discrimination between good and bad but still immature</a:t>
            </a:r>
          </a:p>
          <a:p>
            <a:pPr algn="just">
              <a:buClr>
                <a:srgbClr val="0B5AA5"/>
              </a:buClr>
            </a:pPr>
            <a:r>
              <a:rPr lang="en-US" sz="3200" dirty="0">
                <a:latin typeface="Times New Roman" panose="02020603050405020304" pitchFamily="18" charset="0"/>
                <a:cs typeface="Times New Roman" panose="02020603050405020304" pitchFamily="18" charset="0"/>
              </a:rPr>
              <a:t>Self-image composed of self-description, self-esteem, and self-concept.</a:t>
            </a:r>
          </a:p>
          <a:p>
            <a:pPr marL="0" indent="0" algn="just">
              <a:buClr>
                <a:srgbClr val="0B5AA5"/>
              </a:buClr>
              <a:buNone/>
            </a:pPr>
            <a:endParaRPr lang="en-US" sz="3200" dirty="0">
              <a:latin typeface="Times New Roman" panose="02020603050405020304" pitchFamily="18" charset="0"/>
              <a:cs typeface="Times New Roman" panose="02020603050405020304" pitchFamily="18" charset="0"/>
            </a:endParaRPr>
          </a:p>
          <a:p>
            <a:pPr marL="0" indent="0" algn="just">
              <a:buClr>
                <a:srgbClr val="0B5AA5"/>
              </a:buClr>
              <a:buNone/>
            </a:pPr>
            <a:endParaRPr lang="en-US" dirty="0">
              <a:latin typeface="Times New Roman" panose="02020603050405020304" pitchFamily="18" charset="0"/>
              <a:cs typeface="Times New Roman" panose="02020603050405020304" pitchFamily="18" charset="0"/>
            </a:endParaRPr>
          </a:p>
          <a:p>
            <a:pPr marL="0" indent="0" algn="just">
              <a:buClr>
                <a:srgbClr val="0B5AA5"/>
              </a:buClr>
              <a:buNone/>
            </a:pPr>
            <a:endParaRPr lang="en-US" dirty="0"/>
          </a:p>
        </p:txBody>
      </p:sp>
    </p:spTree>
    <p:extLst>
      <p:ext uri="{BB962C8B-B14F-4D97-AF65-F5344CB8AC3E}">
        <p14:creationId xmlns:p14="http://schemas.microsoft.com/office/powerpoint/2010/main" val="3600345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D0D50D-6C4E-4FB5-9E7B-41826EC0D69F}"/>
              </a:ext>
            </a:extLst>
          </p:cNvPr>
          <p:cNvSpPr>
            <a:spLocks noGrp="1"/>
          </p:cNvSpPr>
          <p:nvPr>
            <p:ph idx="1"/>
          </p:nvPr>
        </p:nvSpPr>
        <p:spPr/>
        <p:txBody>
          <a:bodyPr>
            <a:normAutofit fontScale="92500"/>
          </a:bodyPr>
          <a:lstStyle/>
          <a:p>
            <a:pPr marL="0" indent="0">
              <a:buNone/>
            </a:pPr>
            <a:r>
              <a:rPr lang="en-US" sz="3200" b="1" dirty="0">
                <a:latin typeface="Times New Roman" panose="02020603050405020304" pitchFamily="18" charset="0"/>
                <a:cs typeface="Times New Roman" panose="02020603050405020304" pitchFamily="18" charset="0"/>
              </a:rPr>
              <a:t>Secondary Level</a:t>
            </a:r>
          </a:p>
          <a:p>
            <a:pPr algn="just">
              <a:buClr>
                <a:srgbClr val="0B5AA5"/>
              </a:buClr>
            </a:pPr>
            <a:r>
              <a:rPr lang="en-US" dirty="0">
                <a:latin typeface="Times New Roman" panose="02020603050405020304" pitchFamily="18" charset="0"/>
                <a:cs typeface="Times New Roman" panose="02020603050405020304" pitchFamily="18" charset="0"/>
              </a:rPr>
              <a:t>Age: 11-13 years.</a:t>
            </a:r>
          </a:p>
          <a:p>
            <a:pPr marL="0" indent="0" algn="just">
              <a:buClr>
                <a:srgbClr val="0B5AA5"/>
              </a:buClr>
              <a:buNone/>
            </a:pPr>
            <a:endParaRPr lang="en-US" dirty="0">
              <a:latin typeface="Times New Roman" panose="02020603050405020304" pitchFamily="18" charset="0"/>
              <a:cs typeface="Times New Roman" panose="02020603050405020304" pitchFamily="18" charset="0"/>
            </a:endParaRPr>
          </a:p>
          <a:p>
            <a:pPr algn="just">
              <a:buClr>
                <a:srgbClr val="0B5AA5"/>
              </a:buClr>
            </a:pPr>
            <a:r>
              <a:rPr lang="en-US" dirty="0">
                <a:latin typeface="Times New Roman" panose="02020603050405020304" pitchFamily="18" charset="0"/>
                <a:cs typeface="Times New Roman" panose="02020603050405020304" pitchFamily="18" charset="0"/>
              </a:rPr>
              <a:t>View of youth as a period of “storm and stress” is larger-than-life.</a:t>
            </a:r>
          </a:p>
          <a:p>
            <a:pPr marL="0" indent="0" algn="just">
              <a:buClr>
                <a:srgbClr val="0B5AA5"/>
              </a:buClr>
              <a:buNone/>
            </a:pPr>
            <a:endParaRPr lang="en-US" dirty="0">
              <a:latin typeface="Times New Roman" panose="02020603050405020304" pitchFamily="18" charset="0"/>
              <a:cs typeface="Times New Roman" panose="02020603050405020304" pitchFamily="18" charset="0"/>
            </a:endParaRPr>
          </a:p>
          <a:p>
            <a:pPr algn="just">
              <a:buClr>
                <a:srgbClr val="0B5AA5"/>
              </a:buClr>
            </a:pPr>
            <a:r>
              <a:rPr lang="en-US" dirty="0">
                <a:latin typeface="Times New Roman" panose="02020603050405020304" pitchFamily="18" charset="0"/>
                <a:cs typeface="Times New Roman" panose="02020603050405020304" pitchFamily="18" charset="0"/>
              </a:rPr>
              <a:t>Some students experience nervousness, low self-esteem, and depression.</a:t>
            </a:r>
          </a:p>
          <a:p>
            <a:pPr marL="0" indent="0" algn="just">
              <a:buClr>
                <a:srgbClr val="0B5AA5"/>
              </a:buClr>
              <a:buNone/>
            </a:pPr>
            <a:endParaRPr lang="en-US" sz="3200" dirty="0">
              <a:latin typeface="Times New Roman" panose="02020603050405020304" pitchFamily="18" charset="0"/>
              <a:cs typeface="Times New Roman" panose="02020603050405020304" pitchFamily="18" charset="0"/>
            </a:endParaRPr>
          </a:p>
          <a:p>
            <a:pPr algn="just">
              <a:buClr>
                <a:srgbClr val="0B5AA5"/>
              </a:buClr>
            </a:pPr>
            <a:r>
              <a:rPr lang="en-US" dirty="0">
                <a:latin typeface="Times New Roman" panose="02020603050405020304" pitchFamily="18" charset="0"/>
                <a:cs typeface="Times New Roman" panose="02020603050405020304" pitchFamily="18" charset="0"/>
              </a:rPr>
              <a:t>Students are often self-conscious and self-centered as a result of the nonstop influence of selfish thought.</a:t>
            </a:r>
            <a:endParaRPr lang="en-US" dirty="0"/>
          </a:p>
        </p:txBody>
      </p:sp>
    </p:spTree>
    <p:extLst>
      <p:ext uri="{BB962C8B-B14F-4D97-AF65-F5344CB8AC3E}">
        <p14:creationId xmlns:p14="http://schemas.microsoft.com/office/powerpoint/2010/main" val="1661756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195510-8148-42C7-AC2B-42A6566D942F}"/>
              </a:ext>
            </a:extLst>
          </p:cNvPr>
          <p:cNvSpPr>
            <a:spLocks noGrp="1"/>
          </p:cNvSpPr>
          <p:nvPr>
            <p:ph idx="1"/>
          </p:nvPr>
        </p:nvSpPr>
        <p:spPr/>
        <p:txBody>
          <a:bodyPr>
            <a:normAutofit/>
          </a:bodyPr>
          <a:lstStyle/>
          <a:p>
            <a:r>
              <a:rPr lang="en-US" b="1" dirty="0"/>
              <a:t>Higher Secondary Level</a:t>
            </a:r>
          </a:p>
          <a:p>
            <a:pPr algn="just">
              <a:buClr>
                <a:srgbClr val="0B5AA5"/>
              </a:buClr>
            </a:pPr>
            <a:r>
              <a:rPr lang="en-US" dirty="0">
                <a:latin typeface="Times New Roman" panose="02020603050405020304" pitchFamily="18" charset="0"/>
                <a:cs typeface="Times New Roman" panose="02020603050405020304" pitchFamily="18" charset="0"/>
              </a:rPr>
              <a:t>Age: 14-17 years.</a:t>
            </a:r>
          </a:p>
          <a:p>
            <a:pPr algn="just">
              <a:buClr>
                <a:srgbClr val="0B5AA5"/>
              </a:buClr>
            </a:pPr>
            <a:endParaRPr lang="en-US" dirty="0">
              <a:latin typeface="Times New Roman" panose="02020603050405020304" pitchFamily="18" charset="0"/>
              <a:cs typeface="Times New Roman" panose="02020603050405020304" pitchFamily="18" charset="0"/>
            </a:endParaRPr>
          </a:p>
          <a:p>
            <a:pPr algn="just">
              <a:buClr>
                <a:srgbClr val="0B5AA5"/>
              </a:buClr>
            </a:pPr>
            <a:r>
              <a:rPr lang="en-US" dirty="0">
                <a:latin typeface="Times New Roman" panose="02020603050405020304" pitchFamily="18" charset="0"/>
                <a:cs typeface="Times New Roman" panose="02020603050405020304" pitchFamily="18" charset="0"/>
              </a:rPr>
              <a:t>Many disorders also appear or become prominent during youth.</a:t>
            </a:r>
          </a:p>
          <a:p>
            <a:pPr algn="just">
              <a:buClr>
                <a:srgbClr val="0B5AA5"/>
              </a:buClr>
            </a:pPr>
            <a:endParaRPr lang="en-US" dirty="0">
              <a:latin typeface="Times New Roman" panose="02020603050405020304" pitchFamily="18" charset="0"/>
              <a:cs typeface="Times New Roman" panose="02020603050405020304" pitchFamily="18" charset="0"/>
            </a:endParaRPr>
          </a:p>
          <a:p>
            <a:pPr algn="just">
              <a:buClr>
                <a:srgbClr val="0B5AA5"/>
              </a:buClr>
            </a:pPr>
            <a:r>
              <a:rPr lang="en-US" dirty="0">
                <a:latin typeface="Times New Roman" panose="02020603050405020304" pitchFamily="18" charset="0"/>
                <a:cs typeface="Times New Roman" panose="02020603050405020304" pitchFamily="18" charset="0"/>
              </a:rPr>
              <a:t>The most common type of emotional disorder during youth is depression.</a:t>
            </a:r>
          </a:p>
          <a:p>
            <a:pPr marL="0" indent="0" algn="just">
              <a:buClr>
                <a:srgbClr val="0B5AA5"/>
              </a:buClr>
              <a:buNone/>
            </a:pPr>
            <a:endParaRPr lang="en-US" dirty="0">
              <a:latin typeface="Times New Roman" panose="02020603050405020304" pitchFamily="18" charset="0"/>
              <a:cs typeface="Times New Roman" panose="02020603050405020304" pitchFamily="18" charset="0"/>
            </a:endParaRPr>
          </a:p>
          <a:p>
            <a:pPr marL="0" indent="0" algn="just">
              <a:buClr>
                <a:srgbClr val="0B5AA5"/>
              </a:buClr>
              <a:buNone/>
            </a:pPr>
            <a:endParaRPr lang="en-US" dirty="0"/>
          </a:p>
          <a:p>
            <a:endParaRPr lang="en-US" dirty="0"/>
          </a:p>
        </p:txBody>
      </p:sp>
    </p:spTree>
    <p:extLst>
      <p:ext uri="{BB962C8B-B14F-4D97-AF65-F5344CB8AC3E}">
        <p14:creationId xmlns:p14="http://schemas.microsoft.com/office/powerpoint/2010/main" val="101456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727225-B0B1-4684-B98C-64217E9FD141}"/>
              </a:ext>
            </a:extLst>
          </p:cNvPr>
          <p:cNvSpPr>
            <a:spLocks noGrp="1"/>
          </p:cNvSpPr>
          <p:nvPr>
            <p:ph idx="1"/>
          </p:nvPr>
        </p:nvSpPr>
        <p:spPr/>
        <p:txBody>
          <a:bodyPr>
            <a:normAutofit/>
          </a:bodyPr>
          <a:lstStyle/>
          <a:p>
            <a:r>
              <a:rPr lang="en-US" sz="3000" b="1" dirty="0">
                <a:latin typeface="Times New Roman" panose="02020603050405020304" pitchFamily="18" charset="0"/>
                <a:cs typeface="Times New Roman" panose="02020603050405020304" pitchFamily="18" charset="0"/>
              </a:rPr>
              <a:t>Role of Teacher in Emotional Development</a:t>
            </a:r>
          </a:p>
          <a:p>
            <a:pPr>
              <a:buClr>
                <a:srgbClr val="0B5AA5"/>
              </a:buClr>
            </a:pPr>
            <a:r>
              <a:rPr lang="en-US" dirty="0">
                <a:latin typeface="Times New Roman" panose="02020603050405020304" pitchFamily="18" charset="0"/>
                <a:cs typeface="Times New Roman" panose="02020603050405020304" pitchFamily="18" charset="0"/>
              </a:rPr>
              <a:t>Emotionally balanced</a:t>
            </a:r>
          </a:p>
          <a:p>
            <a:pPr>
              <a:buClr>
                <a:srgbClr val="0B5AA5"/>
              </a:buClr>
            </a:pPr>
            <a:endParaRPr lang="en-US" dirty="0">
              <a:latin typeface="Times New Roman" panose="02020603050405020304" pitchFamily="18" charset="0"/>
              <a:cs typeface="Times New Roman" panose="02020603050405020304" pitchFamily="18" charset="0"/>
            </a:endParaRPr>
          </a:p>
          <a:p>
            <a:pPr>
              <a:buClr>
                <a:srgbClr val="0B5AA5"/>
              </a:buClr>
            </a:pPr>
            <a:r>
              <a:rPr lang="en-US" dirty="0">
                <a:latin typeface="Times New Roman" panose="02020603050405020304" pitchFamily="18" charset="0"/>
                <a:cs typeface="Times New Roman" panose="02020603050405020304" pitchFamily="18" charset="0"/>
              </a:rPr>
              <a:t>Understands the individual needs of the children.</a:t>
            </a:r>
          </a:p>
          <a:p>
            <a:pPr marL="0" indent="0">
              <a:buClr>
                <a:srgbClr val="0B5AA5"/>
              </a:buClr>
              <a:buNone/>
            </a:pPr>
            <a:endParaRPr lang="en-US" dirty="0">
              <a:latin typeface="Times New Roman" panose="02020603050405020304" pitchFamily="18" charset="0"/>
              <a:cs typeface="Times New Roman" panose="02020603050405020304" pitchFamily="18" charset="0"/>
            </a:endParaRPr>
          </a:p>
          <a:p>
            <a:pPr>
              <a:buClr>
                <a:srgbClr val="0B5AA5"/>
              </a:buClr>
            </a:pPr>
            <a:r>
              <a:rPr lang="en-US" dirty="0">
                <a:latin typeface="Times New Roman" panose="02020603050405020304" pitchFamily="18" charset="0"/>
                <a:cs typeface="Times New Roman" panose="02020603050405020304" pitchFamily="18" charset="0"/>
              </a:rPr>
              <a:t>Be able to deal with all sorts of emotions (anger, sadness, happiness)</a:t>
            </a:r>
          </a:p>
          <a:p>
            <a:pPr marL="0" indent="0">
              <a:buClr>
                <a:srgbClr val="0B5AA5"/>
              </a:buClr>
              <a:buNone/>
            </a:pPr>
            <a:endParaRPr lang="en-US" dirty="0">
              <a:latin typeface="Times New Roman" panose="02020603050405020304" pitchFamily="18" charset="0"/>
              <a:cs typeface="Times New Roman" panose="02020603050405020304" pitchFamily="18" charset="0"/>
            </a:endParaRPr>
          </a:p>
          <a:p>
            <a:pPr>
              <a:buClr>
                <a:srgbClr val="0B5AA5"/>
              </a:buClr>
            </a:pPr>
            <a:r>
              <a:rPr lang="en-US" dirty="0">
                <a:latin typeface="Times New Roman" panose="02020603050405020304" pitchFamily="18" charset="0"/>
                <a:cs typeface="Times New Roman" panose="02020603050405020304" pitchFamily="18" charset="0"/>
              </a:rPr>
              <a:t>Find out ways to motivate children.</a:t>
            </a:r>
          </a:p>
          <a:p>
            <a:endParaRPr lang="en-US" dirty="0"/>
          </a:p>
        </p:txBody>
      </p:sp>
    </p:spTree>
    <p:extLst>
      <p:ext uri="{BB962C8B-B14F-4D97-AF65-F5344CB8AC3E}">
        <p14:creationId xmlns:p14="http://schemas.microsoft.com/office/powerpoint/2010/main" val="667359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D07484-935C-4FD2-845A-D8CFF7469DB2}"/>
              </a:ext>
            </a:extLst>
          </p:cNvPr>
          <p:cNvSpPr>
            <a:spLocks noGrp="1"/>
          </p:cNvSpPr>
          <p:nvPr>
            <p:ph idx="1"/>
          </p:nvPr>
        </p:nvSpPr>
        <p:spPr>
          <a:xfrm>
            <a:off x="838200" y="1232452"/>
            <a:ext cx="10515600" cy="4944511"/>
          </a:xfrm>
        </p:spPr>
        <p:txBody>
          <a:bodyPr>
            <a:normAutofit/>
          </a:bodyPr>
          <a:lstStyle/>
          <a:p>
            <a:pPr marL="0" indent="0">
              <a:buNone/>
            </a:pPr>
            <a:r>
              <a:rPr lang="en-US" sz="3500" b="1" dirty="0">
                <a:latin typeface="Times New Roman" panose="02020603050405020304" pitchFamily="18" charset="0"/>
                <a:cs typeface="Times New Roman" panose="02020603050405020304" pitchFamily="18" charset="0"/>
              </a:rPr>
              <a:t>Emotionally Balanced:</a:t>
            </a:r>
          </a:p>
          <a:p>
            <a:pPr algn="just">
              <a:buClr>
                <a:srgbClr val="0B5AA5"/>
              </a:buClr>
            </a:pPr>
            <a:r>
              <a:rPr lang="en-US" sz="3600" dirty="0">
                <a:latin typeface="Times New Roman" panose="02020603050405020304" pitchFamily="18" charset="0"/>
                <a:cs typeface="Times New Roman" panose="02020603050405020304" pitchFamily="18" charset="0"/>
              </a:rPr>
              <a:t>A teacher should know how to handle her emotions first, and then only she’ll be able to deal with young kids. </a:t>
            </a:r>
          </a:p>
          <a:p>
            <a:pPr algn="just">
              <a:buClr>
                <a:srgbClr val="0B5AA5"/>
              </a:buClr>
            </a:pPr>
            <a:r>
              <a:rPr lang="en-US" sz="3600" dirty="0">
                <a:latin typeface="Times New Roman" panose="02020603050405020304" pitchFamily="18" charset="0"/>
                <a:cs typeface="Times New Roman" panose="02020603050405020304" pitchFamily="18" charset="0"/>
              </a:rPr>
              <a:t>She should give love, care and affection to the children deserve. </a:t>
            </a:r>
          </a:p>
          <a:p>
            <a:pPr algn="just">
              <a:buClr>
                <a:srgbClr val="0B5AA5"/>
              </a:buClr>
            </a:pPr>
            <a:r>
              <a:rPr lang="en-US" sz="3600" dirty="0">
                <a:latin typeface="Times New Roman" panose="02020603050405020304" pitchFamily="18" charset="0"/>
                <a:cs typeface="Times New Roman" panose="02020603050405020304" pitchFamily="18" charset="0"/>
              </a:rPr>
              <a:t>The teacher in the schools is a role model for the children. </a:t>
            </a:r>
          </a:p>
          <a:p>
            <a:endParaRPr lang="en-US" b="1" dirty="0"/>
          </a:p>
        </p:txBody>
      </p:sp>
    </p:spTree>
    <p:extLst>
      <p:ext uri="{BB962C8B-B14F-4D97-AF65-F5344CB8AC3E}">
        <p14:creationId xmlns:p14="http://schemas.microsoft.com/office/powerpoint/2010/main" val="3360825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C29D7-4BAB-471B-B0D6-4791E7E864E9}"/>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Understands the Individual needs of the Children</a:t>
            </a:r>
          </a:p>
        </p:txBody>
      </p:sp>
      <p:sp>
        <p:nvSpPr>
          <p:cNvPr id="3" name="Content Placeholder 2">
            <a:extLst>
              <a:ext uri="{FF2B5EF4-FFF2-40B4-BE49-F238E27FC236}">
                <a16:creationId xmlns:a16="http://schemas.microsoft.com/office/drawing/2014/main" id="{5F21EE76-F503-4DB1-B834-ED842A7710FD}"/>
              </a:ext>
            </a:extLst>
          </p:cNvPr>
          <p:cNvSpPr>
            <a:spLocks noGrp="1"/>
          </p:cNvSpPr>
          <p:nvPr>
            <p:ph idx="1"/>
          </p:nvPr>
        </p:nvSpPr>
        <p:spPr/>
        <p:txBody>
          <a:bodyPr/>
          <a:lstStyle/>
          <a:p>
            <a:pPr algn="just">
              <a:buClr>
                <a:srgbClr val="0B5AA5"/>
              </a:buClr>
            </a:pPr>
            <a:r>
              <a:rPr lang="en-US" sz="3200" dirty="0">
                <a:latin typeface="Times New Roman" panose="02020603050405020304" pitchFamily="18" charset="0"/>
                <a:cs typeface="Times New Roman" panose="02020603050405020304" pitchFamily="18" charset="0"/>
              </a:rPr>
              <a:t>Each child is gifted with a different ability and different need. </a:t>
            </a:r>
          </a:p>
          <a:p>
            <a:pPr algn="just">
              <a:buClr>
                <a:srgbClr val="0B5AA5"/>
              </a:buClr>
            </a:pPr>
            <a:r>
              <a:rPr lang="en-US" sz="3200" dirty="0">
                <a:latin typeface="Times New Roman" panose="02020603050405020304" pitchFamily="18" charset="0"/>
                <a:cs typeface="Times New Roman" panose="02020603050405020304" pitchFamily="18" charset="0"/>
              </a:rPr>
              <a:t>It is up to a teacher to identify the child because some child can be reserve , some social,  some with high IQ level and some with low  IQ level.</a:t>
            </a:r>
          </a:p>
          <a:p>
            <a:pPr algn="just">
              <a:buClr>
                <a:srgbClr val="0B5AA5"/>
              </a:buClr>
            </a:pPr>
            <a:r>
              <a:rPr lang="en-US" sz="3200" dirty="0">
                <a:latin typeface="Times New Roman" panose="02020603050405020304" pitchFamily="18" charset="0"/>
                <a:cs typeface="Times New Roman" panose="02020603050405020304" pitchFamily="18" charset="0"/>
              </a:rPr>
              <a:t>The teacher should encourage their participation and attention. </a:t>
            </a:r>
          </a:p>
          <a:p>
            <a:pPr algn="just">
              <a:buClr>
                <a:srgbClr val="0B5AA5"/>
              </a:buClr>
            </a:pPr>
            <a:r>
              <a:rPr lang="en-US" sz="3200" dirty="0">
                <a:latin typeface="Times New Roman" panose="02020603050405020304" pitchFamily="18" charset="0"/>
                <a:cs typeface="Times New Roman" panose="02020603050405020304" pitchFamily="18" charset="0"/>
              </a:rPr>
              <a:t>The teacher should identify and encourage different needs and talent of the students.</a:t>
            </a:r>
          </a:p>
          <a:p>
            <a:endParaRPr lang="en-US" dirty="0"/>
          </a:p>
        </p:txBody>
      </p:sp>
    </p:spTree>
    <p:extLst>
      <p:ext uri="{BB962C8B-B14F-4D97-AF65-F5344CB8AC3E}">
        <p14:creationId xmlns:p14="http://schemas.microsoft.com/office/powerpoint/2010/main" val="177091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0EB35-DD33-49C1-94B7-4E50DEFA86C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Be able to deal with all sorts of emotions</a:t>
            </a:r>
          </a:p>
        </p:txBody>
      </p:sp>
      <p:sp>
        <p:nvSpPr>
          <p:cNvPr id="3" name="Content Placeholder 2">
            <a:extLst>
              <a:ext uri="{FF2B5EF4-FFF2-40B4-BE49-F238E27FC236}">
                <a16:creationId xmlns:a16="http://schemas.microsoft.com/office/drawing/2014/main" id="{675874E6-ED1C-4367-8865-199BE29B6A5D}"/>
              </a:ext>
            </a:extLst>
          </p:cNvPr>
          <p:cNvSpPr>
            <a:spLocks noGrp="1"/>
          </p:cNvSpPr>
          <p:nvPr>
            <p:ph idx="1"/>
          </p:nvPr>
        </p:nvSpPr>
        <p:spPr/>
        <p:txBody>
          <a:bodyPr>
            <a:normAutofit/>
          </a:bodyPr>
          <a:lstStyle/>
          <a:p>
            <a:pPr algn="just">
              <a:buClr>
                <a:srgbClr val="0B5AA5"/>
              </a:buClr>
            </a:pPr>
            <a:r>
              <a:rPr lang="en-US" sz="3200" dirty="0">
                <a:latin typeface="Times New Roman" panose="02020603050405020304" pitchFamily="18" charset="0"/>
                <a:cs typeface="Times New Roman" panose="02020603050405020304" pitchFamily="18" charset="0"/>
              </a:rPr>
              <a:t>The teacher should be sensitive enough to recognize the everyday emotions of a child. </a:t>
            </a:r>
          </a:p>
          <a:p>
            <a:pPr algn="just">
              <a:buClr>
                <a:srgbClr val="0B5AA5"/>
              </a:buClr>
            </a:pPr>
            <a:r>
              <a:rPr lang="en-US" sz="3200" dirty="0">
                <a:latin typeface="Times New Roman" panose="02020603050405020304" pitchFamily="18" charset="0"/>
                <a:cs typeface="Times New Roman" panose="02020603050405020304" pitchFamily="18" charset="0"/>
              </a:rPr>
              <a:t>Suppose a child is sad then her love and affection or by talking or involving in some fun activities she should be able to bring her/his back. </a:t>
            </a:r>
          </a:p>
          <a:p>
            <a:pPr algn="just">
              <a:buClr>
                <a:srgbClr val="0B5AA5"/>
              </a:buClr>
            </a:pPr>
            <a:r>
              <a:rPr lang="en-US" sz="3200" dirty="0">
                <a:latin typeface="Times New Roman" panose="02020603050405020304" pitchFamily="18" charset="0"/>
                <a:cs typeface="Times New Roman" panose="02020603050405020304" pitchFamily="18" charset="0"/>
              </a:rPr>
              <a:t>Happy child can be asked about her happiness and can be shown to others so that they learn that it is good being happy. </a:t>
            </a:r>
          </a:p>
          <a:p>
            <a:pPr algn="just">
              <a:buClr>
                <a:srgbClr val="0B5AA5"/>
              </a:buClr>
            </a:pPr>
            <a:r>
              <a:rPr lang="en-US" sz="3200" dirty="0">
                <a:latin typeface="Times New Roman" panose="02020603050405020304" pitchFamily="18" charset="0"/>
                <a:cs typeface="Times New Roman" panose="02020603050405020304" pitchFamily="18" charset="0"/>
              </a:rPr>
              <a:t>Making them feel about the various emotions in role play .</a:t>
            </a:r>
          </a:p>
          <a:p>
            <a:endParaRPr lang="en-US" dirty="0"/>
          </a:p>
        </p:txBody>
      </p:sp>
    </p:spTree>
    <p:extLst>
      <p:ext uri="{BB962C8B-B14F-4D97-AF65-F5344CB8AC3E}">
        <p14:creationId xmlns:p14="http://schemas.microsoft.com/office/powerpoint/2010/main" val="3736763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BBE77-AD3B-4E06-8B0E-CA2934C79A1C}"/>
              </a:ext>
            </a:extLst>
          </p:cNvPr>
          <p:cNvSpPr>
            <a:spLocks noGrp="1"/>
          </p:cNvSpPr>
          <p:nvPr>
            <p:ph type="title"/>
          </p:nvPr>
        </p:nvSpPr>
        <p:spPr/>
        <p:txBody>
          <a:bodyPr/>
          <a:lstStyle/>
          <a:p>
            <a:r>
              <a:rPr lang="en-US" sz="3600" dirty="0">
                <a:latin typeface="Times New Roman" panose="02020603050405020304" pitchFamily="18" charset="0"/>
                <a:cs typeface="Times New Roman" panose="02020603050405020304" pitchFamily="18" charset="0"/>
              </a:rPr>
              <a:t>Find out ways to motivate children</a:t>
            </a:r>
          </a:p>
        </p:txBody>
      </p:sp>
      <p:sp>
        <p:nvSpPr>
          <p:cNvPr id="3" name="Content Placeholder 2">
            <a:extLst>
              <a:ext uri="{FF2B5EF4-FFF2-40B4-BE49-F238E27FC236}">
                <a16:creationId xmlns:a16="http://schemas.microsoft.com/office/drawing/2014/main" id="{DBF5871C-5DA8-496D-A81A-D5E1AF744033}"/>
              </a:ext>
            </a:extLst>
          </p:cNvPr>
          <p:cNvSpPr>
            <a:spLocks noGrp="1"/>
          </p:cNvSpPr>
          <p:nvPr>
            <p:ph idx="1"/>
          </p:nvPr>
        </p:nvSpPr>
        <p:spPr/>
        <p:txBody>
          <a:bodyPr>
            <a:normAutofit fontScale="92500" lnSpcReduction="10000"/>
          </a:bodyPr>
          <a:lstStyle/>
          <a:p>
            <a:pPr algn="just">
              <a:buClr>
                <a:srgbClr val="0B5AA5"/>
              </a:buClr>
            </a:pPr>
            <a:r>
              <a:rPr lang="en-US" dirty="0">
                <a:latin typeface="Times New Roman" panose="02020603050405020304" pitchFamily="18" charset="0"/>
                <a:cs typeface="Times New Roman" panose="02020603050405020304" pitchFamily="18" charset="0"/>
              </a:rPr>
              <a:t>Children should be encouraged and admired in various incentives like giving stars on their hands, giving special awards, using daily behavior charts but for it the teacher should have clearly identified the positive behaviors that she will put on the chart. </a:t>
            </a:r>
          </a:p>
          <a:p>
            <a:pPr algn="just">
              <a:buClr>
                <a:srgbClr val="0B5AA5"/>
              </a:buClr>
            </a:pPr>
            <a:r>
              <a:rPr lang="en-US" dirty="0">
                <a:latin typeface="Times New Roman" panose="02020603050405020304" pitchFamily="18" charset="0"/>
                <a:cs typeface="Times New Roman" panose="02020603050405020304" pitchFamily="18" charset="0"/>
              </a:rPr>
              <a:t>It is important that these behaviors be explained clearly. It needs to be demonstrated and rehearsal. </a:t>
            </a:r>
          </a:p>
          <a:p>
            <a:pPr algn="just">
              <a:buClr>
                <a:srgbClr val="0B5AA5"/>
              </a:buClr>
            </a:pPr>
            <a:r>
              <a:rPr lang="en-US" dirty="0">
                <a:latin typeface="Times New Roman" panose="02020603050405020304" pitchFamily="18" charset="0"/>
                <a:cs typeface="Times New Roman" panose="02020603050405020304" pitchFamily="18" charset="0"/>
              </a:rPr>
              <a:t>For example when a student was tying the tie of another student, the teacher made all the children to stop doing what they were doing and displayed them what those two students were doing. then she took their names, explained what a wonderful way it was to help a friend and asked the class to clap for them and pasted shimmering stars on the back of their hands." so in this way children got motivated.</a:t>
            </a:r>
          </a:p>
          <a:p>
            <a:endParaRPr lang="en-US" dirty="0"/>
          </a:p>
        </p:txBody>
      </p:sp>
    </p:spTree>
    <p:extLst>
      <p:ext uri="{BB962C8B-B14F-4D97-AF65-F5344CB8AC3E}">
        <p14:creationId xmlns:p14="http://schemas.microsoft.com/office/powerpoint/2010/main" val="2742742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5937A7-2ADC-4FD7-AD85-B3E4D6511C50}"/>
              </a:ext>
            </a:extLst>
          </p:cNvPr>
          <p:cNvSpPr>
            <a:spLocks noGrp="1"/>
          </p:cNvSpPr>
          <p:nvPr>
            <p:ph idx="1"/>
          </p:nvPr>
        </p:nvSpPr>
        <p:spPr/>
        <p:txBody>
          <a:bodyPr/>
          <a:lstStyle/>
          <a:p>
            <a:endParaRPr lang="en-US" dirty="0"/>
          </a:p>
          <a:p>
            <a:pPr marL="0" indent="0">
              <a:buNone/>
            </a:pPr>
            <a:r>
              <a:rPr lang="en-US" b="1" dirty="0">
                <a:latin typeface="Times New Roman" panose="02020603050405020304" pitchFamily="18" charset="0"/>
                <a:cs typeface="Times New Roman" panose="02020603050405020304" pitchFamily="18" charset="0"/>
              </a:rPr>
              <a:t>Definition of Emotional Development:</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Emotional development is the start of a child's experience, understanding, expression, and supervision of emotions from birth to late youth. It also includes how growth and changes in these processes related to emotions take place.</a:t>
            </a:r>
          </a:p>
          <a:p>
            <a:pPr marL="0" indent="0">
              <a:buNone/>
            </a:pP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3352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73583-0828-4905-BF46-7CD1AAAC4B17}"/>
              </a:ext>
            </a:extLst>
          </p:cNvPr>
          <p:cNvSpPr>
            <a:spLocks noGrp="1"/>
          </p:cNvSpPr>
          <p:nvPr>
            <p:ph idx="1"/>
          </p:nvPr>
        </p:nvSpPr>
        <p:spPr>
          <a:xfrm>
            <a:off x="838200" y="1825625"/>
            <a:ext cx="10515600" cy="1063349"/>
          </a:xfrm>
        </p:spPr>
        <p:txBody>
          <a:bodyPr>
            <a:normAutofit/>
          </a:bodyPr>
          <a:lstStyle/>
          <a:p>
            <a:pPr algn="ctr"/>
            <a:r>
              <a:rPr lang="en-US" sz="3200" b="1" dirty="0">
                <a:latin typeface="Times New Roman" panose="02020603050405020304" pitchFamily="18" charset="0"/>
                <a:cs typeface="Times New Roman" panose="02020603050405020304" pitchFamily="18" charset="0"/>
              </a:rPr>
              <a:t>Emotional Development from Infancy to Adolescence</a:t>
            </a:r>
          </a:p>
        </p:txBody>
      </p:sp>
    </p:spTree>
    <p:extLst>
      <p:ext uri="{BB962C8B-B14F-4D97-AF65-F5344CB8AC3E}">
        <p14:creationId xmlns:p14="http://schemas.microsoft.com/office/powerpoint/2010/main" val="196193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AB8BC-4183-4B47-8F01-7F5E0ACF0CDA}"/>
              </a:ext>
            </a:extLst>
          </p:cNvPr>
          <p:cNvSpPr>
            <a:spLocks noGrp="1"/>
          </p:cNvSpPr>
          <p:nvPr>
            <p:ph idx="1"/>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During Early stages(Infancy)</a:t>
            </a:r>
          </a:p>
          <a:p>
            <a:r>
              <a:rPr lang="en-US" sz="3200" dirty="0">
                <a:latin typeface="Times New Roman" panose="02020603050405020304" pitchFamily="18" charset="0"/>
                <a:cs typeface="Times New Roman" panose="02020603050405020304" pitchFamily="18" charset="0"/>
              </a:rPr>
              <a:t>K.M Bridges said new born babies have no discriminated emotional response but show only a generalize excitement.</a:t>
            </a:r>
          </a:p>
          <a:p>
            <a:r>
              <a:rPr lang="en-US" sz="3200" dirty="0">
                <a:latin typeface="Times New Roman" panose="02020603050405020304" pitchFamily="18" charset="0"/>
                <a:cs typeface="Times New Roman" panose="02020603050405020304" pitchFamily="18" charset="0"/>
              </a:rPr>
              <a:t>By she means that specific reactions, even as response to strong motivations cannot be identified during the first week.</a:t>
            </a:r>
          </a:p>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Only very general and uncontrolled  muscles reaction can b observed</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40356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C5946-24C4-4DB7-8CE7-C8328FED352B}"/>
              </a:ext>
            </a:extLst>
          </p:cNvPr>
          <p:cNvSpPr>
            <a:spLocks noGrp="1"/>
          </p:cNvSpPr>
          <p:nvPr>
            <p:ph idx="1"/>
          </p:nvPr>
        </p:nvSpPr>
        <p:spPr/>
        <p:txBody>
          <a:bodyPr>
            <a:normAutofit lnSpcReduction="10000"/>
          </a:bodyPr>
          <a:lstStyle/>
          <a:p>
            <a:r>
              <a:rPr lang="en-US" sz="3200" dirty="0">
                <a:latin typeface="Times New Roman" panose="02020603050405020304" pitchFamily="18" charset="0"/>
                <a:cs typeface="Times New Roman" panose="02020603050405020304" pitchFamily="18" charset="0"/>
              </a:rPr>
              <a:t>At 3 months excitement develops into distress and delight  in this distress dominates more .</a:t>
            </a:r>
          </a:p>
          <a:p>
            <a:r>
              <a:rPr lang="en-US" sz="3200" dirty="0">
                <a:latin typeface="Times New Roman" panose="02020603050405020304" pitchFamily="18" charset="0"/>
                <a:cs typeface="Times New Roman" panose="02020603050405020304" pitchFamily="18" charset="0"/>
              </a:rPr>
              <a:t>At 6 months at the negative emotions take the  lead  and distress  develop into fear  and anger .</a:t>
            </a:r>
          </a:p>
          <a:p>
            <a:r>
              <a:rPr lang="en-US" sz="3200" dirty="0">
                <a:latin typeface="Times New Roman" panose="02020603050405020304" pitchFamily="18" charset="0"/>
                <a:cs typeface="Times New Roman" panose="02020603050405020304" pitchFamily="18" charset="0"/>
              </a:rPr>
              <a:t>At 12 months positive emotions enter in the field and delight is distinguished into affection.</a:t>
            </a:r>
          </a:p>
          <a:p>
            <a:r>
              <a:rPr lang="en-US" sz="3200" dirty="0">
                <a:latin typeface="Times New Roman" panose="02020603050405020304" pitchFamily="18" charset="0"/>
                <a:cs typeface="Times New Roman" panose="02020603050405020304" pitchFamily="18" charset="0"/>
              </a:rPr>
              <a:t>At 18 months jealousy develops from distress and affection distinguished into affection for youth and affection for children.</a:t>
            </a:r>
          </a:p>
          <a:p>
            <a:endParaRPr lang="en-US" sz="32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738206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3A375-A10C-4B3E-ADA1-451F47045566}"/>
              </a:ext>
            </a:extLst>
          </p:cNvPr>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During childhood</a:t>
            </a:r>
          </a:p>
        </p:txBody>
      </p:sp>
      <p:sp>
        <p:nvSpPr>
          <p:cNvPr id="3" name="Content Placeholder 2">
            <a:extLst>
              <a:ext uri="{FF2B5EF4-FFF2-40B4-BE49-F238E27FC236}">
                <a16:creationId xmlns:a16="http://schemas.microsoft.com/office/drawing/2014/main" id="{D669609F-7E20-42CF-9484-69EF1CB55B60}"/>
              </a:ext>
            </a:extLst>
          </p:cNvPr>
          <p:cNvSpPr>
            <a:spLocks noGrp="1"/>
          </p:cNvSpPr>
          <p:nvPr>
            <p:ph idx="1"/>
          </p:nvPr>
        </p:nvSpPr>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Early childhood </a:t>
            </a:r>
            <a:r>
              <a:rPr lang="en-US" sz="3200" dirty="0">
                <a:latin typeface="Times New Roman" panose="02020603050405020304" pitchFamily="18" charset="0"/>
                <a:cs typeface="Times New Roman" panose="02020603050405020304" pitchFamily="18" charset="0"/>
                <a:sym typeface="Wingdings" panose="05000000000000000000" pitchFamily="2" charset="2"/>
              </a:rPr>
              <a:t>:(2-5 years3-6 years)</a:t>
            </a:r>
          </a:p>
          <a:p>
            <a:r>
              <a:rPr lang="en-US" sz="3200" dirty="0">
                <a:latin typeface="Times New Roman" panose="02020603050405020304" pitchFamily="18" charset="0"/>
                <a:cs typeface="Times New Roman" panose="02020603050405020304" pitchFamily="18" charset="0"/>
                <a:sym typeface="Wingdings" panose="05000000000000000000" pitchFamily="2" charset="2"/>
              </a:rPr>
              <a:t>At 24 months, delight was further discriminated and joy appears.</a:t>
            </a:r>
          </a:p>
          <a:p>
            <a:r>
              <a:rPr lang="en-US" sz="3200" dirty="0">
                <a:latin typeface="Times New Roman" panose="02020603050405020304" pitchFamily="18" charset="0"/>
                <a:cs typeface="Times New Roman" panose="02020603050405020304" pitchFamily="18" charset="0"/>
                <a:sym typeface="Wingdings" panose="05000000000000000000" pitchFamily="2" charset="2"/>
              </a:rPr>
              <a:t>At 5 years (60 months) fear is discriminated into shame and stress.</a:t>
            </a:r>
          </a:p>
          <a:p>
            <a:r>
              <a:rPr lang="en-US" sz="3200" dirty="0">
                <a:latin typeface="Times New Roman" panose="02020603050405020304" pitchFamily="18" charset="0"/>
                <a:cs typeface="Times New Roman" panose="02020603050405020304" pitchFamily="18" charset="0"/>
                <a:sym typeface="Wingdings" panose="05000000000000000000" pitchFamily="2" charset="2"/>
              </a:rPr>
              <a:t>Anger is again discriminated in to disappointment and jealousy.</a:t>
            </a:r>
          </a:p>
          <a:p>
            <a:r>
              <a:rPr lang="en-US" sz="3200" dirty="0">
                <a:latin typeface="Times New Roman" panose="02020603050405020304" pitchFamily="18" charset="0"/>
                <a:cs typeface="Times New Roman" panose="02020603050405020304" pitchFamily="18" charset="0"/>
                <a:sym typeface="Wingdings" panose="05000000000000000000" pitchFamily="2" charset="2"/>
              </a:rPr>
              <a:t>From delight hope is again discriminated.</a:t>
            </a:r>
          </a:p>
          <a:p>
            <a:endParaRPr lang="en-US" sz="3200" dirty="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554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B97BA8-7421-4FB5-B93F-CCC0A48B0951}"/>
              </a:ext>
            </a:extLst>
          </p:cNvPr>
          <p:cNvSpPr>
            <a:spLocks noGrp="1"/>
          </p:cNvSpPr>
          <p:nvPr>
            <p:ph idx="1"/>
          </p:nvPr>
        </p:nvSpPr>
        <p:spPr>
          <a:xfrm>
            <a:off x="400878" y="1905139"/>
            <a:ext cx="10515600" cy="493504"/>
          </a:xfrm>
        </p:spPr>
        <p:txBody>
          <a:bodyPr>
            <a:normAutofit/>
          </a:bodyPr>
          <a:lstStyle/>
          <a:p>
            <a:pPr marL="0" indent="0" algn="ctr">
              <a:buNone/>
            </a:pPr>
            <a:r>
              <a:rPr lang="en-US" b="1" dirty="0">
                <a:latin typeface="Times New Roman" panose="02020603050405020304" pitchFamily="18" charset="0"/>
                <a:cs typeface="Times New Roman" panose="02020603050405020304" pitchFamily="18" charset="0"/>
              </a:rPr>
              <a:t>Emotional Characteristics of Learners </a:t>
            </a:r>
          </a:p>
        </p:txBody>
      </p:sp>
    </p:spTree>
    <p:extLst>
      <p:ext uri="{BB962C8B-B14F-4D97-AF65-F5344CB8AC3E}">
        <p14:creationId xmlns:p14="http://schemas.microsoft.com/office/powerpoint/2010/main" val="3981470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B3573-D9AF-4EFE-B40B-4B56D7803897}"/>
              </a:ext>
            </a:extLst>
          </p:cNvPr>
          <p:cNvSpPr>
            <a:spLocks noGrp="1"/>
          </p:cNvSpPr>
          <p:nvPr>
            <p:ph idx="1"/>
          </p:nvPr>
        </p:nvSpPr>
        <p:spPr/>
        <p:txBody>
          <a:bodyPr/>
          <a:lstStyle/>
          <a:p>
            <a:pPr marL="0" indent="0">
              <a:buNone/>
            </a:pPr>
            <a:r>
              <a:rPr lang="en-US" sz="3200" b="1" dirty="0">
                <a:latin typeface="Times New Roman" panose="02020603050405020304" pitchFamily="18" charset="0"/>
                <a:cs typeface="Times New Roman" panose="02020603050405020304" pitchFamily="18" charset="0"/>
              </a:rPr>
              <a:t>Preschool and playgroup.</a:t>
            </a:r>
          </a:p>
          <a:p>
            <a:pPr algn="just">
              <a:buClr>
                <a:srgbClr val="0B5AA5"/>
              </a:buClr>
            </a:pPr>
            <a:r>
              <a:rPr lang="en-US" dirty="0">
                <a:latin typeface="Times New Roman" panose="02020603050405020304" pitchFamily="18" charset="0"/>
                <a:cs typeface="Times New Roman" panose="02020603050405020304" pitchFamily="18" charset="0"/>
              </a:rPr>
              <a:t>Age: 3-5 years.</a:t>
            </a:r>
          </a:p>
          <a:p>
            <a:pPr algn="just">
              <a:buClr>
                <a:srgbClr val="0B5AA5"/>
              </a:buClr>
            </a:pPr>
            <a:r>
              <a:rPr lang="en-US" dirty="0">
                <a:latin typeface="Times New Roman" panose="02020603050405020304" pitchFamily="18" charset="0"/>
                <a:cs typeface="Times New Roman" panose="02020603050405020304" pitchFamily="18" charset="0"/>
              </a:rPr>
              <a:t>Children tend to express their emotions freely and openly, with anger bursts being frequent.</a:t>
            </a:r>
          </a:p>
          <a:p>
            <a:pPr algn="just">
              <a:buClr>
                <a:srgbClr val="0B5AA5"/>
              </a:buClr>
            </a:pPr>
            <a:r>
              <a:rPr lang="en-US" dirty="0">
                <a:latin typeface="Times New Roman" panose="02020603050405020304" pitchFamily="18" charset="0"/>
                <a:cs typeface="Times New Roman" panose="02020603050405020304" pitchFamily="18" charset="0"/>
              </a:rPr>
              <a:t>Jealousy among classmates is fairly common as these children tend to have much affection for their teacher and actively seek approval.</a:t>
            </a:r>
          </a:p>
          <a:p>
            <a:pPr algn="just">
              <a:buClr>
                <a:srgbClr val="0B5AA5"/>
              </a:buClr>
            </a:pPr>
            <a:r>
              <a:rPr lang="en-US" dirty="0">
                <a:latin typeface="Times New Roman" panose="02020603050405020304" pitchFamily="18" charset="0"/>
                <a:cs typeface="Times New Roman" panose="02020603050405020304" pitchFamily="18" charset="0"/>
              </a:rPr>
              <a:t>Children laugh when others laugh.</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8201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01EFB-15D0-47A4-982B-1FDC85582B45}"/>
              </a:ext>
            </a:extLst>
          </p:cNvPr>
          <p:cNvSpPr>
            <a:spLocks noGrp="1"/>
          </p:cNvSpPr>
          <p:nvPr>
            <p:ph idx="1"/>
          </p:nvPr>
        </p:nvSpPr>
        <p:spPr/>
        <p:txBody>
          <a:bodyPr>
            <a:normAutofit lnSpcReduction="10000"/>
          </a:bodyPr>
          <a:lstStyle/>
          <a:p>
            <a:r>
              <a:rPr lang="en-US" sz="3200" b="1" dirty="0">
                <a:latin typeface="Times New Roman" panose="02020603050405020304" pitchFamily="18" charset="0"/>
                <a:cs typeface="Times New Roman" panose="02020603050405020304" pitchFamily="18" charset="0"/>
              </a:rPr>
              <a:t>Primary Level</a:t>
            </a:r>
          </a:p>
          <a:p>
            <a:pPr algn="just">
              <a:buClr>
                <a:srgbClr val="0B5AA5"/>
              </a:buClr>
            </a:pPr>
            <a:r>
              <a:rPr lang="en-US" dirty="0">
                <a:latin typeface="Times New Roman" panose="02020603050405020304" pitchFamily="18" charset="0"/>
                <a:cs typeface="Times New Roman" panose="02020603050405020304" pitchFamily="18" charset="0"/>
              </a:rPr>
              <a:t>Age: 6-8 years.</a:t>
            </a:r>
          </a:p>
          <a:p>
            <a:pPr marL="0" indent="0" algn="just">
              <a:buClr>
                <a:srgbClr val="0B5AA5"/>
              </a:buClr>
              <a:buNone/>
            </a:pPr>
            <a:endParaRPr lang="en-US" dirty="0">
              <a:latin typeface="Times New Roman" panose="02020603050405020304" pitchFamily="18" charset="0"/>
              <a:cs typeface="Times New Roman" panose="02020603050405020304" pitchFamily="18" charset="0"/>
            </a:endParaRPr>
          </a:p>
          <a:p>
            <a:pPr algn="just">
              <a:buClr>
                <a:srgbClr val="0B5AA5"/>
              </a:buCl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Children are sensitive to reproach and laughter may have difficulty adjusting to failure.</a:t>
            </a:r>
          </a:p>
          <a:p>
            <a:pPr marL="0" indent="0" algn="just">
              <a:buClr>
                <a:srgbClr val="0B5AA5"/>
              </a:buClr>
              <a:buNone/>
            </a:pPr>
            <a:endParaRPr lang="en-US" dirty="0">
              <a:latin typeface="Times New Roman" panose="02020603050405020304" pitchFamily="18" charset="0"/>
              <a:cs typeface="Times New Roman" panose="02020603050405020304" pitchFamily="18" charset="0"/>
            </a:endParaRPr>
          </a:p>
          <a:p>
            <a:pPr algn="just">
              <a:buClr>
                <a:srgbClr val="0B5AA5"/>
              </a:buClr>
            </a:pPr>
            <a:r>
              <a:rPr lang="en-US" dirty="0">
                <a:latin typeface="Times New Roman" panose="02020603050405020304" pitchFamily="18" charset="0"/>
                <a:cs typeface="Times New Roman" panose="02020603050405020304" pitchFamily="18" charset="0"/>
              </a:rPr>
              <a:t>Most children are eager to please the teacher.</a:t>
            </a:r>
          </a:p>
          <a:p>
            <a:pPr marL="0" indent="0" algn="just">
              <a:buClr>
                <a:srgbClr val="0B5AA5"/>
              </a:buClr>
              <a:buNone/>
            </a:pPr>
            <a:endParaRPr lang="en-US" dirty="0">
              <a:latin typeface="Times New Roman" panose="02020603050405020304" pitchFamily="18" charset="0"/>
              <a:cs typeface="Times New Roman" panose="02020603050405020304" pitchFamily="18" charset="0"/>
            </a:endParaRPr>
          </a:p>
          <a:p>
            <a:pPr algn="just">
              <a:buClr>
                <a:srgbClr val="0B5AA5"/>
              </a:buClr>
            </a:pPr>
            <a:r>
              <a:rPr lang="en-US" dirty="0">
                <a:latin typeface="Times New Roman" panose="02020603050405020304" pitchFamily="18" charset="0"/>
                <a:cs typeface="Times New Roman" panose="02020603050405020304" pitchFamily="18" charset="0"/>
              </a:rPr>
              <a:t>Children  become sensitive to the feelings of others</a:t>
            </a:r>
            <a:endParaRPr lang="en-US" dirty="0"/>
          </a:p>
        </p:txBody>
      </p:sp>
    </p:spTree>
    <p:extLst>
      <p:ext uri="{BB962C8B-B14F-4D97-AF65-F5344CB8AC3E}">
        <p14:creationId xmlns:p14="http://schemas.microsoft.com/office/powerpoint/2010/main" val="2019656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857</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During childhood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Understands the Individual needs of the Children</vt:lpstr>
      <vt:lpstr>Be able to deal with all sorts of emotions</vt:lpstr>
      <vt:lpstr>Find out ways to motivate children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28</cp:revision>
  <dcterms:created xsi:type="dcterms:W3CDTF">2020-05-10T16:59:56Z</dcterms:created>
  <dcterms:modified xsi:type="dcterms:W3CDTF">2020-05-21T02:18:29Z</dcterms:modified>
</cp:coreProperties>
</file>