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60" r:id="rId4"/>
    <p:sldId id="264" r:id="rId5"/>
    <p:sldId id="265"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94660"/>
  </p:normalViewPr>
  <p:slideViewPr>
    <p:cSldViewPr snapToGrid="0">
      <p:cViewPr varScale="1">
        <p:scale>
          <a:sx n="71" d="100"/>
          <a:sy n="71"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C91690-CF4F-478D-9721-BF377356ECC2}"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00FEE3D-C00D-4888-A22C-7B81731EE8C0}" type="slidenum">
              <a:rPr lang="en-US" smtClean="0"/>
              <a:t>‹#›</a:t>
            </a:fld>
            <a:endParaRPr lang="en-US"/>
          </a:p>
        </p:txBody>
      </p:sp>
    </p:spTree>
    <p:extLst>
      <p:ext uri="{BB962C8B-B14F-4D97-AF65-F5344CB8AC3E}">
        <p14:creationId xmlns:p14="http://schemas.microsoft.com/office/powerpoint/2010/main" val="104659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91690-CF4F-478D-9721-BF377356ECC2}"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417032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91690-CF4F-478D-9721-BF377356ECC2}"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205731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91690-CF4F-478D-9721-BF377356ECC2}"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398424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CC91690-CF4F-478D-9721-BF377356ECC2}" type="datetimeFigureOut">
              <a:rPr lang="en-US" smtClean="0"/>
              <a:t>5/16/2020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00FEE3D-C00D-4888-A22C-7B81731EE8C0}" type="slidenum">
              <a:rPr lang="en-US" smtClean="0"/>
              <a:t>‹#›</a:t>
            </a:fld>
            <a:endParaRPr lang="en-US"/>
          </a:p>
        </p:txBody>
      </p:sp>
    </p:spTree>
    <p:extLst>
      <p:ext uri="{BB962C8B-B14F-4D97-AF65-F5344CB8AC3E}">
        <p14:creationId xmlns:p14="http://schemas.microsoft.com/office/powerpoint/2010/main" val="50655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C91690-CF4F-478D-9721-BF377356ECC2}"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343589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91690-CF4F-478D-9721-BF377356ECC2}"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5954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C91690-CF4F-478D-9721-BF377356ECC2}"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140456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91690-CF4F-478D-9721-BF377356ECC2}"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98917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91690-CF4F-478D-9721-BF377356ECC2}"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188356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91690-CF4F-478D-9721-BF377356ECC2}" type="datetimeFigureOut">
              <a:rPr lang="en-US" smtClean="0"/>
              <a:t>5/16/2020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00FEE3D-C00D-4888-A22C-7B81731EE8C0}" type="slidenum">
              <a:rPr lang="en-US" smtClean="0"/>
              <a:t>‹#›</a:t>
            </a:fld>
            <a:endParaRPr lang="en-US"/>
          </a:p>
        </p:txBody>
      </p:sp>
    </p:spTree>
    <p:extLst>
      <p:ext uri="{BB962C8B-B14F-4D97-AF65-F5344CB8AC3E}">
        <p14:creationId xmlns:p14="http://schemas.microsoft.com/office/powerpoint/2010/main" val="320774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CC91690-CF4F-478D-9721-BF377356ECC2}" type="datetimeFigureOut">
              <a:rPr lang="en-US" smtClean="0"/>
              <a:t>5/16/2020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00FEE3D-C00D-4888-A22C-7B81731EE8C0}" type="slidenum">
              <a:rPr lang="en-US" smtClean="0"/>
              <a:t>‹#›</a:t>
            </a:fld>
            <a:endParaRPr lang="en-US"/>
          </a:p>
        </p:txBody>
      </p:sp>
    </p:spTree>
    <p:extLst>
      <p:ext uri="{BB962C8B-B14F-4D97-AF65-F5344CB8AC3E}">
        <p14:creationId xmlns:p14="http://schemas.microsoft.com/office/powerpoint/2010/main" val="3349015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03623"/>
            <a:ext cx="9966960" cy="3035808"/>
          </a:xfrm>
        </p:spPr>
        <p:txBody>
          <a:bodyPr/>
          <a:lstStyle/>
          <a:p>
            <a:pPr algn="r"/>
            <a:r>
              <a:rPr lang="en-US" sz="3600" b="1" dirty="0">
                <a:latin typeface="Times New Roman" pitchFamily="18" charset="0"/>
                <a:cs typeface="Times New Roman" pitchFamily="18" charset="0"/>
              </a:rPr>
              <a:t>Critical Thinking and Reflective Practices</a:t>
            </a:r>
            <a:br>
              <a:rPr lang="en-US" sz="3600" b="1" dirty="0">
                <a:latin typeface="Times New Roman" pitchFamily="18" charset="0"/>
                <a:cs typeface="Times New Roman" pitchFamily="18" charset="0"/>
              </a:rPr>
            </a:br>
            <a:r>
              <a:rPr lang="en-US" sz="2400" b="1" dirty="0">
                <a:latin typeface="Times New Roman" pitchFamily="18" charset="0"/>
                <a:cs typeface="Times New Roman" pitchFamily="18" charset="0"/>
              </a:rPr>
              <a:t>Maj/B.Eds-103</a:t>
            </a:r>
            <a:endParaRPr lang="en-US" sz="2400" dirty="0"/>
          </a:p>
        </p:txBody>
      </p:sp>
      <p:sp>
        <p:nvSpPr>
          <p:cNvPr id="3" name="Subtitle 2"/>
          <p:cNvSpPr>
            <a:spLocks noGrp="1"/>
          </p:cNvSpPr>
          <p:nvPr>
            <p:ph type="subTitle" idx="1"/>
          </p:nvPr>
        </p:nvSpPr>
        <p:spPr/>
        <p:txBody>
          <a:bodyPr>
            <a:noAutofit/>
          </a:bodyPr>
          <a:lstStyle/>
          <a:p>
            <a:pPr algn="r"/>
            <a:r>
              <a:rPr lang="en-US" sz="1400" b="1" dirty="0" err="1" smtClean="0">
                <a:latin typeface="Times New Roman" pitchFamily="18" charset="0"/>
                <a:cs typeface="Times New Roman" pitchFamily="18" charset="0"/>
              </a:rPr>
              <a:t>Ms</a:t>
            </a:r>
            <a:r>
              <a:rPr lang="en-US" sz="1400" b="1" dirty="0" smtClean="0">
                <a:latin typeface="Times New Roman" pitchFamily="18" charset="0"/>
                <a:cs typeface="Times New Roman" pitchFamily="18" charset="0"/>
              </a:rPr>
              <a:t> Madiha Zahid</a:t>
            </a:r>
          </a:p>
          <a:p>
            <a:pPr algn="r"/>
            <a:r>
              <a:rPr lang="en-US" sz="1400" b="1" dirty="0" smtClean="0">
                <a:latin typeface="Times New Roman" pitchFamily="18" charset="0"/>
                <a:cs typeface="Times New Roman" pitchFamily="18" charset="0"/>
              </a:rPr>
              <a:t>B</a:t>
            </a:r>
            <a:r>
              <a:rPr lang="en-US" sz="1400" b="1" dirty="0">
                <a:latin typeface="Times New Roman" pitchFamily="18" charset="0"/>
                <a:cs typeface="Times New Roman" pitchFamily="18" charset="0"/>
              </a:rPr>
              <a:t>. Ed. (</a:t>
            </a:r>
            <a:r>
              <a:rPr lang="en-US" sz="1400" b="1" dirty="0" err="1">
                <a:latin typeface="Times New Roman" pitchFamily="18" charset="0"/>
                <a:cs typeface="Times New Roman" pitchFamily="18" charset="0"/>
              </a:rPr>
              <a:t>Hons</a:t>
            </a:r>
            <a:r>
              <a:rPr lang="en-US" sz="1400" b="1" dirty="0">
                <a:latin typeface="Times New Roman" pitchFamily="18" charset="0"/>
                <a:cs typeface="Times New Roman" pitchFamily="18" charset="0"/>
              </a:rPr>
              <a:t>) Secondary</a:t>
            </a:r>
          </a:p>
          <a:p>
            <a:pPr algn="r"/>
            <a:r>
              <a:rPr lang="en-US" sz="1400" b="1" dirty="0">
                <a:latin typeface="Times New Roman" pitchFamily="18" charset="0"/>
                <a:cs typeface="Times New Roman" pitchFamily="18" charset="0"/>
              </a:rPr>
              <a:t>Semester II</a:t>
            </a:r>
          </a:p>
        </p:txBody>
      </p:sp>
    </p:spTree>
    <p:extLst>
      <p:ext uri="{BB962C8B-B14F-4D97-AF65-F5344CB8AC3E}">
        <p14:creationId xmlns:p14="http://schemas.microsoft.com/office/powerpoint/2010/main" val="4184322368"/>
      </p:ext>
    </p:extLst>
  </p:cSld>
  <p:clrMapOvr>
    <a:masterClrMapping/>
  </p:clrMapOvr>
  <mc:AlternateContent xmlns:mc="http://schemas.openxmlformats.org/markup-compatibility/2006" xmlns:p14="http://schemas.microsoft.com/office/powerpoint/2010/main">
    <mc:Choice Requires="p14">
      <p:transition spd="slow" p14:dur="2000" advTm="2174"/>
    </mc:Choice>
    <mc:Fallback xmlns="">
      <p:transition spd="slow" advTm="217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latin typeface="Times New Roman" panose="02020603050405020304" pitchFamily="18" charset="0"/>
                <a:cs typeface="Times New Roman" panose="02020603050405020304" pitchFamily="18" charset="0"/>
              </a:rPr>
              <a:t>Unit 9:Methods of Reflection </a:t>
            </a:r>
            <a:endParaRPr lang="en-US" sz="6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5479336"/>
      </p:ext>
    </p:extLst>
  </p:cSld>
  <p:clrMapOvr>
    <a:masterClrMapping/>
  </p:clrMapOvr>
  <mc:AlternateContent xmlns:mc="http://schemas.openxmlformats.org/markup-compatibility/2006" xmlns:p14="http://schemas.microsoft.com/office/powerpoint/2010/main">
    <mc:Choice Requires="p14">
      <p:transition spd="slow" p14:dur="2000" advTm="14455"/>
    </mc:Choice>
    <mc:Fallback xmlns="">
      <p:transition spd="slow" advTm="1445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07" y="0"/>
            <a:ext cx="10058400" cy="1609344"/>
          </a:xfrm>
        </p:spPr>
        <p:txBody>
          <a:bodyPr>
            <a:normAutofit/>
          </a:bodyPr>
          <a:lstStyle/>
          <a:p>
            <a:r>
              <a:rPr lang="en-US" sz="2800" b="1" dirty="0" smtClean="0"/>
              <a:t>Brookfield Critical Lenses </a:t>
            </a:r>
            <a:endParaRPr lang="en-US" sz="2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806" y="1090435"/>
            <a:ext cx="9961418" cy="5444836"/>
          </a:xfrm>
        </p:spPr>
      </p:pic>
    </p:spTree>
    <p:extLst>
      <p:ext uri="{BB962C8B-B14F-4D97-AF65-F5344CB8AC3E}">
        <p14:creationId xmlns:p14="http://schemas.microsoft.com/office/powerpoint/2010/main" val="3351718564"/>
      </p:ext>
    </p:extLst>
  </p:cSld>
  <p:clrMapOvr>
    <a:masterClrMapping/>
  </p:clrMapOvr>
  <mc:AlternateContent xmlns:mc="http://schemas.openxmlformats.org/markup-compatibility/2006" xmlns:p14="http://schemas.microsoft.com/office/powerpoint/2010/main">
    <mc:Choice Requires="p14">
      <p:transition spd="slow" p14:dur="2000" advTm="22044"/>
    </mc:Choice>
    <mc:Fallback xmlns="">
      <p:transition spd="slow" advTm="2204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endParaRPr lang="en-US" dirty="0"/>
          </a:p>
        </p:txBody>
      </p:sp>
      <p:sp>
        <p:nvSpPr>
          <p:cNvPr id="3" name="Content Placeholder 2"/>
          <p:cNvSpPr>
            <a:spLocks noGrp="1"/>
          </p:cNvSpPr>
          <p:nvPr>
            <p:ph idx="1"/>
          </p:nvPr>
        </p:nvSpPr>
        <p:spPr>
          <a:xfrm>
            <a:off x="1069848" y="954741"/>
            <a:ext cx="10058400" cy="4356847"/>
          </a:xfrm>
        </p:spPr>
        <p:txBody>
          <a:bodyPr/>
          <a:lstStyle/>
          <a:p>
            <a:pPr fontAlgn="base"/>
            <a:r>
              <a:rPr lang="en-US" b="1" i="1" dirty="0"/>
              <a:t>Autobiographical lens:</a:t>
            </a:r>
            <a:r>
              <a:rPr lang="en-US" dirty="0"/>
              <a:t/>
            </a:r>
            <a:br>
              <a:rPr lang="en-US" dirty="0"/>
            </a:br>
            <a:r>
              <a:rPr lang="en-US" dirty="0"/>
              <a:t>Think about the situation in relation to your own previous experiences and your current reactions and feelings. Consider how your personal story and past may have shaped your view of what happened or may have resulted in unwanted physical and emotional reactions and responses</a:t>
            </a:r>
            <a:r>
              <a:rPr lang="en-US" dirty="0" smtClean="0"/>
              <a:t>.</a:t>
            </a:r>
          </a:p>
          <a:p>
            <a:pPr fontAlgn="base"/>
            <a:r>
              <a:rPr lang="en-US" b="1" i="1" dirty="0"/>
              <a:t>Students</a:t>
            </a:r>
            <a:r>
              <a:rPr lang="en-US" b="1" dirty="0"/>
              <a:t>’ </a:t>
            </a:r>
            <a:r>
              <a:rPr lang="en-US" b="1" i="1" dirty="0"/>
              <a:t>views:</a:t>
            </a:r>
            <a:r>
              <a:rPr lang="en-US" dirty="0"/>
              <a:t/>
            </a:r>
            <a:br>
              <a:rPr lang="en-US" dirty="0"/>
            </a:br>
            <a:r>
              <a:rPr lang="en-US" dirty="0"/>
              <a:t>Try to put yourself in your students’ shoes and review the situation by looking at what happened through their eyes. Consider their reactions and how their stories may have led to the experiences. Also, think about how they have experienced the same situation. You may even be able to include students in your reflections by talking to them about what happened or by offering a system of written feedback.</a:t>
            </a:r>
          </a:p>
          <a:p>
            <a:pPr fontAlgn="base"/>
            <a:endParaRPr lang="en-US" dirty="0"/>
          </a:p>
        </p:txBody>
      </p:sp>
    </p:spTree>
    <p:extLst>
      <p:ext uri="{BB962C8B-B14F-4D97-AF65-F5344CB8AC3E}">
        <p14:creationId xmlns:p14="http://schemas.microsoft.com/office/powerpoint/2010/main" val="1362971412"/>
      </p:ext>
    </p:extLst>
  </p:cSld>
  <p:clrMapOvr>
    <a:masterClrMapping/>
  </p:clrMapOvr>
  <mc:AlternateContent xmlns:mc="http://schemas.openxmlformats.org/markup-compatibility/2006" xmlns:p14="http://schemas.microsoft.com/office/powerpoint/2010/main">
    <mc:Choice Requires="p14">
      <p:transition spd="slow" p14:dur="2000" advTm="143912"/>
    </mc:Choice>
    <mc:Fallback xmlns="">
      <p:transition spd="slow" advTm="14391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753035"/>
            <a:ext cx="10058400" cy="4558553"/>
          </a:xfrm>
        </p:spPr>
        <p:txBody>
          <a:bodyPr>
            <a:normAutofit lnSpcReduction="10000"/>
          </a:bodyPr>
          <a:lstStyle/>
          <a:p>
            <a:pPr fontAlgn="base"/>
            <a:r>
              <a:rPr lang="en-US" b="1" i="1" dirty="0"/>
              <a:t>Colleagues</a:t>
            </a:r>
            <a:r>
              <a:rPr lang="en-US" b="1" dirty="0"/>
              <a:t>’ </a:t>
            </a:r>
            <a:r>
              <a:rPr lang="en-US" b="1" i="1" dirty="0"/>
              <a:t>views:</a:t>
            </a:r>
            <a:r>
              <a:rPr lang="en-US" dirty="0"/>
              <a:t/>
            </a:r>
            <a:br>
              <a:rPr lang="en-US" dirty="0"/>
            </a:br>
            <a:r>
              <a:rPr lang="en-US" dirty="0"/>
              <a:t>At this stage you are asked to include the views of your colleagues in your reflections. Their experiences and their observations of your work may offer you new insights into what happened and what you can do to improve your work.</a:t>
            </a:r>
          </a:p>
          <a:p>
            <a:r>
              <a:rPr lang="en-US" b="1" i="1" dirty="0"/>
              <a:t>Theoretical</a:t>
            </a:r>
            <a:r>
              <a:rPr lang="en-US" b="1" dirty="0"/>
              <a:t> </a:t>
            </a:r>
            <a:r>
              <a:rPr lang="en-US" b="1" i="1" dirty="0"/>
              <a:t>lens:</a:t>
            </a:r>
            <a:r>
              <a:rPr lang="en-US" dirty="0"/>
              <a:t/>
            </a:r>
            <a:br>
              <a:rPr lang="en-US" dirty="0"/>
            </a:br>
            <a:r>
              <a:rPr lang="en-US" dirty="0"/>
              <a:t>In order to make sense of your experiences and in order to improve your practice you need to consult literature. Theories will help you gain new insights and better understanding. At this stage you need to relate your reading to the three other lenses in order to get a full view. </a:t>
            </a:r>
            <a:endParaRPr lang="en-US" dirty="0" smtClean="0"/>
          </a:p>
          <a:p>
            <a:pPr marL="0" indent="0" fontAlgn="base">
              <a:buNone/>
            </a:pPr>
            <a:r>
              <a:rPr lang="en-US" dirty="0"/>
              <a:t>This will then help you to think of new steps to take and of how you can apply theory to your practice.</a:t>
            </a:r>
          </a:p>
          <a:p>
            <a:pPr marL="0" indent="0">
              <a:buNone/>
            </a:pPr>
            <a:r>
              <a:rPr lang="en-US" dirty="0"/>
              <a:t>Each lens provides a </a:t>
            </a:r>
            <a:r>
              <a:rPr lang="en-US" b="1" dirty="0"/>
              <a:t>different perspective</a:t>
            </a:r>
            <a:r>
              <a:rPr lang="en-US" dirty="0"/>
              <a:t> from which to examine our practice. These can operate in multiple directions, allowing us to make sense of and ‘name’ what we do, as well as providing mirrors to reflect back different versions of how our actions are received and interpreted by others.</a:t>
            </a:r>
          </a:p>
          <a:p>
            <a:pPr marL="0" indent="0">
              <a:buNone/>
            </a:pPr>
            <a:endParaRPr lang="en-US" dirty="0"/>
          </a:p>
        </p:txBody>
      </p:sp>
    </p:spTree>
    <p:extLst>
      <p:ext uri="{BB962C8B-B14F-4D97-AF65-F5344CB8AC3E}">
        <p14:creationId xmlns:p14="http://schemas.microsoft.com/office/powerpoint/2010/main" val="2163628131"/>
      </p:ext>
    </p:extLst>
  </p:cSld>
  <p:clrMapOvr>
    <a:masterClrMapping/>
  </p:clrMapOvr>
  <mc:AlternateContent xmlns:mc="http://schemas.openxmlformats.org/markup-compatibility/2006" xmlns:p14="http://schemas.microsoft.com/office/powerpoint/2010/main">
    <mc:Choice Requires="p14">
      <p:transition spd="slow" p14:dur="2000" advTm="86724"/>
    </mc:Choice>
    <mc:Fallback xmlns="">
      <p:transition spd="slow" advTm="8672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883" y="148456"/>
            <a:ext cx="10058400" cy="1609344"/>
          </a:xfrm>
        </p:spPr>
        <p:txBody>
          <a:bodyPr/>
          <a:lstStyle/>
          <a:p>
            <a:r>
              <a:rPr lang="en-US" dirty="0" smtClean="0">
                <a:latin typeface="Times New Roman" panose="02020603050405020304" pitchFamily="18" charset="0"/>
                <a:cs typeface="Times New Roman" panose="02020603050405020304" pitchFamily="18" charset="0"/>
              </a:rPr>
              <a:t>Levels of Reflection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40716"/>
            <a:ext cx="10515600" cy="4351338"/>
          </a:xfr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Hatton and Smith (1995) identified four levels in reflection: </a:t>
            </a:r>
          </a:p>
          <a:p>
            <a:pPr marL="0" indent="0">
              <a:buNone/>
            </a:pPr>
            <a:r>
              <a:rPr lang="en-US" sz="2000" b="1" dirty="0" smtClean="0">
                <a:latin typeface="Times New Roman" panose="02020603050405020304" pitchFamily="18" charset="0"/>
                <a:cs typeface="Times New Roman" panose="02020603050405020304" pitchFamily="18" charset="0"/>
              </a:rPr>
              <a:t>1. Descriptive Reflection</a:t>
            </a:r>
          </a:p>
          <a:p>
            <a:pPr marL="0" indent="0">
              <a:buNone/>
            </a:pPr>
            <a:r>
              <a:rPr lang="en-US" sz="2000" dirty="0" smtClean="0">
                <a:latin typeface="Times New Roman" panose="02020603050405020304" pitchFamily="18" charset="0"/>
                <a:cs typeface="Times New Roman" panose="02020603050405020304" pitchFamily="18" charset="0"/>
              </a:rPr>
              <a:t>This is a description of events or literature. There is no discussion beyond description. The writing is not considered to show evidence of reflection.  </a:t>
            </a:r>
          </a:p>
          <a:p>
            <a:pPr marL="0" indent="0">
              <a:buNone/>
            </a:pPr>
            <a:r>
              <a:rPr lang="en-US" sz="2000" b="1" dirty="0" smtClean="0">
                <a:latin typeface="Times New Roman" panose="02020603050405020304" pitchFamily="18" charset="0"/>
                <a:cs typeface="Times New Roman" panose="02020603050405020304" pitchFamily="18" charset="0"/>
              </a:rPr>
              <a:t>2. Descriptive Reflective </a:t>
            </a:r>
          </a:p>
          <a:p>
            <a:pPr marL="0" indent="0">
              <a:buNone/>
            </a:pPr>
            <a:r>
              <a:rPr lang="en-US" sz="2000" dirty="0" smtClean="0">
                <a:latin typeface="Times New Roman" panose="02020603050405020304" pitchFamily="18" charset="0"/>
                <a:cs typeface="Times New Roman" panose="02020603050405020304" pitchFamily="18" charset="0"/>
              </a:rPr>
              <a:t>This is basically a description of events, but shows some evidence of deeper </a:t>
            </a:r>
          </a:p>
          <a:p>
            <a:pPr marL="0" indent="0">
              <a:buNone/>
            </a:pPr>
            <a:r>
              <a:rPr lang="en-US" sz="2000" dirty="0" smtClean="0">
                <a:latin typeface="Times New Roman" panose="02020603050405020304" pitchFamily="18" charset="0"/>
                <a:cs typeface="Times New Roman" panose="02020603050405020304" pitchFamily="18" charset="0"/>
              </a:rPr>
              <a:t>consideration in fairly descriptive language. However, there may be no real evidence of the notion of alternative viewpoints.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805772"/>
      </p:ext>
    </p:extLst>
  </p:cSld>
  <p:clrMapOvr>
    <a:masterClrMapping/>
  </p:clrMapOvr>
  <mc:AlternateContent xmlns:mc="http://schemas.openxmlformats.org/markup-compatibility/2006" xmlns:p14="http://schemas.microsoft.com/office/powerpoint/2010/main">
    <mc:Choice Requires="p14">
      <p:transition spd="slow" p14:dur="2000" advTm="52860"/>
    </mc:Choice>
    <mc:Fallback xmlns="">
      <p:transition spd="slow" advTm="5286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62000"/>
            <a:ext cx="10515600" cy="5414963"/>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3. Dialogic reflection </a:t>
            </a:r>
          </a:p>
          <a:p>
            <a:pPr marL="0" indent="0">
              <a:buNone/>
            </a:pPr>
            <a:r>
              <a:rPr lang="en-US" dirty="0" smtClean="0">
                <a:latin typeface="Times New Roman" panose="02020603050405020304" pitchFamily="18" charset="0"/>
                <a:cs typeface="Times New Roman" panose="02020603050405020304" pitchFamily="18" charset="0"/>
              </a:rPr>
              <a:t>In this level of reflection there is a ‗stepping back‘ from the events and actions which </a:t>
            </a:r>
          </a:p>
          <a:p>
            <a:pPr marL="0" indent="0">
              <a:buNone/>
            </a:pPr>
            <a:r>
              <a:rPr lang="en-US" dirty="0" smtClean="0">
                <a:latin typeface="Times New Roman" panose="02020603050405020304" pitchFamily="18" charset="0"/>
                <a:cs typeface="Times New Roman" panose="02020603050405020304" pitchFamily="18" charset="0"/>
              </a:rPr>
              <a:t>leads to different levels of discussion. There is a sense of ‗mulling over‘ events, a </a:t>
            </a:r>
          </a:p>
          <a:p>
            <a:pPr marL="0" indent="0">
              <a:buNone/>
            </a:pPr>
            <a:r>
              <a:rPr lang="en-US" dirty="0" smtClean="0">
                <a:latin typeface="Times New Roman" panose="02020603050405020304" pitchFamily="18" charset="0"/>
                <a:cs typeface="Times New Roman" panose="02020603050405020304" pitchFamily="18" charset="0"/>
              </a:rPr>
              <a:t>dialogue with oneself and an exploration of the teacher‘s role in events and actions. </a:t>
            </a:r>
          </a:p>
          <a:p>
            <a:pPr marL="0" indent="0">
              <a:buNone/>
            </a:pPr>
            <a:r>
              <a:rPr lang="en-US" dirty="0" smtClean="0">
                <a:latin typeface="Times New Roman" panose="02020603050405020304" pitchFamily="18" charset="0"/>
                <a:cs typeface="Times New Roman" panose="02020603050405020304" pitchFamily="18" charset="0"/>
              </a:rPr>
              <a:t>There is evaluation of judgments and a consideration of possible alternatives for </a:t>
            </a:r>
          </a:p>
          <a:p>
            <a:pPr marL="0" indent="0">
              <a:buNone/>
            </a:pPr>
            <a:r>
              <a:rPr lang="en-US" dirty="0" smtClean="0">
                <a:latin typeface="Times New Roman" panose="02020603050405020304" pitchFamily="18" charset="0"/>
                <a:cs typeface="Times New Roman" panose="02020603050405020304" pitchFamily="18" charset="0"/>
              </a:rPr>
              <a:t>explaining them and hypothesizing about them. The reflection is analytical or </a:t>
            </a:r>
          </a:p>
          <a:p>
            <a:pPr marL="0" indent="0">
              <a:buNone/>
            </a:pPr>
            <a:r>
              <a:rPr lang="en-US" dirty="0" smtClean="0">
                <a:latin typeface="Times New Roman" panose="02020603050405020304" pitchFamily="18" charset="0"/>
                <a:cs typeface="Times New Roman" panose="02020603050405020304" pitchFamily="18" charset="0"/>
              </a:rPr>
              <a:t>integrative, linking factors and perspectives. </a:t>
            </a:r>
          </a:p>
          <a:p>
            <a:pPr marL="0" indent="0">
              <a:buNone/>
            </a:pPr>
            <a:r>
              <a:rPr lang="en-US" b="1" dirty="0" smtClean="0">
                <a:latin typeface="Times New Roman" panose="02020603050405020304" pitchFamily="18" charset="0"/>
                <a:cs typeface="Times New Roman" panose="02020603050405020304" pitchFamily="18" charset="0"/>
              </a:rPr>
              <a:t>4. Critical reflection </a:t>
            </a:r>
          </a:p>
          <a:p>
            <a:pPr marL="0" indent="0">
              <a:buNone/>
            </a:pPr>
            <a:r>
              <a:rPr lang="en-US" dirty="0" smtClean="0">
                <a:latin typeface="Times New Roman" panose="02020603050405020304" pitchFamily="18" charset="0"/>
                <a:cs typeface="Times New Roman" panose="02020603050405020304" pitchFamily="18" charset="0"/>
              </a:rPr>
              <a:t>This level of reflection takes into account the views and motives of others and </a:t>
            </a:r>
          </a:p>
          <a:p>
            <a:pPr marL="0" indent="0">
              <a:buNone/>
            </a:pPr>
            <a:r>
              <a:rPr lang="en-US" dirty="0" smtClean="0">
                <a:latin typeface="Times New Roman" panose="02020603050405020304" pitchFamily="18" charset="0"/>
                <a:cs typeface="Times New Roman" panose="02020603050405020304" pitchFamily="18" charset="0"/>
              </a:rPr>
              <a:t>considers them against the individual‘s own. There is recognition that the frame of </a:t>
            </a:r>
          </a:p>
          <a:p>
            <a:pPr marL="0" indent="0">
              <a:buNone/>
            </a:pPr>
            <a:r>
              <a:rPr lang="en-US" dirty="0" smtClean="0">
                <a:latin typeface="Times New Roman" panose="02020603050405020304" pitchFamily="18" charset="0"/>
                <a:cs typeface="Times New Roman" panose="02020603050405020304" pitchFamily="18" charset="0"/>
              </a:rPr>
              <a:t>reference with which an event is viewed can change according to the acquisition of </a:t>
            </a:r>
          </a:p>
          <a:p>
            <a:pPr marL="0" indent="0">
              <a:buNone/>
            </a:pPr>
            <a:r>
              <a:rPr lang="en-US" dirty="0" smtClean="0">
                <a:latin typeface="Times New Roman" panose="02020603050405020304" pitchFamily="18" charset="0"/>
                <a:cs typeface="Times New Roman" panose="02020603050405020304" pitchFamily="18" charset="0"/>
              </a:rPr>
              <a:t>new information, the review of ideas and the effect of time passing. Such reflection </a:t>
            </a:r>
          </a:p>
          <a:p>
            <a:pPr marL="0" indent="0">
              <a:buNone/>
            </a:pPr>
            <a:r>
              <a:rPr lang="en-US" dirty="0" smtClean="0">
                <a:latin typeface="Times New Roman" panose="02020603050405020304" pitchFamily="18" charset="0"/>
                <a:cs typeface="Times New Roman" panose="02020603050405020304" pitchFamily="18" charset="0"/>
              </a:rPr>
              <a:t>shows evidence that the teacher is aware that actions and events may be ‗located </a:t>
            </a:r>
          </a:p>
          <a:p>
            <a:pPr marL="0" indent="0">
              <a:buNone/>
            </a:pPr>
            <a:r>
              <a:rPr lang="en-US" dirty="0" smtClean="0">
                <a:latin typeface="Times New Roman" panose="02020603050405020304" pitchFamily="18" charset="0"/>
                <a:cs typeface="Times New Roman" panose="02020603050405020304" pitchFamily="18" charset="0"/>
              </a:rPr>
              <a:t>within and explicable by' multiple perspectives, and are located in and influenced by </a:t>
            </a:r>
          </a:p>
          <a:p>
            <a:pPr marL="0" indent="0">
              <a:buNone/>
            </a:pPr>
            <a:r>
              <a:rPr lang="en-US" dirty="0" smtClean="0">
                <a:latin typeface="Times New Roman" panose="02020603050405020304" pitchFamily="18" charset="0"/>
                <a:cs typeface="Times New Roman" panose="02020603050405020304" pitchFamily="18" charset="0"/>
              </a:rPr>
              <a:t>multiple and socio-political contexts.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1790986"/>
      </p:ext>
    </p:extLst>
  </p:cSld>
  <p:clrMapOvr>
    <a:masterClrMapping/>
  </p:clrMapOvr>
  <mc:AlternateContent xmlns:mc="http://schemas.openxmlformats.org/markup-compatibility/2006" xmlns:p14="http://schemas.microsoft.com/office/powerpoint/2010/main">
    <mc:Choice Requires="p14">
      <p:transition spd="slow" p14:dur="2000" advTm="61671"/>
    </mc:Choice>
    <mc:Fallback xmlns="">
      <p:transition spd="slow" advTm="6167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4312</TotalTime>
  <Words>299</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Rockwell</vt:lpstr>
      <vt:lpstr>Rockwell Condensed</vt:lpstr>
      <vt:lpstr>Times New Roman</vt:lpstr>
      <vt:lpstr>Wingdings</vt:lpstr>
      <vt:lpstr>Wood Type</vt:lpstr>
      <vt:lpstr>Critical Thinking and Reflective Practices Maj/B.Eds-103</vt:lpstr>
      <vt:lpstr>Unit 9:Methods of Reflection </vt:lpstr>
      <vt:lpstr>Brookfield Critical Lenses </vt:lpstr>
      <vt:lpstr>PowerPoint Presentation</vt:lpstr>
      <vt:lpstr>PowerPoint Presentation</vt:lpstr>
      <vt:lpstr>Levels of Reflection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Reflection</dc:title>
  <dc:creator>fahad sharif</dc:creator>
  <cp:lastModifiedBy>fahad sharif</cp:lastModifiedBy>
  <cp:revision>21</cp:revision>
  <dcterms:created xsi:type="dcterms:W3CDTF">2020-04-11T19:24:09Z</dcterms:created>
  <dcterms:modified xsi:type="dcterms:W3CDTF">2020-05-16T12:11:42Z</dcterms:modified>
</cp:coreProperties>
</file>