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56" r:id="rId3"/>
    <p:sldId id="264" r:id="rId4"/>
    <p:sldId id="257" r:id="rId5"/>
    <p:sldId id="260" r:id="rId6"/>
    <p:sldId id="259" r:id="rId7"/>
    <p:sldId id="258"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7F878DC-A691-4F55-8B75-CAEB17CA1518}" type="datetimeFigureOut">
              <a:rPr lang="en-US" smtClean="0"/>
              <a:t>5/16/2020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BE872F7-51F9-4192-95D3-94C913E35374}"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96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F878DC-A691-4F55-8B75-CAEB17CA1518}"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872F7-51F9-4192-95D3-94C913E35374}" type="slidenum">
              <a:rPr lang="en-US" smtClean="0"/>
              <a:t>‹#›</a:t>
            </a:fld>
            <a:endParaRPr lang="en-US"/>
          </a:p>
        </p:txBody>
      </p:sp>
    </p:spTree>
    <p:extLst>
      <p:ext uri="{BB962C8B-B14F-4D97-AF65-F5344CB8AC3E}">
        <p14:creationId xmlns:p14="http://schemas.microsoft.com/office/powerpoint/2010/main" val="188681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F878DC-A691-4F55-8B75-CAEB17CA1518}"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872F7-51F9-4192-95D3-94C913E35374}" type="slidenum">
              <a:rPr lang="en-US" smtClean="0"/>
              <a:t>‹#›</a:t>
            </a:fld>
            <a:endParaRPr lang="en-US"/>
          </a:p>
        </p:txBody>
      </p:sp>
    </p:spTree>
    <p:extLst>
      <p:ext uri="{BB962C8B-B14F-4D97-AF65-F5344CB8AC3E}">
        <p14:creationId xmlns:p14="http://schemas.microsoft.com/office/powerpoint/2010/main" val="137958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F878DC-A691-4F55-8B75-CAEB17CA1518}"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872F7-51F9-4192-95D3-94C913E35374}" type="slidenum">
              <a:rPr lang="en-US" smtClean="0"/>
              <a:t>‹#›</a:t>
            </a:fld>
            <a:endParaRPr lang="en-US"/>
          </a:p>
        </p:txBody>
      </p:sp>
    </p:spTree>
    <p:extLst>
      <p:ext uri="{BB962C8B-B14F-4D97-AF65-F5344CB8AC3E}">
        <p14:creationId xmlns:p14="http://schemas.microsoft.com/office/powerpoint/2010/main" val="351209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7F878DC-A691-4F55-8B75-CAEB17CA1518}" type="datetimeFigureOut">
              <a:rPr lang="en-US" smtClean="0"/>
              <a:t>5/16/2020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BE872F7-51F9-4192-95D3-94C913E35374}"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1865989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F878DC-A691-4F55-8B75-CAEB17CA1518}"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872F7-51F9-4192-95D3-94C913E35374}" type="slidenum">
              <a:rPr lang="en-US" smtClean="0"/>
              <a:t>‹#›</a:t>
            </a:fld>
            <a:endParaRPr lang="en-US"/>
          </a:p>
        </p:txBody>
      </p:sp>
    </p:spTree>
    <p:extLst>
      <p:ext uri="{BB962C8B-B14F-4D97-AF65-F5344CB8AC3E}">
        <p14:creationId xmlns:p14="http://schemas.microsoft.com/office/powerpoint/2010/main" val="192225475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F878DC-A691-4F55-8B75-CAEB17CA1518}"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872F7-51F9-4192-95D3-94C913E35374}" type="slidenum">
              <a:rPr lang="en-US" smtClean="0"/>
              <a:t>‹#›</a:t>
            </a:fld>
            <a:endParaRPr lang="en-US"/>
          </a:p>
        </p:txBody>
      </p:sp>
    </p:spTree>
    <p:extLst>
      <p:ext uri="{BB962C8B-B14F-4D97-AF65-F5344CB8AC3E}">
        <p14:creationId xmlns:p14="http://schemas.microsoft.com/office/powerpoint/2010/main" val="51949415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F878DC-A691-4F55-8B75-CAEB17CA1518}"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872F7-51F9-4192-95D3-94C913E35374}" type="slidenum">
              <a:rPr lang="en-US" smtClean="0"/>
              <a:t>‹#›</a:t>
            </a:fld>
            <a:endParaRPr lang="en-US"/>
          </a:p>
        </p:txBody>
      </p:sp>
    </p:spTree>
    <p:extLst>
      <p:ext uri="{BB962C8B-B14F-4D97-AF65-F5344CB8AC3E}">
        <p14:creationId xmlns:p14="http://schemas.microsoft.com/office/powerpoint/2010/main" val="73639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878DC-A691-4F55-8B75-CAEB17CA1518}"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872F7-51F9-4192-95D3-94C913E35374}" type="slidenum">
              <a:rPr lang="en-US" smtClean="0"/>
              <a:t>‹#›</a:t>
            </a:fld>
            <a:endParaRPr lang="en-US"/>
          </a:p>
        </p:txBody>
      </p:sp>
    </p:spTree>
    <p:extLst>
      <p:ext uri="{BB962C8B-B14F-4D97-AF65-F5344CB8AC3E}">
        <p14:creationId xmlns:p14="http://schemas.microsoft.com/office/powerpoint/2010/main" val="303023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7F878DC-A691-4F55-8B75-CAEB17CA1518}" type="datetimeFigureOut">
              <a:rPr lang="en-US" smtClean="0"/>
              <a:t>5/16/2020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BE872F7-51F9-4192-95D3-94C913E35374}"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148647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7F878DC-A691-4F55-8B75-CAEB17CA1518}" type="datetimeFigureOut">
              <a:rPr lang="en-US" smtClean="0"/>
              <a:t>5/16/2020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BE872F7-51F9-4192-95D3-94C913E35374}" type="slidenum">
              <a:rPr lang="en-US" smtClean="0"/>
              <a:t>‹#›</a:t>
            </a:fld>
            <a:endParaRPr lang="en-US"/>
          </a:p>
        </p:txBody>
      </p:sp>
    </p:spTree>
    <p:extLst>
      <p:ext uri="{BB962C8B-B14F-4D97-AF65-F5344CB8AC3E}">
        <p14:creationId xmlns:p14="http://schemas.microsoft.com/office/powerpoint/2010/main" val="350811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7F878DC-A691-4F55-8B75-CAEB17CA1518}" type="datetimeFigureOut">
              <a:rPr lang="en-US" smtClean="0"/>
              <a:t>5/16/2020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BE872F7-51F9-4192-95D3-94C913E35374}"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90813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a:latin typeface="Times New Roman" pitchFamily="18" charset="0"/>
                <a:cs typeface="Times New Roman" pitchFamily="18" charset="0"/>
              </a:rPr>
              <a:t>Critical Thinking &amp;</a:t>
            </a:r>
            <a:r>
              <a:rPr lang="en-US" sz="36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Reflective Practices</a:t>
            </a:r>
            <a:br>
              <a:rPr lang="en-US" sz="3600" b="1" dirty="0">
                <a:latin typeface="Times New Roman" pitchFamily="18" charset="0"/>
                <a:cs typeface="Times New Roman" pitchFamily="18" charset="0"/>
              </a:rPr>
            </a:br>
            <a:r>
              <a:rPr lang="en-US" sz="2400" b="1" dirty="0" smtClean="0">
                <a:latin typeface="Times New Roman" pitchFamily="18" charset="0"/>
                <a:cs typeface="Times New Roman" pitchFamily="18" charset="0"/>
              </a:rPr>
              <a:t>Maj/B.EDs-103</a:t>
            </a:r>
            <a:endParaRPr lang="en-US" sz="2400" dirty="0"/>
          </a:p>
        </p:txBody>
      </p:sp>
      <p:sp>
        <p:nvSpPr>
          <p:cNvPr id="3" name="Subtitle 2"/>
          <p:cNvSpPr>
            <a:spLocks noGrp="1"/>
          </p:cNvSpPr>
          <p:nvPr>
            <p:ph type="subTitle" idx="1"/>
          </p:nvPr>
        </p:nvSpPr>
        <p:spPr>
          <a:xfrm>
            <a:off x="3519410" y="4486572"/>
            <a:ext cx="8045373" cy="742279"/>
          </a:xfrm>
        </p:spPr>
        <p:txBody>
          <a:bodyPr>
            <a:noAutofit/>
          </a:bodyPr>
          <a:lstStyle/>
          <a:p>
            <a:pPr algn="r"/>
            <a:r>
              <a:rPr lang="en-US" sz="1200" dirty="0" err="1" smtClean="0">
                <a:latin typeface="Times New Roman" pitchFamily="18" charset="0"/>
                <a:cs typeface="Times New Roman" pitchFamily="18" charset="0"/>
              </a:rPr>
              <a:t>Ms</a:t>
            </a:r>
            <a:r>
              <a:rPr lang="en-US" sz="1200" dirty="0" smtClean="0">
                <a:latin typeface="Times New Roman" pitchFamily="18" charset="0"/>
                <a:cs typeface="Times New Roman" pitchFamily="18" charset="0"/>
              </a:rPr>
              <a:t> Madiha Zahid</a:t>
            </a:r>
          </a:p>
          <a:p>
            <a:pPr algn="r"/>
            <a:r>
              <a:rPr lang="en-US" sz="1200" dirty="0" smtClean="0">
                <a:latin typeface="Times New Roman" pitchFamily="18" charset="0"/>
                <a:cs typeface="Times New Roman" pitchFamily="18" charset="0"/>
              </a:rPr>
              <a:t>B</a:t>
            </a:r>
            <a:r>
              <a:rPr lang="en-US" sz="1200" dirty="0">
                <a:latin typeface="Times New Roman" pitchFamily="18" charset="0"/>
                <a:cs typeface="Times New Roman" pitchFamily="18" charset="0"/>
              </a:rPr>
              <a:t>. Ed. (</a:t>
            </a:r>
            <a:r>
              <a:rPr lang="en-US" sz="1200" dirty="0" err="1">
                <a:latin typeface="Times New Roman" pitchFamily="18" charset="0"/>
                <a:cs typeface="Times New Roman" pitchFamily="18" charset="0"/>
              </a:rPr>
              <a:t>Hons</a:t>
            </a:r>
            <a:r>
              <a:rPr lang="en-US" sz="1200" dirty="0">
                <a:latin typeface="Times New Roman" pitchFamily="18" charset="0"/>
                <a:cs typeface="Times New Roman" pitchFamily="18" charset="0"/>
              </a:rPr>
              <a:t>) Secondary</a:t>
            </a:r>
          </a:p>
          <a:p>
            <a:pPr algn="r"/>
            <a:r>
              <a:rPr lang="en-US" sz="1200" dirty="0">
                <a:latin typeface="Times New Roman" pitchFamily="18" charset="0"/>
                <a:cs typeface="Times New Roman" pitchFamily="18" charset="0"/>
              </a:rPr>
              <a:t>Semester II</a:t>
            </a:r>
          </a:p>
        </p:txBody>
      </p:sp>
    </p:spTree>
    <p:extLst>
      <p:ext uri="{BB962C8B-B14F-4D97-AF65-F5344CB8AC3E}">
        <p14:creationId xmlns:p14="http://schemas.microsoft.com/office/powerpoint/2010/main" val="4040177603"/>
      </p:ext>
    </p:extLst>
  </p:cSld>
  <p:clrMapOvr>
    <a:masterClrMapping/>
  </p:clrMapOvr>
  <mc:AlternateContent xmlns:mc="http://schemas.openxmlformats.org/markup-compatibility/2006" xmlns:p14="http://schemas.microsoft.com/office/powerpoint/2010/main">
    <mc:Choice Requires="p14">
      <p:transition spd="slow" p14:dur="2000" advTm="4743"/>
    </mc:Choice>
    <mc:Fallback xmlns="">
      <p:transition spd="slow" advTm="474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37882"/>
            <a:ext cx="9144000" cy="5574693"/>
          </a:xfrm>
        </p:spPr>
        <p:txBody>
          <a:bodyPr>
            <a:normAutofit/>
          </a:bodyPr>
          <a:lstStyle/>
          <a:p>
            <a:pPr algn="l"/>
            <a:r>
              <a:rPr lang="en-US" dirty="0" smtClean="0"/>
              <a:t>                                     </a:t>
            </a:r>
          </a:p>
          <a:p>
            <a:pPr algn="l"/>
            <a:endParaRPr lang="en-US" dirty="0"/>
          </a:p>
          <a:p>
            <a:pPr algn="l"/>
            <a:r>
              <a:rPr lang="en-US" dirty="0" smtClean="0"/>
              <a:t>                          </a:t>
            </a:r>
          </a:p>
          <a:p>
            <a:pPr algn="l"/>
            <a:endParaRPr lang="en-US" dirty="0"/>
          </a:p>
          <a:p>
            <a:pPr algn="l"/>
            <a:endParaRPr lang="en-US" dirty="0" smtClean="0"/>
          </a:p>
          <a:p>
            <a:pPr algn="l"/>
            <a:r>
              <a:rPr lang="en-US" dirty="0">
                <a:latin typeface="+mj-lt"/>
              </a:rPr>
              <a:t> </a:t>
            </a:r>
            <a:r>
              <a:rPr lang="en-US" dirty="0" smtClean="0">
                <a:latin typeface="+mj-lt"/>
              </a:rPr>
              <a:t>                                        </a:t>
            </a:r>
            <a:r>
              <a:rPr lang="en-US" sz="3200" dirty="0" smtClean="0">
                <a:latin typeface="+mj-lt"/>
              </a:rPr>
              <a:t>Unit 8                             </a:t>
            </a:r>
          </a:p>
          <a:p>
            <a:r>
              <a:rPr lang="en-US" sz="3200" dirty="0" smtClean="0">
                <a:latin typeface="+mj-lt"/>
              </a:rPr>
              <a:t>Action Research</a:t>
            </a:r>
            <a:endParaRPr lang="en-US" sz="3200" dirty="0">
              <a:latin typeface="+mj-lt"/>
            </a:endParaRPr>
          </a:p>
        </p:txBody>
      </p:sp>
    </p:spTree>
    <p:extLst>
      <p:ext uri="{BB962C8B-B14F-4D97-AF65-F5344CB8AC3E}">
        <p14:creationId xmlns:p14="http://schemas.microsoft.com/office/powerpoint/2010/main" val="2313099352"/>
      </p:ext>
    </p:extLst>
  </p:cSld>
  <p:clrMapOvr>
    <a:masterClrMapping/>
  </p:clrMapOvr>
  <mc:AlternateContent xmlns:mc="http://schemas.openxmlformats.org/markup-compatibility/2006" xmlns:p14="http://schemas.microsoft.com/office/powerpoint/2010/main">
    <mc:Choice Requires="p14">
      <p:transition spd="slow" p14:dur="2000" advTm="5040"/>
    </mc:Choice>
    <mc:Fallback xmlns="">
      <p:transition spd="slow" advTm="504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a:xfrm>
            <a:off x="1251678" y="1102659"/>
            <a:ext cx="10178322" cy="4776933"/>
          </a:xfrm>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Action research is action –and-research(Dick,2000). Action research combines twin aims in single process. Action researchers wish to improve some aspect of professional practices or social process, while generating new knowledge at the same time. Action research is not action for research ( doing something to increase understanding),  </a:t>
            </a:r>
          </a:p>
          <a:p>
            <a:pPr marL="0" indent="0">
              <a:buNone/>
            </a:pPr>
            <a:r>
              <a:rPr lang="en-US" dirty="0">
                <a:latin typeface="Times New Roman" panose="02020603050405020304" pitchFamily="18" charset="0"/>
                <a:cs typeface="Times New Roman" panose="02020603050405020304" pitchFamily="18" charset="0"/>
              </a:rPr>
              <a:t>Using a reflective lens to look at some problem and </a:t>
            </a:r>
            <a:r>
              <a:rPr lang="en-US" dirty="0" smtClean="0">
                <a:latin typeface="Times New Roman" panose="02020603050405020304" pitchFamily="18" charset="0"/>
                <a:cs typeface="Times New Roman" panose="02020603050405020304" pitchFamily="18" charset="0"/>
              </a:rPr>
              <a:t>then </a:t>
            </a:r>
            <a:r>
              <a:rPr lang="en-US" dirty="0">
                <a:latin typeface="Times New Roman" panose="02020603050405020304" pitchFamily="18" charset="0"/>
                <a:cs typeface="Times New Roman" panose="02020603050405020304" pitchFamily="18" charset="0"/>
              </a:rPr>
              <a:t>determine a methodical set of step to research that problem and to take action (increasing knowledge to be applied later). These two purposes come together in a single project. </a:t>
            </a:r>
            <a:r>
              <a:rPr lang="en-US" dirty="0" err="1">
                <a:latin typeface="Times New Roman" panose="02020603050405020304" pitchFamily="18" charset="0"/>
                <a:cs typeface="Times New Roman" panose="02020603050405020304" pitchFamily="18" charset="0"/>
              </a:rPr>
              <a:t>Huges</a:t>
            </a:r>
            <a:r>
              <a:rPr lang="en-US" dirty="0">
                <a:latin typeface="Times New Roman" panose="02020603050405020304" pitchFamily="18" charset="0"/>
                <a:cs typeface="Times New Roman" panose="02020603050405020304" pitchFamily="18" charset="0"/>
              </a:rPr>
              <a:t>(2004).</a:t>
            </a:r>
          </a:p>
          <a:p>
            <a:pPr marL="0" indent="0">
              <a:buNone/>
            </a:pPr>
            <a:r>
              <a:rPr lang="en-US" dirty="0">
                <a:latin typeface="Times New Roman" panose="02020603050405020304" pitchFamily="18" charset="0"/>
                <a:cs typeface="Times New Roman" panose="02020603050405020304" pitchFamily="18" charset="0"/>
              </a:rPr>
              <a:t>The action research process is collaborative and investigative where teachers work together to design and follow through with research on practical problems in their classrooms. </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dirty="0">
                <a:latin typeface="Times New Roman" panose="02020603050405020304" pitchFamily="18" charset="0"/>
                <a:cs typeface="Times New Roman" panose="02020603050405020304" pitchFamily="18" charset="0"/>
              </a:rPr>
              <a:t> Teachers are involved in the process of inquiry to improve educational </a:t>
            </a:r>
            <a:r>
              <a:rPr lang="en-US" dirty="0" smtClean="0">
                <a:latin typeface="Times New Roman" panose="02020603050405020304" pitchFamily="18" charset="0"/>
                <a:cs typeface="Times New Roman" panose="02020603050405020304" pitchFamily="18" charset="0"/>
              </a:rPr>
              <a:t>practice.</a:t>
            </a:r>
          </a:p>
          <a:p>
            <a:pPr marL="0" indent="0">
              <a:buNone/>
            </a:pPr>
            <a:r>
              <a:rPr lang="en-US" dirty="0">
                <a:latin typeface="Times New Roman" panose="02020603050405020304" pitchFamily="18" charset="0"/>
                <a:cs typeface="Times New Roman" panose="02020603050405020304" pitchFamily="18" charset="0"/>
              </a:rPr>
              <a:t>Reflective practice can be more formally encouraged and directed as action research (</a:t>
            </a:r>
            <a:r>
              <a:rPr lang="en-US" dirty="0" err="1">
                <a:latin typeface="Times New Roman" panose="02020603050405020304" pitchFamily="18" charset="0"/>
                <a:cs typeface="Times New Roman" panose="02020603050405020304" pitchFamily="18" charset="0"/>
              </a:rPr>
              <a:t>Kember</a:t>
            </a:r>
            <a:r>
              <a:rPr lang="en-US" dirty="0">
                <a:latin typeface="Times New Roman" panose="02020603050405020304" pitchFamily="18" charset="0"/>
                <a:cs typeface="Times New Roman" panose="02020603050405020304" pitchFamily="18" charset="0"/>
              </a:rPr>
              <a:t> &amp; Kelly, 1993). Action research involves systematically changing your teaching using ‘on the ground’ evidence that suggests the changes you make are in the right direction and enhancing student learning (Biggs &amp; Tang, 2007).  The target of action research is the teacher, not the change that’s being implemented.</a:t>
            </a:r>
          </a:p>
          <a:p>
            <a:endParaRPr lang="en-US" dirty="0"/>
          </a:p>
        </p:txBody>
      </p:sp>
    </p:spTree>
    <p:extLst>
      <p:ext uri="{BB962C8B-B14F-4D97-AF65-F5344CB8AC3E}">
        <p14:creationId xmlns:p14="http://schemas.microsoft.com/office/powerpoint/2010/main" val="1044673910"/>
      </p:ext>
    </p:extLst>
  </p:cSld>
  <p:clrMapOvr>
    <a:masterClrMapping/>
  </p:clrMapOvr>
  <mc:AlternateContent xmlns:mc="http://schemas.openxmlformats.org/markup-compatibility/2006" xmlns:p14="http://schemas.microsoft.com/office/powerpoint/2010/main">
    <mc:Choice Requires="p14">
      <p:transition spd="slow" p14:dur="2000" advTm="190437"/>
    </mc:Choice>
    <mc:Fallback xmlns="">
      <p:transition spd="slow" advTm="19043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 of Action  Research</a:t>
            </a:r>
            <a:endParaRPr lang="en-US" b="1" dirty="0"/>
          </a:p>
        </p:txBody>
      </p:sp>
      <p:sp>
        <p:nvSpPr>
          <p:cNvPr id="3" name="Content Placeholder 2"/>
          <p:cNvSpPr>
            <a:spLocks noGrp="1"/>
          </p:cNvSpPr>
          <p:nvPr>
            <p:ph idx="1"/>
          </p:nvPr>
        </p:nvSpPr>
        <p:spPr>
          <a:xfrm>
            <a:off x="1251678" y="1874517"/>
            <a:ext cx="10178322" cy="4005075"/>
          </a:xfrm>
        </p:spPr>
        <p:txBody>
          <a:bodyPr>
            <a:normAutofit/>
          </a:bodyPr>
          <a:lstStyle/>
          <a:p>
            <a:pPr>
              <a:lnSpc>
                <a:spcPct val="110000"/>
              </a:lnSpc>
            </a:pPr>
            <a:r>
              <a:rPr lang="en-US" dirty="0" smtClean="0">
                <a:latin typeface="Times New Roman" pitchFamily="18" charset="0"/>
                <a:cs typeface="Times New Roman" pitchFamily="18" charset="0"/>
              </a:rPr>
              <a:t>Action research may be </a:t>
            </a:r>
            <a:r>
              <a:rPr lang="en-US" smtClean="0">
                <a:latin typeface="Times New Roman" pitchFamily="18" charset="0"/>
                <a:cs typeface="Times New Roman" pitchFamily="18" charset="0"/>
              </a:rPr>
              <a:t>informal </a:t>
            </a:r>
            <a:endParaRPr lang="en-US" dirty="0" smtClean="0">
              <a:latin typeface="Times New Roman" pitchFamily="18" charset="0"/>
              <a:cs typeface="Times New Roman" pitchFamily="18" charset="0"/>
            </a:endParaRPr>
          </a:p>
          <a:p>
            <a:pPr>
              <a:lnSpc>
                <a:spcPct val="110000"/>
              </a:lnSpc>
            </a:pPr>
            <a:r>
              <a:rPr lang="en-US" dirty="0" smtClean="0">
                <a:latin typeface="Times New Roman" pitchFamily="18" charset="0"/>
                <a:cs typeface="Times New Roman" pitchFamily="18" charset="0"/>
              </a:rPr>
              <a:t>It is flexible type</a:t>
            </a:r>
          </a:p>
          <a:p>
            <a:pPr>
              <a:lnSpc>
                <a:spcPct val="110000"/>
              </a:lnSpc>
            </a:pPr>
            <a:r>
              <a:rPr lang="en-US" dirty="0" smtClean="0">
                <a:latin typeface="Times New Roman" pitchFamily="18" charset="0"/>
                <a:cs typeface="Times New Roman" pitchFamily="18" charset="0"/>
              </a:rPr>
              <a:t>It deals with some situational problem which is a real problem</a:t>
            </a:r>
          </a:p>
          <a:p>
            <a:pPr>
              <a:lnSpc>
                <a:spcPct val="110000"/>
              </a:lnSpc>
            </a:pPr>
            <a:r>
              <a:rPr lang="en-US" dirty="0" smtClean="0">
                <a:latin typeface="Times New Roman" pitchFamily="18" charset="0"/>
                <a:cs typeface="Times New Roman" pitchFamily="18" charset="0"/>
              </a:rPr>
              <a:t>Its goal is to bring about improvement in the situation</a:t>
            </a:r>
          </a:p>
          <a:p>
            <a:pPr>
              <a:lnSpc>
                <a:spcPct val="110000"/>
              </a:lnSpc>
            </a:pPr>
            <a:r>
              <a:rPr lang="en-US" dirty="0" smtClean="0">
                <a:latin typeface="Times New Roman" pitchFamily="18" charset="0"/>
                <a:cs typeface="Times New Roman" pitchFamily="18" charset="0"/>
              </a:rPr>
              <a:t>Action research is self evaluative</a:t>
            </a:r>
          </a:p>
          <a:p>
            <a:pPr>
              <a:lnSpc>
                <a:spcPct val="110000"/>
              </a:lnSpc>
            </a:pPr>
            <a:r>
              <a:rPr lang="en-US" dirty="0" smtClean="0">
                <a:latin typeface="Times New Roman" pitchFamily="18" charset="0"/>
                <a:cs typeface="Times New Roman" pitchFamily="18" charset="0"/>
              </a:rPr>
              <a:t>Uses of action research are direct and immediate</a:t>
            </a:r>
          </a:p>
          <a:p>
            <a:pPr>
              <a:lnSpc>
                <a:spcPct val="110000"/>
              </a:lnSpc>
            </a:pPr>
            <a:r>
              <a:rPr lang="en-US" dirty="0" smtClean="0">
                <a:latin typeface="Times New Roman" pitchFamily="18" charset="0"/>
                <a:cs typeface="Times New Roman" pitchFamily="18" charset="0"/>
              </a:rPr>
              <a:t>The systematic action research process is a cyclical step by-step process. </a:t>
            </a:r>
          </a:p>
          <a:p>
            <a:pPr>
              <a:lnSpc>
                <a:spcPct val="110000"/>
              </a:lnSpc>
            </a:pPr>
            <a:r>
              <a:rPr lang="en-US" dirty="0" smtClean="0">
                <a:latin typeface="Times New Roman" pitchFamily="18" charset="0"/>
                <a:cs typeface="Times New Roman" pitchFamily="18" charset="0"/>
              </a:rPr>
              <a:t>Teachers who engage in the action research process are immersed in examining “what it means to make disciplined—as opposed to intuitive—statements about teaching” </a:t>
            </a:r>
          </a:p>
          <a:p>
            <a:pPr marL="0" indent="0">
              <a:buNone/>
            </a:pPr>
            <a:endParaRPr lang="en-US" dirty="0"/>
          </a:p>
        </p:txBody>
      </p:sp>
    </p:spTree>
    <p:extLst>
      <p:ext uri="{BB962C8B-B14F-4D97-AF65-F5344CB8AC3E}">
        <p14:creationId xmlns:p14="http://schemas.microsoft.com/office/powerpoint/2010/main" val="976799959"/>
      </p:ext>
    </p:extLst>
  </p:cSld>
  <p:clrMapOvr>
    <a:masterClrMapping/>
  </p:clrMapOvr>
  <mc:AlternateContent xmlns:mc="http://schemas.openxmlformats.org/markup-compatibility/2006" xmlns:p14="http://schemas.microsoft.com/office/powerpoint/2010/main">
    <mc:Choice Requires="p14">
      <p:transition spd="slow" p14:dur="2000" advTm="207601"/>
    </mc:Choice>
    <mc:Fallback xmlns="">
      <p:transition spd="slow" advTm="20760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reflective practitioner engaging in action research</a:t>
            </a:r>
            <a:r>
              <a:rPr lang="en-US" dirty="0"/>
              <a:t/>
            </a:r>
            <a:br>
              <a:rPr lang="en-US" dirty="0"/>
            </a:br>
            <a:endParaRPr lang="en-US" dirty="0"/>
          </a:p>
        </p:txBody>
      </p:sp>
      <p:sp>
        <p:nvSpPr>
          <p:cNvPr id="3" name="Content Placeholder 2"/>
          <p:cNvSpPr>
            <a:spLocks noGrp="1"/>
          </p:cNvSpPr>
          <p:nvPr>
            <p:ph idx="1"/>
          </p:nvPr>
        </p:nvSpPr>
        <p:spPr>
          <a:xfrm>
            <a:off x="1251678" y="1874517"/>
            <a:ext cx="10178322" cy="3593591"/>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Action research is a form of staff development that encourages and develops the skills of educators to become more reflective practitioners, more methodical problem solvers, and more thoughtful decision makers (Sparks &amp; Simmons, 1989). </a:t>
            </a:r>
          </a:p>
          <a:p>
            <a:r>
              <a:rPr lang="en-US" dirty="0" err="1" smtClean="0">
                <a:latin typeface="Times New Roman" panose="02020603050405020304" pitchFamily="18" charset="0"/>
                <a:cs typeface="Times New Roman" panose="02020603050405020304" pitchFamily="18" charset="0"/>
              </a:rPr>
              <a:t>Sagor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(2000) believed that an important purpose for action research was “building the reflective practitioner” . He explained that “when reflections on the findings from each day’s work inform the next day’s instruction, teachers can’t help but develop greater mastery of the art and science of </a:t>
            </a:r>
            <a:r>
              <a:rPr lang="en-US" dirty="0" smtClean="0">
                <a:latin typeface="Times New Roman" panose="02020603050405020304" pitchFamily="18" charset="0"/>
                <a:cs typeface="Times New Roman" panose="02020603050405020304" pitchFamily="18" charset="0"/>
              </a:rPr>
              <a:t>teaching.</a:t>
            </a:r>
          </a:p>
          <a:p>
            <a:pPr marL="0" indent="0">
              <a:buNone/>
            </a:pPr>
            <a:r>
              <a:rPr lang="en-US" b="1" dirty="0">
                <a:latin typeface="Times New Roman" panose="02020603050405020304" pitchFamily="18" charset="0"/>
                <a:cs typeface="Times New Roman" panose="02020603050405020304" pitchFamily="18" charset="0"/>
              </a:rPr>
              <a:t>Why Action Research? </a:t>
            </a:r>
          </a:p>
          <a:p>
            <a:pPr marL="0" indent="0">
              <a:buNone/>
            </a:pPr>
            <a:r>
              <a:rPr lang="en-US" dirty="0">
                <a:latin typeface="Times New Roman" panose="02020603050405020304" pitchFamily="18" charset="0"/>
                <a:cs typeface="Times New Roman" panose="02020603050405020304" pitchFamily="18" charset="0"/>
              </a:rPr>
              <a:t>For the Reflective Practitioner it is important to accomplish the following:  </a:t>
            </a:r>
          </a:p>
          <a:p>
            <a:pPr marL="0" indent="0">
              <a:buNone/>
            </a:pPr>
            <a:r>
              <a:rPr lang="en-US" dirty="0">
                <a:latin typeface="Times New Roman" panose="02020603050405020304" pitchFamily="18" charset="0"/>
                <a:cs typeface="Times New Roman" panose="02020603050405020304" pitchFamily="18" charset="0"/>
              </a:rPr>
              <a:t>1. </a:t>
            </a:r>
            <a:r>
              <a:rPr lang="en-US" dirty="0" smtClean="0">
                <a:latin typeface="Times New Roman" panose="02020603050405020304" pitchFamily="18" charset="0"/>
                <a:cs typeface="Times New Roman" panose="02020603050405020304" pitchFamily="18" charset="0"/>
              </a:rPr>
              <a:t>Professionalize </a:t>
            </a:r>
            <a:r>
              <a:rPr lang="en-US" dirty="0">
                <a:latin typeface="Times New Roman" panose="02020603050405020304" pitchFamily="18" charset="0"/>
                <a:cs typeface="Times New Roman" panose="02020603050405020304" pitchFamily="18" charset="0"/>
              </a:rPr>
              <a:t>teaching. </a:t>
            </a:r>
          </a:p>
          <a:p>
            <a:pPr marL="0" indent="0">
              <a:buNone/>
            </a:pPr>
            <a:r>
              <a:rPr lang="en-US" dirty="0">
                <a:latin typeface="Times New Roman" panose="02020603050405020304" pitchFamily="18" charset="0"/>
                <a:cs typeface="Times New Roman" panose="02020603050405020304" pitchFamily="18" charset="0"/>
              </a:rPr>
              <a:t>2. Enhance the motivation and efficacy of a weary faculty. </a:t>
            </a:r>
          </a:p>
          <a:p>
            <a:pPr marL="0" indent="0">
              <a:buNone/>
            </a:pPr>
            <a:r>
              <a:rPr lang="en-US" dirty="0">
                <a:latin typeface="Times New Roman" panose="02020603050405020304" pitchFamily="18" charset="0"/>
                <a:cs typeface="Times New Roman" panose="02020603050405020304" pitchFamily="18" charset="0"/>
              </a:rPr>
              <a:t>3. Meet the needs of an increasingly diverse student body. </a:t>
            </a:r>
          </a:p>
          <a:p>
            <a:pPr marL="0" indent="0">
              <a:buNone/>
            </a:pPr>
            <a:r>
              <a:rPr lang="en-US" dirty="0">
                <a:latin typeface="Times New Roman" panose="02020603050405020304" pitchFamily="18" charset="0"/>
                <a:cs typeface="Times New Roman" panose="02020603050405020304" pitchFamily="18" charset="0"/>
              </a:rPr>
              <a:t>4. Achieve success with ―standards-based‖ reforms.</a:t>
            </a:r>
          </a:p>
        </p:txBody>
      </p:sp>
    </p:spTree>
    <p:extLst>
      <p:ext uri="{BB962C8B-B14F-4D97-AF65-F5344CB8AC3E}">
        <p14:creationId xmlns:p14="http://schemas.microsoft.com/office/powerpoint/2010/main" val="2362155532"/>
      </p:ext>
    </p:extLst>
  </p:cSld>
  <p:clrMapOvr>
    <a:masterClrMapping/>
  </p:clrMapOvr>
  <mc:AlternateContent xmlns:mc="http://schemas.openxmlformats.org/markup-compatibility/2006" xmlns:p14="http://schemas.microsoft.com/office/powerpoint/2010/main">
    <mc:Choice Requires="p14">
      <p:transition spd="slow" p14:dur="2000" advTm="241365"/>
    </mc:Choice>
    <mc:Fallback xmlns="">
      <p:transition spd="slow" advTm="24136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Reasons to do action research </a:t>
            </a:r>
            <a:r>
              <a:rPr lang="en-US" dirty="0"/>
              <a:t/>
            </a:r>
            <a:br>
              <a:rPr lang="en-US" dirty="0"/>
            </a:br>
            <a:endParaRPr lang="en-US" dirty="0"/>
          </a:p>
        </p:txBody>
      </p:sp>
      <p:sp>
        <p:nvSpPr>
          <p:cNvPr id="3" name="Content Placeholder 2"/>
          <p:cNvSpPr>
            <a:spLocks noGrp="1"/>
          </p:cNvSpPr>
          <p:nvPr>
            <p:ph idx="1"/>
          </p:nvPr>
        </p:nvSpPr>
        <p:spPr>
          <a:xfrm>
            <a:off x="838200" y="1027905"/>
            <a:ext cx="10515600" cy="5157741"/>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1. Teaching does change as a result of the research conducted. The teacher is able to focus on specific areas which need improvement. </a:t>
            </a:r>
          </a:p>
          <a:p>
            <a:pPr marL="0" indent="0">
              <a:buNone/>
            </a:pPr>
            <a:r>
              <a:rPr lang="en-US" sz="1800" dirty="0">
                <a:latin typeface="Times New Roman" panose="02020603050405020304" pitchFamily="18" charset="0"/>
                <a:cs typeface="Times New Roman" panose="02020603050405020304" pitchFamily="18" charset="0"/>
              </a:rPr>
              <a:t>2. Discussions with colleagues help develop ideas.</a:t>
            </a:r>
          </a:p>
          <a:p>
            <a:pPr marL="0" indent="0">
              <a:buNone/>
            </a:pPr>
            <a:r>
              <a:rPr lang="en-US" sz="1800" dirty="0" smtClean="0">
                <a:latin typeface="Times New Roman" panose="02020603050405020304" pitchFamily="18" charset="0"/>
                <a:cs typeface="Times New Roman" panose="02020603050405020304" pitchFamily="18" charset="0"/>
              </a:rPr>
              <a:t>3</a:t>
            </a:r>
            <a:r>
              <a:rPr lang="en-US" sz="1800" dirty="0">
                <a:latin typeface="Times New Roman" panose="02020603050405020304" pitchFamily="18" charset="0"/>
                <a:cs typeface="Times New Roman" panose="02020603050405020304" pitchFamily="18" charset="0"/>
              </a:rPr>
              <a:t>. Action research projects and related practices allow teachers to modify teaching practices and have an impact on student achievement. </a:t>
            </a:r>
          </a:p>
          <a:p>
            <a:pPr marL="0" indent="0">
              <a:buNone/>
            </a:pPr>
            <a:r>
              <a:rPr lang="en-US" sz="1800" dirty="0">
                <a:latin typeface="Times New Roman" panose="02020603050405020304" pitchFamily="18" charset="0"/>
                <a:cs typeface="Times New Roman" panose="02020603050405020304" pitchFamily="18" charset="0"/>
              </a:rPr>
              <a:t>4. Teachers are able to use better strategies for facilitating students to become better learners. 5. Teachers feel confident about themselves as researchers and the research piece in general.</a:t>
            </a:r>
          </a:p>
          <a:p>
            <a:pPr marL="0" indent="0">
              <a:buNone/>
            </a:pPr>
            <a:r>
              <a:rPr lang="en-US" sz="1800" dirty="0">
                <a:latin typeface="Times New Roman" panose="02020603050405020304" pitchFamily="18" charset="0"/>
                <a:cs typeface="Times New Roman" panose="02020603050405020304" pitchFamily="18" charset="0"/>
              </a:rPr>
              <a:t>6. Research supported practice leads to personal and professional growth </a:t>
            </a:r>
          </a:p>
          <a:p>
            <a:pPr marL="0" indent="0">
              <a:buNone/>
            </a:pPr>
            <a:r>
              <a:rPr lang="en-US" sz="1800" dirty="0">
                <a:latin typeface="Times New Roman" panose="02020603050405020304" pitchFamily="18" charset="0"/>
                <a:cs typeface="Times New Roman" panose="02020603050405020304" pitchFamily="18" charset="0"/>
              </a:rPr>
              <a:t>7. Action research allows some teachers the opportunity to make connection between practice and research. </a:t>
            </a:r>
          </a:p>
          <a:p>
            <a:pPr marL="0" indent="0">
              <a:buNone/>
            </a:pPr>
            <a:r>
              <a:rPr lang="en-US" sz="1800" dirty="0" smtClean="0">
                <a:latin typeface="Times New Roman" panose="02020603050405020304" pitchFamily="18" charset="0"/>
                <a:cs typeface="Times New Roman" panose="02020603050405020304" pitchFamily="18" charset="0"/>
              </a:rPr>
              <a:t>8</a:t>
            </a:r>
            <a:r>
              <a:rPr lang="en-US" sz="1800" dirty="0">
                <a:latin typeface="Times New Roman" panose="02020603050405020304" pitchFamily="18" charset="0"/>
                <a:cs typeface="Times New Roman" panose="02020603050405020304" pitchFamily="18" charset="0"/>
              </a:rPr>
              <a:t>. Teachers as adult learners transfer their knowledge about action research to future teaching practices. </a:t>
            </a:r>
          </a:p>
          <a:p>
            <a:pPr marL="0" indent="0">
              <a:buNone/>
            </a:pPr>
            <a:r>
              <a:rPr lang="en-US" sz="1800" dirty="0" smtClean="0">
                <a:latin typeface="Times New Roman" panose="02020603050405020304" pitchFamily="18" charset="0"/>
                <a:cs typeface="Times New Roman" panose="02020603050405020304" pitchFamily="18" charset="0"/>
              </a:rPr>
              <a:t>9</a:t>
            </a:r>
            <a:r>
              <a:rPr lang="en-US" sz="1800" dirty="0">
                <a:latin typeface="Times New Roman" panose="02020603050405020304" pitchFamily="18" charset="0"/>
                <a:cs typeface="Times New Roman" panose="02020603050405020304" pitchFamily="18" charset="0"/>
              </a:rPr>
              <a:t>. Action research provides the teachers with the needed practical skills. </a:t>
            </a: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10</a:t>
            </a:r>
            <a:r>
              <a:rPr lang="en-US" sz="1800" dirty="0">
                <a:latin typeface="Times New Roman" panose="02020603050405020304" pitchFamily="18" charset="0"/>
                <a:cs typeface="Times New Roman" panose="02020603050405020304" pitchFamily="18" charset="0"/>
              </a:rPr>
              <a:t>. It gives them an opportunity to develop a philosophy of education.</a:t>
            </a:r>
          </a:p>
          <a:p>
            <a:endParaRPr lang="en-US" sz="1800" dirty="0"/>
          </a:p>
        </p:txBody>
      </p:sp>
    </p:spTree>
    <p:extLst>
      <p:ext uri="{BB962C8B-B14F-4D97-AF65-F5344CB8AC3E}">
        <p14:creationId xmlns:p14="http://schemas.microsoft.com/office/powerpoint/2010/main" val="2999871521"/>
      </p:ext>
    </p:extLst>
  </p:cSld>
  <p:clrMapOvr>
    <a:masterClrMapping/>
  </p:clrMapOvr>
  <mc:AlternateContent xmlns:mc="http://schemas.openxmlformats.org/markup-compatibility/2006" xmlns:p14="http://schemas.microsoft.com/office/powerpoint/2010/main">
    <mc:Choice Requires="p14">
      <p:transition spd="slow" p14:dur="2000" advTm="243172"/>
    </mc:Choice>
    <mc:Fallback xmlns="">
      <p:transition spd="slow" advTm="24317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Integrated Action research model</a:t>
            </a:r>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3576403" y="2286000"/>
            <a:ext cx="5528144" cy="35941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0438112"/>
      </p:ext>
    </p:extLst>
  </p:cSld>
  <p:clrMapOvr>
    <a:masterClrMapping/>
  </p:clrMapOvr>
  <mc:AlternateContent xmlns:mc="http://schemas.openxmlformats.org/markup-compatibility/2006" xmlns:p14="http://schemas.microsoft.com/office/powerpoint/2010/main">
    <mc:Choice Requires="p14">
      <p:transition spd="slow" p14:dur="2000" advTm="151547"/>
    </mc:Choice>
    <mc:Fallback xmlns="">
      <p:transition spd="slow" advTm="15154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Action research for continuous improvement</a:t>
            </a:r>
            <a:r>
              <a:rPr lang="en-US" dirty="0"/>
              <a:t/>
            </a:r>
            <a:br>
              <a:rPr lang="en-US" dirty="0"/>
            </a:br>
            <a:endParaRPr lang="en-US" dirty="0"/>
          </a:p>
        </p:txBody>
      </p:sp>
      <p:sp>
        <p:nvSpPr>
          <p:cNvPr id="3" name="Content Placeholder 2"/>
          <p:cNvSpPr>
            <a:spLocks noGrp="1"/>
          </p:cNvSpPr>
          <p:nvPr>
            <p:ph idx="1"/>
          </p:nvPr>
        </p:nvSpPr>
        <p:spPr>
          <a:xfrm>
            <a:off x="1251678" y="1633024"/>
            <a:ext cx="10515600" cy="4351338"/>
          </a:xfrm>
        </p:spPr>
        <p:txBody>
          <a:bodyPr/>
          <a:lstStyle/>
          <a:p>
            <a:r>
              <a:rPr lang="en-US" dirty="0">
                <a:latin typeface="Times New Roman" panose="02020603050405020304" pitchFamily="18" charset="0"/>
                <a:cs typeface="Times New Roman" panose="02020603050405020304" pitchFamily="18" charset="0"/>
              </a:rPr>
              <a:t>Action research can make the teachers feel very proud of their research. They find it as having an added advantage even worthwhile mentioning in their curriculum vitae and during job interviews. As such teachers do recognize the significance of their research. </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Different method for personal reflection, such as, journal writing, mentally walking through the day, jotting notes on her lesson plans, or talking to colleagues helps.</a:t>
            </a:r>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595282" y="4074460"/>
            <a:ext cx="6790765" cy="2178422"/>
          </a:xfrm>
          <a:prstGeom prst="rect">
            <a:avLst/>
          </a:prstGeom>
        </p:spPr>
      </p:pic>
    </p:spTree>
    <p:extLst>
      <p:ext uri="{BB962C8B-B14F-4D97-AF65-F5344CB8AC3E}">
        <p14:creationId xmlns:p14="http://schemas.microsoft.com/office/powerpoint/2010/main" val="332135919"/>
      </p:ext>
    </p:extLst>
  </p:cSld>
  <p:clrMapOvr>
    <a:masterClrMapping/>
  </p:clrMapOvr>
  <mc:AlternateContent xmlns:mc="http://schemas.openxmlformats.org/markup-compatibility/2006" xmlns:p14="http://schemas.microsoft.com/office/powerpoint/2010/main">
    <mc:Choice Requires="p14">
      <p:transition spd="slow" p14:dur="2000" advTm="101756"/>
    </mc:Choice>
    <mc:Fallback xmlns="">
      <p:transition spd="slow" advTm="101756"/>
    </mc:Fallback>
  </mc:AlternateContent>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1483</TotalTime>
  <Words>722</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Gill Sans MT</vt:lpstr>
      <vt:lpstr>Impact</vt:lpstr>
      <vt:lpstr>Symbol</vt:lpstr>
      <vt:lpstr>Times New Roman</vt:lpstr>
      <vt:lpstr>Badge</vt:lpstr>
      <vt:lpstr>Critical Thinking &amp; Reflective Practices Maj/B.EDs-103</vt:lpstr>
      <vt:lpstr>PowerPoint Presentation</vt:lpstr>
      <vt:lpstr>description</vt:lpstr>
      <vt:lpstr>Characteristic of Action  Research</vt:lpstr>
      <vt:lpstr>The reflective practitioner engaging in action research </vt:lpstr>
      <vt:lpstr>Reasons to do action research  </vt:lpstr>
      <vt:lpstr> Integrated Action research model</vt:lpstr>
      <vt:lpstr>Action research for continuous improvement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fahad sharif</dc:creator>
  <cp:lastModifiedBy>fahad sharif</cp:lastModifiedBy>
  <cp:revision>19</cp:revision>
  <dcterms:created xsi:type="dcterms:W3CDTF">2020-04-16T14:19:31Z</dcterms:created>
  <dcterms:modified xsi:type="dcterms:W3CDTF">2020-05-16T12:12:26Z</dcterms:modified>
</cp:coreProperties>
</file>