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68" r:id="rId5"/>
    <p:sldId id="269" r:id="rId6"/>
    <p:sldId id="267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29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1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0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6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37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9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543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161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799769-1B35-40BF-9D77-DD3D9CCA85A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B472AC-2203-41A4-BC6E-EC2B2133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2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Critical Thinking and Reflective Practices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Maj/B.Eds-103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Madiha Zahid</a:t>
            </a:r>
          </a:p>
          <a:p>
            <a:pPr algn="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. Ed. (</a:t>
            </a:r>
            <a:r>
              <a:rPr lang="en-US" sz="1200" b="1" dirty="0" err="1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) Secondary</a:t>
            </a:r>
          </a:p>
          <a:p>
            <a:pPr algn="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Semester II</a:t>
            </a:r>
          </a:p>
        </p:txBody>
      </p:sp>
    </p:spTree>
    <p:extLst>
      <p:ext uri="{BB962C8B-B14F-4D97-AF65-F5344CB8AC3E}">
        <p14:creationId xmlns:p14="http://schemas.microsoft.com/office/powerpoint/2010/main" val="333299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14"/>
    </mc:Choice>
    <mc:Fallback xmlns="">
      <p:transition spd="slow" advTm="891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 Conceptual learning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8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74"/>
    </mc:Choice>
    <mc:Fallback xmlns="">
      <p:transition spd="slow" advTm="517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onceptual Learning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6" y="228600"/>
            <a:ext cx="11712388" cy="6360459"/>
          </a:xfrm>
        </p:spPr>
      </p:pic>
    </p:spTree>
    <p:extLst>
      <p:ext uri="{BB962C8B-B14F-4D97-AF65-F5344CB8AC3E}">
        <p14:creationId xmlns:p14="http://schemas.microsoft.com/office/powerpoint/2010/main" val="26453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834"/>
    </mc:Choice>
    <mc:Fallback xmlns="">
      <p:transition spd="slow" advTm="798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642595"/>
            <a:ext cx="10058400" cy="5265544"/>
          </a:xfrm>
        </p:spPr>
      </p:pic>
    </p:spTree>
    <p:extLst>
      <p:ext uri="{BB962C8B-B14F-4D97-AF65-F5344CB8AC3E}">
        <p14:creationId xmlns:p14="http://schemas.microsoft.com/office/powerpoint/2010/main" val="402849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00"/>
    </mc:Choice>
    <mc:Fallback xmlns="">
      <p:transition spd="slow" advTm="272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60612"/>
            <a:ext cx="10058400" cy="5405717"/>
          </a:xfrm>
        </p:spPr>
      </p:pic>
      <p:sp>
        <p:nvSpPr>
          <p:cNvPr id="5" name="Rectangle 4"/>
          <p:cNvSpPr/>
          <p:nvPr/>
        </p:nvSpPr>
        <p:spPr>
          <a:xfrm>
            <a:off x="4639236" y="3334871"/>
            <a:ext cx="1317812" cy="8202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educational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4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98"/>
    </mc:Choice>
    <mc:Fallback xmlns="">
      <p:transition spd="slow" advTm="7049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 of conceptual learning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807285"/>
            <a:ext cx="10058400" cy="1366221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The careful selection of content, including concept, and strategies for experiential learning and situated thinking are required for students to learn to  think and act like a teacher ( Benner,2013).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397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72"/>
    </mc:Choice>
    <mc:Fallback xmlns="">
      <p:transition spd="slow" advTm="6587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693" y="2676282"/>
            <a:ext cx="10515600" cy="1325563"/>
          </a:xfrm>
        </p:spPr>
        <p:txBody>
          <a:bodyPr/>
          <a:lstStyle/>
          <a:p>
            <a:r>
              <a:rPr lang="en-US" dirty="0" smtClean="0"/>
              <a:t>Espoused Theory or Theory in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5" y="2035885"/>
            <a:ext cx="10058400" cy="39319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4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1"/>
    </mc:Choice>
    <mc:Fallback xmlns="">
      <p:transition spd="slow" advTm="611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Espoused Theory </a:t>
            </a:r>
            <a:r>
              <a:rPr lang="en-US" dirty="0"/>
              <a:t>- The world view and values people believe their </a:t>
            </a:r>
            <a:r>
              <a:rPr lang="en-US" dirty="0" err="1"/>
              <a:t>behaviour</a:t>
            </a:r>
            <a:r>
              <a:rPr lang="en-US" dirty="0"/>
              <a:t> is based 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Theory-in-use </a:t>
            </a:r>
            <a:r>
              <a:rPr lang="en-US" dirty="0"/>
              <a:t>- The world view and values implied by their </a:t>
            </a:r>
            <a:r>
              <a:rPr lang="en-US" dirty="0" err="1"/>
              <a:t>behaviour</a:t>
            </a:r>
            <a:r>
              <a:rPr lang="en-US" dirty="0"/>
              <a:t>, or the maps they use to take action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They </a:t>
            </a:r>
            <a:r>
              <a:rPr lang="en-US" dirty="0"/>
              <a:t>are suggesting that people are unaware that their theories-in-use are often not </a:t>
            </a:r>
            <a:r>
              <a:rPr lang="en-US" dirty="0" smtClean="0"/>
              <a:t>the </a:t>
            </a:r>
            <a:r>
              <a:rPr lang="en-US" dirty="0"/>
              <a:t>same as their espoused theories, and that people are often unaware of their </a:t>
            </a:r>
            <a:r>
              <a:rPr lang="en-US" dirty="0" smtClean="0"/>
              <a:t> theories-in-use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3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95"/>
    </mc:Choice>
    <mc:Fallback xmlns="">
      <p:transition spd="slow" advTm="6439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776" y="132839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Argyris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Schon</a:t>
            </a:r>
            <a:r>
              <a:rPr lang="en-US" dirty="0"/>
              <a:t> (1974) assert that people hold maps in their heads about how to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plan, implement and review their actions.  They further assert that few people are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aware that the maps they use to take action are not the theories they explicitly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espouse.  Also, even fewer people are aware of the maps or theories they do use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(</a:t>
            </a:r>
            <a:r>
              <a:rPr lang="en-US" dirty="0" err="1"/>
              <a:t>Argyris</a:t>
            </a:r>
            <a:r>
              <a:rPr lang="en-US" dirty="0"/>
              <a:t>, 1980). To clarify, this is not merely the difference between what people say </a:t>
            </a:r>
            <a:r>
              <a:rPr lang="en-US" dirty="0" smtClean="0"/>
              <a:t>and do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Argyris</a:t>
            </a:r>
            <a:r>
              <a:rPr lang="en-US" dirty="0"/>
              <a:t> and </a:t>
            </a:r>
            <a:r>
              <a:rPr lang="en-US" dirty="0" err="1"/>
              <a:t>Schon</a:t>
            </a:r>
            <a:r>
              <a:rPr lang="en-US" dirty="0"/>
              <a:t> suggest that there is a theory consistent with what people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say and a theory consistent with what they do.  Therefore the distinction is not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between "theory and action but between two different "theories of action" (</a:t>
            </a:r>
            <a:r>
              <a:rPr lang="en-US" dirty="0" err="1"/>
              <a:t>Argyris</a:t>
            </a:r>
            <a:r>
              <a:rPr lang="en-US" dirty="0"/>
              <a:t>, </a:t>
            </a:r>
            <a:r>
              <a:rPr lang="en-US" dirty="0" smtClean="0"/>
              <a:t>Putnam </a:t>
            </a:r>
            <a:r>
              <a:rPr lang="en-US" dirty="0"/>
              <a:t>&amp; McLain Smith, 1985, p.82).  </a:t>
            </a:r>
          </a:p>
        </p:txBody>
      </p:sp>
    </p:spTree>
    <p:extLst>
      <p:ext uri="{BB962C8B-B14F-4D97-AF65-F5344CB8AC3E}">
        <p14:creationId xmlns:p14="http://schemas.microsoft.com/office/powerpoint/2010/main" val="264256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31"/>
    </mc:Choice>
    <mc:Fallback xmlns="">
      <p:transition spd="slow" advTm="3343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6677</TotalTime>
  <Words>242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Times New Roman</vt:lpstr>
      <vt:lpstr>Savon</vt:lpstr>
      <vt:lpstr>Critical Thinking and Reflective Practices Maj/B.Eds-103</vt:lpstr>
      <vt:lpstr>Unit 5 Conceptual learning </vt:lpstr>
      <vt:lpstr>Conceptual Learning </vt:lpstr>
      <vt:lpstr>PowerPoint Presentation</vt:lpstr>
      <vt:lpstr>PowerPoint Presentation</vt:lpstr>
      <vt:lpstr>Need  of conceptual learning </vt:lpstr>
      <vt:lpstr>Espoused Theory or Theory in Use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fahad sharif</dc:creator>
  <cp:lastModifiedBy>fahad sharif</cp:lastModifiedBy>
  <cp:revision>27</cp:revision>
  <dcterms:created xsi:type="dcterms:W3CDTF">2020-04-13T14:29:09Z</dcterms:created>
  <dcterms:modified xsi:type="dcterms:W3CDTF">2020-05-16T12:19:28Z</dcterms:modified>
</cp:coreProperties>
</file>